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1037" r:id="rId2"/>
    <p:sldId id="1297" r:id="rId3"/>
    <p:sldId id="1267" r:id="rId4"/>
    <p:sldId id="1275" r:id="rId5"/>
    <p:sldId id="1298" r:id="rId6"/>
    <p:sldId id="1289" r:id="rId7"/>
    <p:sldId id="1299" r:id="rId8"/>
    <p:sldId id="1240" r:id="rId9"/>
    <p:sldId id="1242" r:id="rId10"/>
    <p:sldId id="1300" r:id="rId11"/>
    <p:sldId id="1243" r:id="rId12"/>
    <p:sldId id="1277" r:id="rId13"/>
    <p:sldId id="1245" r:id="rId14"/>
    <p:sldId id="1268" r:id="rId15"/>
    <p:sldId id="1247" r:id="rId16"/>
    <p:sldId id="1250" r:id="rId17"/>
    <p:sldId id="1248" r:id="rId18"/>
    <p:sldId id="1249" r:id="rId19"/>
    <p:sldId id="1269" r:id="rId20"/>
    <p:sldId id="1252" r:id="rId21"/>
    <p:sldId id="1272" r:id="rId22"/>
    <p:sldId id="1255" r:id="rId23"/>
    <p:sldId id="1273" r:id="rId24"/>
    <p:sldId id="1257" r:id="rId25"/>
    <p:sldId id="1271" r:id="rId26"/>
    <p:sldId id="1195" r:id="rId27"/>
    <p:sldId id="1260" r:id="rId28"/>
    <p:sldId id="1294" r:id="rId29"/>
    <p:sldId id="1296" r:id="rId30"/>
    <p:sldId id="1291" r:id="rId31"/>
    <p:sldId id="1292" r:id="rId32"/>
    <p:sldId id="1293" r:id="rId33"/>
    <p:sldId id="1261" r:id="rId34"/>
    <p:sldId id="1302" r:id="rId35"/>
    <p:sldId id="1301" r:id="rId36"/>
  </p:sldIdLst>
  <p:sldSz cx="9144000" cy="6858000" type="screen4x3"/>
  <p:notesSz cx="7099300" cy="10234613"/>
  <p:defaultTextStyle>
    <a:defPPr>
      <a:defRPr lang="en-US"/>
    </a:defPPr>
    <a:lvl1pPr algn="l" rtl="0" fontAlgn="base">
      <a:spcBef>
        <a:spcPct val="0"/>
      </a:spcBef>
      <a:spcAft>
        <a:spcPct val="0"/>
      </a:spcAft>
      <a:defRPr sz="3200" kern="1200">
        <a:solidFill>
          <a:schemeClr val="tx1"/>
        </a:solidFill>
        <a:latin typeface="Garamond" pitchFamily="18" charset="0"/>
        <a:ea typeface="MS PGothic" pitchFamily="34" charset="-128"/>
        <a:cs typeface="+mn-cs"/>
      </a:defRPr>
    </a:lvl1pPr>
    <a:lvl2pPr marL="457200" algn="l" rtl="0" fontAlgn="base">
      <a:spcBef>
        <a:spcPct val="0"/>
      </a:spcBef>
      <a:spcAft>
        <a:spcPct val="0"/>
      </a:spcAft>
      <a:defRPr sz="3200" kern="1200">
        <a:solidFill>
          <a:schemeClr val="tx1"/>
        </a:solidFill>
        <a:latin typeface="Garamond" pitchFamily="18" charset="0"/>
        <a:ea typeface="MS PGothic" pitchFamily="34" charset="-128"/>
        <a:cs typeface="+mn-cs"/>
      </a:defRPr>
    </a:lvl2pPr>
    <a:lvl3pPr marL="914400" algn="l" rtl="0" fontAlgn="base">
      <a:spcBef>
        <a:spcPct val="0"/>
      </a:spcBef>
      <a:spcAft>
        <a:spcPct val="0"/>
      </a:spcAft>
      <a:defRPr sz="3200" kern="1200">
        <a:solidFill>
          <a:schemeClr val="tx1"/>
        </a:solidFill>
        <a:latin typeface="Garamond" pitchFamily="18" charset="0"/>
        <a:ea typeface="MS PGothic" pitchFamily="34" charset="-128"/>
        <a:cs typeface="+mn-cs"/>
      </a:defRPr>
    </a:lvl3pPr>
    <a:lvl4pPr marL="1371600" algn="l" rtl="0" fontAlgn="base">
      <a:spcBef>
        <a:spcPct val="0"/>
      </a:spcBef>
      <a:spcAft>
        <a:spcPct val="0"/>
      </a:spcAft>
      <a:defRPr sz="3200" kern="1200">
        <a:solidFill>
          <a:schemeClr val="tx1"/>
        </a:solidFill>
        <a:latin typeface="Garamond" pitchFamily="18" charset="0"/>
        <a:ea typeface="MS PGothic" pitchFamily="34" charset="-128"/>
        <a:cs typeface="+mn-cs"/>
      </a:defRPr>
    </a:lvl4pPr>
    <a:lvl5pPr marL="1828800" algn="l" rtl="0" fontAlgn="base">
      <a:spcBef>
        <a:spcPct val="0"/>
      </a:spcBef>
      <a:spcAft>
        <a:spcPct val="0"/>
      </a:spcAft>
      <a:defRPr sz="3200" kern="1200">
        <a:solidFill>
          <a:schemeClr val="tx1"/>
        </a:solidFill>
        <a:latin typeface="Garamond" pitchFamily="18" charset="0"/>
        <a:ea typeface="MS PGothic" pitchFamily="34" charset="-128"/>
        <a:cs typeface="+mn-cs"/>
      </a:defRPr>
    </a:lvl5pPr>
    <a:lvl6pPr marL="2286000" algn="l" defTabSz="914400" rtl="0" eaLnBrk="1" latinLnBrk="0" hangingPunct="1">
      <a:defRPr sz="3200" kern="1200">
        <a:solidFill>
          <a:schemeClr val="tx1"/>
        </a:solidFill>
        <a:latin typeface="Garamond" pitchFamily="18" charset="0"/>
        <a:ea typeface="MS PGothic" pitchFamily="34" charset="-128"/>
        <a:cs typeface="+mn-cs"/>
      </a:defRPr>
    </a:lvl6pPr>
    <a:lvl7pPr marL="2743200" algn="l" defTabSz="914400" rtl="0" eaLnBrk="1" latinLnBrk="0" hangingPunct="1">
      <a:defRPr sz="3200" kern="1200">
        <a:solidFill>
          <a:schemeClr val="tx1"/>
        </a:solidFill>
        <a:latin typeface="Garamond" pitchFamily="18" charset="0"/>
        <a:ea typeface="MS PGothic" pitchFamily="34" charset="-128"/>
        <a:cs typeface="+mn-cs"/>
      </a:defRPr>
    </a:lvl7pPr>
    <a:lvl8pPr marL="3200400" algn="l" defTabSz="914400" rtl="0" eaLnBrk="1" latinLnBrk="0" hangingPunct="1">
      <a:defRPr sz="3200" kern="1200">
        <a:solidFill>
          <a:schemeClr val="tx1"/>
        </a:solidFill>
        <a:latin typeface="Garamond" pitchFamily="18" charset="0"/>
        <a:ea typeface="MS PGothic" pitchFamily="34" charset="-128"/>
        <a:cs typeface="+mn-cs"/>
      </a:defRPr>
    </a:lvl8pPr>
    <a:lvl9pPr marL="3657600" algn="l" defTabSz="914400" rtl="0" eaLnBrk="1" latinLnBrk="0" hangingPunct="1">
      <a:defRPr sz="3200" kern="1200">
        <a:solidFill>
          <a:schemeClr val="tx1"/>
        </a:solidFill>
        <a:latin typeface="Garamond"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ECD2C6"/>
    <a:srgbClr val="DCAD98"/>
    <a:srgbClr val="580000"/>
    <a:srgbClr val="C67956"/>
    <a:srgbClr val="FFFFCC"/>
    <a:srgbClr val="6B6C32"/>
    <a:srgbClr val="326837"/>
    <a:srgbClr val="A2D2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7" d="100"/>
          <a:sy n="77" d="100"/>
        </p:scale>
        <p:origin x="-117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43E525C4-CF8B-4185-99A7-F8AB3D0DD5E2}" type="datetimeFigureOut">
              <a:rPr lang="en-US" smtClean="0"/>
              <a:pPr/>
              <a:t>1/3/2014</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C1E11A23-0D89-49CA-B14B-483F66A77E84}" type="slidenum">
              <a:rPr lang="en-GB" smtClean="0"/>
              <a:pPr/>
              <a:t>‹#›</a:t>
            </a:fld>
            <a:endParaRPr lang="en-GB"/>
          </a:p>
        </p:txBody>
      </p:sp>
    </p:spTree>
    <p:extLst>
      <p:ext uri="{BB962C8B-B14F-4D97-AF65-F5344CB8AC3E}">
        <p14:creationId xmlns:p14="http://schemas.microsoft.com/office/powerpoint/2010/main" val="3945764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spcBef>
                <a:spcPct val="0"/>
              </a:spcBef>
              <a:defRPr sz="13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4021088" y="0"/>
            <a:ext cx="3076672" cy="511054"/>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spcBef>
                <a:spcPct val="0"/>
              </a:spcBef>
              <a:defRPr sz="1300">
                <a:latin typeface="Arial" charset="0"/>
                <a:ea typeface="+mn-ea"/>
                <a:cs typeface="+mn-cs"/>
              </a:defRPr>
            </a:lvl1pPr>
          </a:lstStyle>
          <a:p>
            <a:pPr>
              <a:defRPr/>
            </a:pPr>
            <a:endParaRPr lang="en-US"/>
          </a:p>
        </p:txBody>
      </p:sp>
      <p:sp>
        <p:nvSpPr>
          <p:cNvPr id="107524"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0239" y="4861781"/>
            <a:ext cx="5678824" cy="46045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a:spcBef>
                <a:spcPct val="0"/>
              </a:spcBef>
              <a:defRPr sz="13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4021088" y="9721868"/>
            <a:ext cx="3076672" cy="511054"/>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Arial" charset="0"/>
                <a:cs typeface="+mn-cs"/>
              </a:defRPr>
            </a:lvl1pPr>
          </a:lstStyle>
          <a:p>
            <a:pPr>
              <a:defRPr/>
            </a:pPr>
            <a:fld id="{527659F4-F4FD-4DE6-BA48-079D9F17D603}" type="slidenum">
              <a:rPr lang="en-US"/>
              <a:pPr>
                <a:defRPr/>
              </a:pPr>
              <a:t>‹#›</a:t>
            </a:fld>
            <a:endParaRPr lang="en-US"/>
          </a:p>
        </p:txBody>
      </p:sp>
    </p:spTree>
    <p:extLst>
      <p:ext uri="{BB962C8B-B14F-4D97-AF65-F5344CB8AC3E}">
        <p14:creationId xmlns:p14="http://schemas.microsoft.com/office/powerpoint/2010/main" val="22464919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lIns="89227" tIns="44613" rIns="89227" bIns="44613"/>
          <a:lstStyle/>
          <a:p>
            <a:fld id="{B285B566-91E3-442C-B907-CA56CDE55E9A}" type="slidenum">
              <a:rPr lang="en-US" smtClean="0">
                <a:latin typeface="Times" charset="0"/>
              </a:rPr>
              <a:pPr/>
              <a:t>5</a:t>
            </a:fld>
            <a:endParaRPr lang="en-US" smtClean="0">
              <a:latin typeface="Times"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smtClean="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lIns="89227" tIns="44613" rIns="89227" bIns="44613"/>
          <a:lstStyle/>
          <a:p>
            <a:fld id="{B285B566-91E3-442C-B907-CA56CDE55E9A}" type="slidenum">
              <a:rPr lang="en-US" smtClean="0">
                <a:latin typeface="Times" charset="0"/>
              </a:rPr>
              <a:pPr/>
              <a:t>6</a:t>
            </a:fld>
            <a:endParaRPr lang="en-US" smtClean="0">
              <a:latin typeface="Times"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GB" smtClean="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lIns="89227" tIns="44613" rIns="89227" bIns="44613"/>
          <a:lstStyle/>
          <a:p>
            <a:fld id="{CE831417-ABAE-486D-B8F9-BAA0A199A656}" type="slidenum">
              <a:rPr lang="en-US" smtClean="0">
                <a:latin typeface="Times" charset="0"/>
              </a:rPr>
              <a:pPr/>
              <a:t>13</a:t>
            </a:fld>
            <a:endParaRPr lang="en-US" smtClean="0">
              <a:latin typeface="Times"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GB" smtClean="0">
              <a:latin typeface="Times"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pPr eaLnBrk="1" hangingPunct="1"/>
            <a:endParaRPr lang="en-GB" smtClean="0">
              <a:latin typeface="Gill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r>
              <a:rPr lang="en-GB" smtClean="0">
                <a:latin typeface="Arial" pitchFamily="34" charset="0"/>
              </a:rPr>
              <a:t>New labels for Living Standard variables, old picture is behind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labels</a:t>
            </a:r>
            <a:r>
              <a:rPr lang="en-GB" baseline="0" dirty="0" smtClean="0"/>
              <a:t> for Living Standard variables, old picture is behind</a:t>
            </a:r>
            <a:endParaRPr lang="en-GB" dirty="0"/>
          </a:p>
        </p:txBody>
      </p:sp>
    </p:spTree>
    <p:extLst>
      <p:ext uri="{BB962C8B-B14F-4D97-AF65-F5344CB8AC3E}">
        <p14:creationId xmlns:p14="http://schemas.microsoft.com/office/powerpoint/2010/main" val="1034680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32934C-1C90-48FC-9CC6-1E54E5E6F8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68DDE-B824-4765-A874-080F34DEED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B46DA2-5490-490C-80AC-42616B8DEC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D02CF2-DEAC-4F28-AB26-94B88051B56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F0D175-28BA-48CB-B245-9727E2A7D30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67CB5-C75D-4DE0-B772-871A779A090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55DA80-2883-49E4-973D-C189F3ADEFB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14DB63-DB2B-4072-A782-42CDFF3F686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7145C8A-E45B-438E-AFA3-431F286665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6FEAC7-E32C-4E0D-89BD-E34A33883CA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750CA7-8A78-4765-A6ED-872F2BD368E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DBB19-730A-4D04-9ED8-465AA62F6DB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DD1EC2-BA5B-480B-BEB5-281DD4643D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mn-lt"/>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EDB25EE4-A5FC-4A8A-A0A4-69E88E4D62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 charset="-128"/>
        </a:defRPr>
      </a:lvl1pPr>
      <a:lvl2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2pPr>
      <a:lvl3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3pPr>
      <a:lvl4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4pPr>
      <a:lvl5pPr algn="ctr" rtl="0" eaLnBrk="0" fontAlgn="base" hangingPunct="0">
        <a:spcBef>
          <a:spcPct val="0"/>
        </a:spcBef>
        <a:spcAft>
          <a:spcPct val="0"/>
        </a:spcAft>
        <a:defRPr sz="4400">
          <a:solidFill>
            <a:schemeClr val="tx2"/>
          </a:solidFill>
          <a:latin typeface="Garamond" pitchFamily="18" charset="0"/>
          <a:ea typeface="MS PGothic" pitchFamily="34" charset="-128"/>
          <a:cs typeface="ＭＳ Ｐゴシック" pitchFamily="-1"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 Id="rId5" Type="http://schemas.openxmlformats.org/officeDocument/2006/relationships/image" Target="../media/image18.emf"/><Relationship Id="rId4" Type="http://schemas.openxmlformats.org/officeDocument/2006/relationships/image" Target="../media/image17.emf"/></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www.ophi.org.uk/wp-content/uploads/Multidimensional-Poverty-Reduction-in-India-1999-20061.pdf?3f40f1" TargetMode="External"/><Relationship Id="rId7" Type="http://schemas.openxmlformats.org/officeDocument/2006/relationships/hyperlink" Target="http://www.undp.org/content/undp/en/home/librarypage/mdg/international-assessment---english-full-version.html" TargetMode="External"/><Relationship Id="rId2" Type="http://schemas.openxmlformats.org/officeDocument/2006/relationships/hyperlink" Target="http://www.ophi.org.uk/wp-content/uploads/MPI-post-2015-MDGs-FINAL.pdf?cda6c1" TargetMode="External"/><Relationship Id="rId1" Type="http://schemas.openxmlformats.org/officeDocument/2006/relationships/slideLayout" Target="../slideLayouts/slideLayout6.xml"/><Relationship Id="rId6" Type="http://schemas.openxmlformats.org/officeDocument/2006/relationships/hyperlink" Target="http://stiglitz-sen-fitoussi.fr/documents/rapport_anglais.pdf" TargetMode="External"/><Relationship Id="rId5" Type="http://schemas.openxmlformats.org/officeDocument/2006/relationships/hyperlink" Target="http://www.post2015hlp.org/the-report/" TargetMode="External"/><Relationship Id="rId4" Type="http://schemas.openxmlformats.org/officeDocument/2006/relationships/hyperlink" Target="http://www.ophi.org.uk/wp-content/uploads/Multidimensional-Poverty-Index-2013-Alkire-Roche-and-Seth.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ophi.org.uk/"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Rectangle 1"/>
          <p:cNvSpPr>
            <a:spLocks/>
          </p:cNvSpPr>
          <p:nvPr/>
        </p:nvSpPr>
        <p:spPr bwMode="auto">
          <a:xfrm>
            <a:off x="642910" y="2166947"/>
            <a:ext cx="7715304" cy="2190747"/>
          </a:xfrm>
          <a:prstGeom prst="rect">
            <a:avLst/>
          </a:prstGeom>
          <a:noFill/>
          <a:ln w="9525">
            <a:noFill/>
            <a:miter lim="800000"/>
            <a:headEnd/>
            <a:tailEnd/>
          </a:ln>
        </p:spPr>
        <p:txBody>
          <a:bodyPr lIns="38100" tIns="38100" rIns="38100" bIns="38100"/>
          <a:lstStyle/>
          <a:p>
            <a:pPr marL="342900" indent="-342900" algn="ctr">
              <a:spcBef>
                <a:spcPts val="0"/>
              </a:spcBef>
            </a:pPr>
            <a:r>
              <a:rPr lang="ru-RU" sz="4400" b="1" dirty="0" smtClean="0">
                <a:solidFill>
                  <a:srgbClr val="760000"/>
                </a:solidFill>
              </a:rPr>
              <a:t>Измерение разнообразных аспектов бедности</a:t>
            </a:r>
            <a:r>
              <a:rPr lang="en-US" sz="4400" b="1" dirty="0" smtClean="0">
                <a:solidFill>
                  <a:srgbClr val="760000"/>
                </a:solidFill>
              </a:rPr>
              <a:t>: </a:t>
            </a:r>
          </a:p>
          <a:p>
            <a:pPr marL="342900" indent="-342900" algn="ctr">
              <a:spcBef>
                <a:spcPts val="0"/>
              </a:spcBef>
            </a:pPr>
            <a:r>
              <a:rPr lang="ru-RU" sz="4400" b="1" dirty="0" smtClean="0">
                <a:solidFill>
                  <a:srgbClr val="760000"/>
                </a:solidFill>
              </a:rPr>
              <a:t>перспективы</a:t>
            </a:r>
            <a:endParaRPr lang="en-US" sz="4400" b="1" dirty="0" smtClean="0">
              <a:solidFill>
                <a:srgbClr val="760000"/>
              </a:solidFill>
              <a:latin typeface="Garamond" pitchFamily="18" charset="0"/>
            </a:endParaRPr>
          </a:p>
          <a:p>
            <a:pPr marL="304800" indent="-304800" algn="ctr"/>
            <a:endParaRPr lang="en-US" sz="2400" dirty="0" smtClean="0">
              <a:cs typeface="Times New Roman Bold" pitchFamily="18" charset="0"/>
              <a:sym typeface="Times New Roman Bold" pitchFamily="18" charset="0"/>
            </a:endParaRPr>
          </a:p>
          <a:p>
            <a:pPr marL="304800" indent="-304800" algn="ctr"/>
            <a:endParaRPr lang="en-US" sz="2400" dirty="0" smtClean="0">
              <a:cs typeface="Times New Roman Bold" pitchFamily="18" charset="0"/>
              <a:sym typeface="Times New Roman Bold" pitchFamily="18" charset="0"/>
            </a:endParaRPr>
          </a:p>
          <a:p>
            <a:pPr marL="304800" indent="-304800" algn="ctr"/>
            <a:r>
              <a:rPr lang="ru-RU" sz="2400" dirty="0" smtClean="0"/>
              <a:t>Семинар «Пути измерения бедности»</a:t>
            </a:r>
            <a:endParaRPr lang="en-GB" sz="2400" dirty="0" smtClean="0"/>
          </a:p>
          <a:p>
            <a:pPr marL="304800" indent="-304800" algn="ctr"/>
            <a:r>
              <a:rPr lang="ru-RU" sz="2400" dirty="0" smtClean="0"/>
              <a:t>Женева, </a:t>
            </a:r>
            <a:r>
              <a:rPr lang="en-GB" sz="2400" dirty="0" smtClean="0"/>
              <a:t>2-4 </a:t>
            </a:r>
            <a:r>
              <a:rPr lang="ru-RU" sz="2400" dirty="0" smtClean="0"/>
              <a:t>декабря </a:t>
            </a:r>
            <a:r>
              <a:rPr lang="en-US" sz="2400" dirty="0" smtClean="0">
                <a:cs typeface="Times New Roman Bold" pitchFamily="18" charset="0"/>
                <a:sym typeface="Times New Roman Bold" pitchFamily="18" charset="0"/>
              </a:rPr>
              <a:t>2013</a:t>
            </a:r>
            <a:r>
              <a:rPr lang="ru-RU" sz="2400" dirty="0" smtClean="0">
                <a:cs typeface="Times New Roman Bold" pitchFamily="18" charset="0"/>
                <a:sym typeface="Times New Roman Bold" pitchFamily="18" charset="0"/>
              </a:rPr>
              <a:t> года</a:t>
            </a:r>
            <a:endParaRPr lang="en-US" sz="2400" dirty="0" smtClean="0">
              <a:cs typeface="Times New Roman Bold" pitchFamily="18" charset="0"/>
              <a:sym typeface="Times New Roman Bold" pitchFamily="18" charset="0"/>
            </a:endParaRPr>
          </a:p>
          <a:p>
            <a:pPr marL="304800" indent="-304800" algn="ctr"/>
            <a:endParaRPr lang="en-US" sz="2400" dirty="0">
              <a:latin typeface="Garamond" pitchFamily="18" charset="0"/>
              <a:cs typeface="Times New Roman Bold" pitchFamily="18" charset="0"/>
              <a:sym typeface="Times New Roman Bold" pitchFamily="18" charset="0"/>
            </a:endParaRPr>
          </a:p>
          <a:p>
            <a:pPr marL="304800" indent="-304800" algn="ctr">
              <a:spcBef>
                <a:spcPts val="1075"/>
              </a:spcBef>
            </a:pPr>
            <a:endParaRPr lang="en-US" sz="1400" dirty="0">
              <a:solidFill>
                <a:srgbClr val="800000"/>
              </a:solidFill>
              <a:latin typeface="Garamond" pitchFamily="18" charset="0"/>
              <a:cs typeface="Times New Roman Bold" pitchFamily="18" charset="0"/>
              <a:sym typeface="Times New Roman Bol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857256"/>
          </a:xfrm>
        </p:spPr>
        <p:txBody>
          <a:bodyPr/>
          <a:lstStyle/>
          <a:p>
            <a:r>
              <a:rPr lang="ru-RU" sz="3600" dirty="0" smtClean="0">
                <a:solidFill>
                  <a:srgbClr val="760000"/>
                </a:solidFill>
                <a:sym typeface="Gill Sans" charset="0"/>
              </a:rPr>
              <a:t>Выйти за рамки сложных панелей показателей</a:t>
            </a:r>
            <a:endParaRPr lang="en-US" sz="3600" dirty="0">
              <a:solidFill>
                <a:srgbClr val="760000"/>
              </a:solidFill>
            </a:endParaRPr>
          </a:p>
        </p:txBody>
      </p:sp>
      <p:pic>
        <p:nvPicPr>
          <p:cNvPr id="34818" name="Picture 2"/>
          <p:cNvPicPr>
            <a:picLocks noChangeAspect="1" noChangeArrowheads="1"/>
          </p:cNvPicPr>
          <p:nvPr/>
        </p:nvPicPr>
        <p:blipFill>
          <a:blip r:embed="rId2"/>
          <a:srcRect/>
          <a:stretch>
            <a:fillRect/>
          </a:stretch>
        </p:blipFill>
        <p:spPr bwMode="auto">
          <a:xfrm>
            <a:off x="2854908" y="2500306"/>
            <a:ext cx="3528817" cy="2643206"/>
          </a:xfrm>
          <a:prstGeom prst="rect">
            <a:avLst/>
          </a:prstGeom>
          <a:noFill/>
          <a:ln w="9525">
            <a:noFill/>
            <a:miter lim="800000"/>
            <a:headEnd/>
            <a:tailEnd/>
          </a:ln>
          <a:effectLst/>
        </p:spPr>
      </p:pic>
      <p:cxnSp>
        <p:nvCxnSpPr>
          <p:cNvPr id="9" name="Straight Arrow Connector 8"/>
          <p:cNvCxnSpPr/>
          <p:nvPr/>
        </p:nvCxnSpPr>
        <p:spPr bwMode="auto">
          <a:xfrm>
            <a:off x="2143108" y="2714620"/>
            <a:ext cx="1428760" cy="500066"/>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500034" y="1643050"/>
            <a:ext cx="2214578" cy="1015663"/>
          </a:xfrm>
          <a:prstGeom prst="rect">
            <a:avLst/>
          </a:prstGeom>
        </p:spPr>
        <p:txBody>
          <a:bodyPr wrap="square">
            <a:spAutoFit/>
          </a:bodyPr>
          <a:lstStyle/>
          <a:p>
            <a:r>
              <a:rPr lang="ru-RU" sz="2000" dirty="0"/>
              <a:t>Доля населения с доходом </a:t>
            </a:r>
            <a:r>
              <a:rPr lang="ru-RU" sz="2000" dirty="0" smtClean="0"/>
              <a:t>менее </a:t>
            </a:r>
            <a:r>
              <a:rPr lang="ru-RU" sz="2000" dirty="0"/>
              <a:t>1 </a:t>
            </a:r>
            <a:r>
              <a:rPr lang="ru-RU" sz="2000" dirty="0" smtClean="0"/>
              <a:t>долл. в день (ППС)</a:t>
            </a:r>
            <a:endParaRPr lang="en-US" sz="2000" dirty="0"/>
          </a:p>
        </p:txBody>
      </p:sp>
      <p:cxnSp>
        <p:nvCxnSpPr>
          <p:cNvPr id="14" name="Straight Arrow Connector 13"/>
          <p:cNvCxnSpPr/>
          <p:nvPr/>
        </p:nvCxnSpPr>
        <p:spPr bwMode="auto">
          <a:xfrm>
            <a:off x="2214546" y="3786190"/>
            <a:ext cx="928694" cy="1588"/>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bwMode="auto">
          <a:xfrm flipV="1">
            <a:off x="2571736" y="4286256"/>
            <a:ext cx="1000132" cy="500066"/>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179512" y="2745255"/>
            <a:ext cx="2392224" cy="1938992"/>
          </a:xfrm>
          <a:prstGeom prst="rect">
            <a:avLst/>
          </a:prstGeom>
        </p:spPr>
        <p:txBody>
          <a:bodyPr wrap="square">
            <a:spAutoFit/>
          </a:bodyPr>
          <a:lstStyle/>
          <a:p>
            <a:pPr lvl="0"/>
            <a:r>
              <a:rPr lang="ru-RU" sz="2000" dirty="0"/>
              <a:t>Доля женщин, занимающихся оплачиваемым трудом в несельскохозяйственном </a:t>
            </a:r>
            <a:r>
              <a:rPr lang="ru-RU" sz="2000" dirty="0" smtClean="0"/>
              <a:t>секторе</a:t>
            </a:r>
            <a:endParaRPr lang="en-GB" sz="2000" dirty="0"/>
          </a:p>
        </p:txBody>
      </p:sp>
      <p:sp>
        <p:nvSpPr>
          <p:cNvPr id="22" name="Rectangle 21"/>
          <p:cNvSpPr/>
          <p:nvPr/>
        </p:nvSpPr>
        <p:spPr>
          <a:xfrm>
            <a:off x="428596" y="4635680"/>
            <a:ext cx="2643206" cy="1015663"/>
          </a:xfrm>
          <a:prstGeom prst="rect">
            <a:avLst/>
          </a:prstGeom>
        </p:spPr>
        <p:txBody>
          <a:bodyPr wrap="square">
            <a:spAutoFit/>
          </a:bodyPr>
          <a:lstStyle/>
          <a:p>
            <a:r>
              <a:rPr lang="ru-RU" sz="2000" dirty="0"/>
              <a:t>Чистый коэффициент охвата начальным </a:t>
            </a:r>
            <a:r>
              <a:rPr lang="ru-RU" sz="2000" dirty="0" smtClean="0"/>
              <a:t>образованием</a:t>
            </a:r>
            <a:endParaRPr lang="en-US" sz="2000" dirty="0"/>
          </a:p>
        </p:txBody>
      </p:sp>
      <p:cxnSp>
        <p:nvCxnSpPr>
          <p:cNvPr id="23" name="Straight Arrow Connector 22"/>
          <p:cNvCxnSpPr/>
          <p:nvPr/>
        </p:nvCxnSpPr>
        <p:spPr bwMode="auto">
          <a:xfrm rot="5400000" flipH="1" flipV="1">
            <a:off x="3000364" y="4572008"/>
            <a:ext cx="1000132" cy="714380"/>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bwMode="auto">
          <a:xfrm rot="10800000">
            <a:off x="5643570" y="3714752"/>
            <a:ext cx="1071570" cy="142876"/>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bwMode="auto">
          <a:xfrm rot="10800000" flipV="1">
            <a:off x="5786446" y="2786058"/>
            <a:ext cx="1143008" cy="214314"/>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30" name="Rectangle 29"/>
          <p:cNvSpPr/>
          <p:nvPr/>
        </p:nvSpPr>
        <p:spPr>
          <a:xfrm>
            <a:off x="1403648" y="5429264"/>
            <a:ext cx="2811162" cy="1015663"/>
          </a:xfrm>
          <a:prstGeom prst="rect">
            <a:avLst/>
          </a:prstGeom>
        </p:spPr>
        <p:txBody>
          <a:bodyPr wrap="square">
            <a:spAutoFit/>
          </a:bodyPr>
          <a:lstStyle/>
          <a:p>
            <a:pPr lvl="0"/>
            <a:r>
              <a:rPr lang="ru-RU" sz="2000" dirty="0"/>
              <a:t>Доля детей в возрасте до пяти лет с пониженной массой </a:t>
            </a:r>
            <a:r>
              <a:rPr lang="ru-RU" sz="2000" dirty="0" smtClean="0"/>
              <a:t>тела</a:t>
            </a:r>
            <a:endParaRPr lang="en-GB" sz="2000" dirty="0"/>
          </a:p>
        </p:txBody>
      </p:sp>
      <p:sp>
        <p:nvSpPr>
          <p:cNvPr id="31" name="Rectangle 30"/>
          <p:cNvSpPr/>
          <p:nvPr/>
        </p:nvSpPr>
        <p:spPr>
          <a:xfrm>
            <a:off x="7305571" y="5003884"/>
            <a:ext cx="1857388" cy="1015663"/>
          </a:xfrm>
          <a:prstGeom prst="rect">
            <a:avLst/>
          </a:prstGeom>
        </p:spPr>
        <p:txBody>
          <a:bodyPr wrap="square">
            <a:spAutoFit/>
          </a:bodyPr>
          <a:lstStyle/>
          <a:p>
            <a:pPr lvl="0"/>
            <a:r>
              <a:rPr lang="ru-RU" sz="2000" dirty="0"/>
              <a:t>Показатель материнской </a:t>
            </a:r>
            <a:r>
              <a:rPr lang="ru-RU" sz="2000" dirty="0" smtClean="0"/>
              <a:t>смертности</a:t>
            </a:r>
            <a:endParaRPr lang="en-GB" sz="2000" dirty="0"/>
          </a:p>
        </p:txBody>
      </p:sp>
      <p:cxnSp>
        <p:nvCxnSpPr>
          <p:cNvPr id="32" name="Straight Arrow Connector 31"/>
          <p:cNvCxnSpPr/>
          <p:nvPr/>
        </p:nvCxnSpPr>
        <p:spPr bwMode="auto">
          <a:xfrm rot="10800000">
            <a:off x="5715008" y="4500570"/>
            <a:ext cx="1428760" cy="428628"/>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37" name="Rectangle 36"/>
          <p:cNvSpPr/>
          <p:nvPr/>
        </p:nvSpPr>
        <p:spPr>
          <a:xfrm>
            <a:off x="6858016" y="2143116"/>
            <a:ext cx="2000264" cy="1015663"/>
          </a:xfrm>
          <a:prstGeom prst="rect">
            <a:avLst/>
          </a:prstGeom>
        </p:spPr>
        <p:txBody>
          <a:bodyPr wrap="square">
            <a:spAutoFit/>
          </a:bodyPr>
          <a:lstStyle/>
          <a:p>
            <a:r>
              <a:rPr lang="ru-RU" sz="2000" dirty="0" smtClean="0"/>
              <a:t>Уровень смертност</a:t>
            </a:r>
            <a:r>
              <a:rPr lang="ru-RU" sz="2000" dirty="0" smtClean="0"/>
              <a:t>и от малярии</a:t>
            </a:r>
            <a:endParaRPr lang="en-US" sz="2000" dirty="0"/>
          </a:p>
        </p:txBody>
      </p:sp>
      <p:sp>
        <p:nvSpPr>
          <p:cNvPr id="38" name="Rectangle 37"/>
          <p:cNvSpPr/>
          <p:nvPr/>
        </p:nvSpPr>
        <p:spPr>
          <a:xfrm>
            <a:off x="6776297" y="3158779"/>
            <a:ext cx="2357422" cy="1938992"/>
          </a:xfrm>
          <a:prstGeom prst="rect">
            <a:avLst/>
          </a:prstGeom>
        </p:spPr>
        <p:txBody>
          <a:bodyPr wrap="square">
            <a:spAutoFit/>
          </a:bodyPr>
          <a:lstStyle/>
          <a:p>
            <a:r>
              <a:rPr lang="ru-RU" sz="2000" dirty="0"/>
              <a:t>Число случаев заболевания туберкулезом, диагностированных и излеченных в ходе </a:t>
            </a:r>
            <a:r>
              <a:rPr lang="ru-RU" sz="2000" dirty="0" smtClean="0"/>
              <a:t>ДОТС</a:t>
            </a:r>
            <a:endParaRPr lang="en-US" sz="2000" dirty="0"/>
          </a:p>
        </p:txBody>
      </p:sp>
      <p:cxnSp>
        <p:nvCxnSpPr>
          <p:cNvPr id="40" name="Straight Arrow Connector 39"/>
          <p:cNvCxnSpPr/>
          <p:nvPr/>
        </p:nvCxnSpPr>
        <p:spPr bwMode="auto">
          <a:xfrm rot="10800000">
            <a:off x="4714876" y="4714884"/>
            <a:ext cx="1000132" cy="642942"/>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
        <p:nvSpPr>
          <p:cNvPr id="42" name="Rectangle 41"/>
          <p:cNvSpPr/>
          <p:nvPr/>
        </p:nvSpPr>
        <p:spPr>
          <a:xfrm>
            <a:off x="4286248" y="5429264"/>
            <a:ext cx="3071818" cy="1015663"/>
          </a:xfrm>
          <a:prstGeom prst="rect">
            <a:avLst/>
          </a:prstGeom>
        </p:spPr>
        <p:txBody>
          <a:bodyPr wrap="square">
            <a:spAutoFit/>
          </a:bodyPr>
          <a:lstStyle/>
          <a:p>
            <a:r>
              <a:rPr lang="ru-RU" sz="2000" dirty="0"/>
              <a:t>Доля женщин среди депутатов национального </a:t>
            </a:r>
            <a:r>
              <a:rPr lang="ru-RU" sz="2000" dirty="0" smtClean="0"/>
              <a:t>парламента</a:t>
            </a:r>
            <a:endParaRPr lang="en-US" sz="2000" dirty="0"/>
          </a:p>
        </p:txBody>
      </p:sp>
      <p:sp>
        <p:nvSpPr>
          <p:cNvPr id="43" name="Rectangle 42"/>
          <p:cNvSpPr/>
          <p:nvPr/>
        </p:nvSpPr>
        <p:spPr>
          <a:xfrm>
            <a:off x="5357818" y="1643050"/>
            <a:ext cx="2786082" cy="707886"/>
          </a:xfrm>
          <a:prstGeom prst="rect">
            <a:avLst/>
          </a:prstGeom>
        </p:spPr>
        <p:txBody>
          <a:bodyPr wrap="square">
            <a:spAutoFit/>
          </a:bodyPr>
          <a:lstStyle/>
          <a:p>
            <a:r>
              <a:rPr lang="ru-RU" sz="2000" dirty="0"/>
              <a:t>Доля грамотных среди </a:t>
            </a:r>
            <a:r>
              <a:rPr lang="ru-RU" sz="2000" dirty="0" smtClean="0"/>
              <a:t>15–24-летних</a:t>
            </a:r>
            <a:endParaRPr lang="en-US" sz="2000" dirty="0"/>
          </a:p>
        </p:txBody>
      </p:sp>
      <p:cxnSp>
        <p:nvCxnSpPr>
          <p:cNvPr id="44" name="Straight Arrow Connector 43"/>
          <p:cNvCxnSpPr/>
          <p:nvPr/>
        </p:nvCxnSpPr>
        <p:spPr bwMode="auto">
          <a:xfrm rot="10800000" flipV="1">
            <a:off x="4500562" y="1928802"/>
            <a:ext cx="785820" cy="785818"/>
          </a:xfrm>
          <a:prstGeom prst="straightConnector1">
            <a:avLst/>
          </a:prstGeom>
          <a:ln>
            <a:solidFill>
              <a:srgbClr val="FF0000"/>
            </a:solidFill>
            <a:headEnd type="none" w="med" len="med"/>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47" y="-71462"/>
            <a:ext cx="8501122" cy="928694"/>
          </a:xfrm>
        </p:spPr>
        <p:txBody>
          <a:bodyPr/>
          <a:lstStyle/>
          <a:p>
            <a:r>
              <a:rPr lang="ru-RU" sz="2800" dirty="0" smtClean="0">
                <a:solidFill>
                  <a:srgbClr val="760000"/>
                </a:solidFill>
              </a:rPr>
              <a:t>Определение совместного распределения деприваций</a:t>
            </a:r>
            <a:endParaRPr lang="en-GB" sz="2800" dirty="0">
              <a:solidFill>
                <a:srgbClr val="760000"/>
              </a:solidFill>
            </a:endParaRPr>
          </a:p>
        </p:txBody>
      </p:sp>
      <p:sp>
        <p:nvSpPr>
          <p:cNvPr id="6" name="TextBox 5"/>
          <p:cNvSpPr txBox="1"/>
          <p:nvPr/>
        </p:nvSpPr>
        <p:spPr>
          <a:xfrm>
            <a:off x="377031" y="548680"/>
            <a:ext cx="8318500" cy="461665"/>
          </a:xfrm>
          <a:prstGeom prst="rect">
            <a:avLst/>
          </a:prstGeom>
          <a:noFill/>
        </p:spPr>
        <p:txBody>
          <a:bodyPr>
            <a:spAutoFit/>
          </a:bodyPr>
          <a:lstStyle/>
          <a:p>
            <a:pPr eaLnBrk="0" hangingPunct="0">
              <a:defRPr/>
            </a:pPr>
            <a:r>
              <a:rPr lang="ru-RU" sz="2400" dirty="0" smtClean="0">
                <a:solidFill>
                  <a:srgbClr val="FF0000"/>
                </a:solidFill>
                <a:latin typeface="Garamond"/>
                <a:ea typeface="+mn-ea"/>
                <a:cs typeface="+mn-cs"/>
                <a:sym typeface="Gill Sans" charset="0"/>
              </a:rPr>
              <a:t>Имеющие депривации</a:t>
            </a:r>
            <a:r>
              <a:rPr lang="en-GB" sz="2400" dirty="0" smtClean="0">
                <a:solidFill>
                  <a:srgbClr val="FF0000"/>
                </a:solidFill>
                <a:latin typeface="Garamond"/>
                <a:ea typeface="+mn-ea"/>
                <a:cs typeface="+mn-cs"/>
                <a:sym typeface="Gill Sans" charset="0"/>
              </a:rPr>
              <a:t>=1</a:t>
            </a:r>
            <a:r>
              <a:rPr lang="en-GB" sz="2400" dirty="0" smtClean="0">
                <a:solidFill>
                  <a:srgbClr val="000000"/>
                </a:solidFill>
                <a:latin typeface="Garamond"/>
                <a:ea typeface="+mn-ea"/>
                <a:sym typeface="Gill Sans" charset="0"/>
              </a:rPr>
              <a:t>;</a:t>
            </a:r>
            <a:r>
              <a:rPr lang="en-GB" sz="2400" dirty="0" smtClean="0">
                <a:solidFill>
                  <a:srgbClr val="000000"/>
                </a:solidFill>
                <a:latin typeface="Garamond"/>
                <a:ea typeface="+mn-ea"/>
                <a:cs typeface="+mn-cs"/>
                <a:sym typeface="Gill Sans" charset="0"/>
              </a:rPr>
              <a:t> </a:t>
            </a:r>
            <a:r>
              <a:rPr lang="ru-RU" sz="2400" dirty="0" smtClean="0">
                <a:solidFill>
                  <a:srgbClr val="000000"/>
                </a:solidFill>
                <a:latin typeface="Garamond"/>
                <a:ea typeface="+mn-ea"/>
                <a:cs typeface="+mn-cs"/>
                <a:sym typeface="Gill Sans" charset="0"/>
              </a:rPr>
              <a:t>не имеющие деприваций </a:t>
            </a:r>
            <a:r>
              <a:rPr lang="en-GB" sz="2400" dirty="0" smtClean="0">
                <a:solidFill>
                  <a:srgbClr val="000000"/>
                </a:solidFill>
                <a:latin typeface="Garamond"/>
                <a:ea typeface="+mn-ea"/>
                <a:cs typeface="+mn-cs"/>
                <a:sym typeface="Gill Sans" charset="0"/>
              </a:rPr>
              <a:t>=0</a:t>
            </a:r>
            <a:endParaRPr lang="en-GB" sz="2400" dirty="0">
              <a:solidFill>
                <a:srgbClr val="000000"/>
              </a:solidFill>
              <a:latin typeface="Garamond"/>
              <a:ea typeface="+mn-ea"/>
              <a:cs typeface="+mn-cs"/>
              <a:sym typeface="Gill Sans" charset="0"/>
            </a:endParaRPr>
          </a:p>
        </p:txBody>
      </p:sp>
      <p:sp>
        <p:nvSpPr>
          <p:cNvPr id="10" name="TextBox 9"/>
          <p:cNvSpPr txBox="1"/>
          <p:nvPr/>
        </p:nvSpPr>
        <p:spPr>
          <a:xfrm>
            <a:off x="500034" y="5572140"/>
            <a:ext cx="8072494" cy="707886"/>
          </a:xfrm>
          <a:prstGeom prst="rect">
            <a:avLst/>
          </a:prstGeom>
          <a:noFill/>
        </p:spPr>
        <p:txBody>
          <a:bodyPr wrap="square" rtlCol="0">
            <a:spAutoFit/>
          </a:bodyPr>
          <a:lstStyle/>
          <a:p>
            <a:r>
              <a:rPr lang="ru-RU" sz="2000" dirty="0" smtClean="0"/>
              <a:t>В обоих случаях</a:t>
            </a:r>
            <a:r>
              <a:rPr lang="en-US" sz="2000" dirty="0" smtClean="0"/>
              <a:t> </a:t>
            </a:r>
            <a:r>
              <a:rPr lang="en-US" sz="2000" dirty="0" smtClean="0"/>
              <a:t>25% </a:t>
            </a:r>
            <a:r>
              <a:rPr lang="ru-RU" sz="2000" dirty="0" smtClean="0"/>
              <a:t>имеют депривации по каждому показателю ЦРТ</a:t>
            </a:r>
            <a:endParaRPr lang="en-US" sz="2000" dirty="0" smtClean="0"/>
          </a:p>
          <a:p>
            <a:r>
              <a:rPr lang="en-US" sz="2000" dirty="0" smtClean="0"/>
              <a:t>	</a:t>
            </a:r>
            <a:r>
              <a:rPr lang="ru-RU" sz="2000" b="1" dirty="0" smtClean="0"/>
              <a:t>НО </a:t>
            </a:r>
            <a:r>
              <a:rPr lang="ru-RU" sz="2000" dirty="0" smtClean="0"/>
              <a:t>в Случае </a:t>
            </a:r>
            <a:r>
              <a:rPr lang="en-US" sz="2000" dirty="0" smtClean="0"/>
              <a:t>2</a:t>
            </a:r>
            <a:r>
              <a:rPr lang="ru-RU" sz="2000" dirty="0"/>
              <a:t> </a:t>
            </a:r>
            <a:r>
              <a:rPr lang="ru-RU" sz="2000" dirty="0" smtClean="0"/>
              <a:t>один человек имеет серьезные депривации</a:t>
            </a:r>
            <a:endParaRPr lang="en-GB" sz="2000" dirty="0"/>
          </a:p>
        </p:txBody>
      </p:sp>
      <p:graphicFrame>
        <p:nvGraphicFramePr>
          <p:cNvPr id="13" name="Table 12"/>
          <p:cNvGraphicFramePr>
            <a:graphicFrameLocks noGrp="1"/>
          </p:cNvGraphicFramePr>
          <p:nvPr>
            <p:extLst>
              <p:ext uri="{D42A27DB-BD31-4B8C-83A1-F6EECF244321}">
                <p14:modId xmlns:p14="http://schemas.microsoft.com/office/powerpoint/2010/main" val="913970071"/>
              </p:ext>
            </p:extLst>
          </p:nvPr>
        </p:nvGraphicFramePr>
        <p:xfrm>
          <a:off x="321439" y="969704"/>
          <a:ext cx="8429683" cy="4586406"/>
        </p:xfrm>
        <a:graphic>
          <a:graphicData uri="http://schemas.openxmlformats.org/drawingml/2006/table">
            <a:tbl>
              <a:tblPr/>
              <a:tblGrid>
                <a:gridCol w="1805295"/>
                <a:gridCol w="1656097"/>
                <a:gridCol w="1656097"/>
                <a:gridCol w="1656097"/>
                <a:gridCol w="1656097"/>
              </a:tblGrid>
              <a:tr h="331529">
                <a:tc>
                  <a:txBody>
                    <a:bodyPr/>
                    <a:lstStyle/>
                    <a:p>
                      <a:pPr algn="l" fontAlgn="ctr"/>
                      <a:r>
                        <a:rPr lang="ru-RU" sz="2000" b="1" i="0" u="none" strike="noStrike" dirty="0" smtClean="0">
                          <a:solidFill>
                            <a:srgbClr val="000000"/>
                          </a:solidFill>
                          <a:latin typeface="Cambria"/>
                        </a:rPr>
                        <a:t>Случай </a:t>
                      </a:r>
                      <a:r>
                        <a:rPr lang="ms-MY" sz="2000" b="1" i="0" u="none" strike="noStrike" dirty="0" smtClean="0">
                          <a:solidFill>
                            <a:srgbClr val="000000"/>
                          </a:solidFill>
                          <a:latin typeface="Cambria"/>
                        </a:rPr>
                        <a:t>1</a:t>
                      </a:r>
                      <a:endParaRPr lang="ms-MY" sz="2000" b="1" i="0" u="none" strike="noStrike" dirty="0">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dirty="0">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r>
              <a:tr h="349063">
                <a:tc>
                  <a:txBody>
                    <a:bodyPr/>
                    <a:lstStyle/>
                    <a:p>
                      <a:pPr algn="l" fontAlgn="ctr"/>
                      <a:r>
                        <a:rPr lang="ms-MY" sz="1600" b="0" i="0" u="none" strike="noStrike" dirty="0">
                          <a:solidFill>
                            <a:srgbClr val="000000"/>
                          </a:solidFill>
                          <a:latin typeface="Cambria"/>
                        </a:rPr>
                        <a:t> </a:t>
                      </a: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Неграмотный</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Страдающий от недоедания</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Не имеющ</a:t>
                      </a:r>
                      <a:r>
                        <a:rPr lang="ru-RU" sz="1600" b="1" i="0" u="none" strike="noStrike" baseline="0" dirty="0" smtClean="0">
                          <a:solidFill>
                            <a:srgbClr val="000000"/>
                          </a:solidFill>
                          <a:latin typeface="Cambria"/>
                        </a:rPr>
                        <a:t>ий безопасной воды</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Низкий уровень доходов</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79217">
                <a:tc>
                  <a:txBody>
                    <a:bodyPr/>
                    <a:lstStyle/>
                    <a:p>
                      <a:pPr algn="l" fontAlgn="ctr"/>
                      <a:r>
                        <a:rPr lang="ru-RU" sz="1600" b="0" i="0" u="none" strike="noStrike" dirty="0" smtClean="0">
                          <a:solidFill>
                            <a:srgbClr val="000000"/>
                          </a:solidFill>
                          <a:latin typeface="Cambria"/>
                        </a:rPr>
                        <a:t>Эбби</a:t>
                      </a:r>
                      <a:endParaRPr lang="ms-MY" sz="1600" b="0"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dirty="0">
                          <a:solidFill>
                            <a:srgbClr val="000000"/>
                          </a:solidFill>
                          <a:latin typeface="Cambria"/>
                        </a:rPr>
                        <a:t>1</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279217">
                <a:tc>
                  <a:txBody>
                    <a:bodyPr/>
                    <a:lstStyle/>
                    <a:p>
                      <a:pPr algn="l" fontAlgn="ctr"/>
                      <a:r>
                        <a:rPr lang="ru-RU" sz="1600" b="0" i="0" u="none" strike="noStrike" dirty="0" smtClean="0">
                          <a:solidFill>
                            <a:srgbClr val="000000"/>
                          </a:solidFill>
                          <a:latin typeface="Cambria"/>
                        </a:rPr>
                        <a:t>Джейн</a:t>
                      </a:r>
                      <a:endParaRPr lang="ms-MY" sz="1600" b="0" i="0" u="none" strike="noStrike" dirty="0">
                        <a:solidFill>
                          <a:srgbClr val="000000"/>
                        </a:solidFill>
                        <a:latin typeface="Cambria"/>
                      </a:endParaRP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1</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r>
              <a:tr h="279217">
                <a:tc>
                  <a:txBody>
                    <a:bodyPr/>
                    <a:lstStyle/>
                    <a:p>
                      <a:pPr algn="l" fontAlgn="ctr"/>
                      <a:r>
                        <a:rPr lang="ru-RU" sz="1600" b="0" i="0" u="none" strike="noStrike" dirty="0" smtClean="0">
                          <a:solidFill>
                            <a:srgbClr val="000000"/>
                          </a:solidFill>
                          <a:latin typeface="Cambria"/>
                        </a:rPr>
                        <a:t>Джон</a:t>
                      </a:r>
                      <a:endParaRPr lang="ms-MY" sz="1600" b="0" i="0" u="none" strike="noStrike" dirty="0">
                        <a:solidFill>
                          <a:srgbClr val="000000"/>
                        </a:solidFill>
                        <a:latin typeface="Cambria"/>
                      </a:endParaRP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1</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r>
              <a:tr h="279217">
                <a:tc>
                  <a:txBody>
                    <a:bodyPr/>
                    <a:lstStyle/>
                    <a:p>
                      <a:pPr algn="l" fontAlgn="ctr"/>
                      <a:r>
                        <a:rPr lang="ru-RU" sz="1600" b="0" i="0" u="none" strike="noStrike" dirty="0" smtClean="0">
                          <a:solidFill>
                            <a:srgbClr val="000000"/>
                          </a:solidFill>
                          <a:latin typeface="Cambria"/>
                        </a:rPr>
                        <a:t>Таня</a:t>
                      </a:r>
                      <a:endParaRPr lang="ms-MY" sz="1600" b="0" i="0" u="none" strike="noStrike" dirty="0">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dirty="0">
                          <a:solidFill>
                            <a:srgbClr val="000000"/>
                          </a:solidFill>
                          <a:latin typeface="Cambria"/>
                        </a:rPr>
                        <a:t>1</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r>
              <a:tr h="209794">
                <a:tc>
                  <a:txBody>
                    <a:bodyPr/>
                    <a:lstStyle/>
                    <a:p>
                      <a:pPr algn="l" fontAlgn="ctr"/>
                      <a:endParaRPr lang="ms-MY" sz="1200" b="0" i="0" u="none" strike="noStrike">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ms-MY" sz="1200" b="0"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tcPr>
                </a:tc>
              </a:tr>
              <a:tr h="331529">
                <a:tc>
                  <a:txBody>
                    <a:bodyPr/>
                    <a:lstStyle/>
                    <a:p>
                      <a:pPr algn="l" fontAlgn="ctr"/>
                      <a:r>
                        <a:rPr lang="ru-RU" sz="2000" b="1" i="0" u="none" strike="noStrike" dirty="0" smtClean="0">
                          <a:solidFill>
                            <a:srgbClr val="000000"/>
                          </a:solidFill>
                          <a:latin typeface="Cambria"/>
                        </a:rPr>
                        <a:t>Случай </a:t>
                      </a:r>
                      <a:r>
                        <a:rPr lang="ms-MY" sz="2000" b="1" i="0" u="none" strike="noStrike" dirty="0" smtClean="0">
                          <a:solidFill>
                            <a:srgbClr val="000000"/>
                          </a:solidFill>
                          <a:latin typeface="Cambria"/>
                        </a:rPr>
                        <a:t>2</a:t>
                      </a:r>
                      <a:endParaRPr lang="ms-MY" sz="2000" b="1" i="0" u="none" strike="noStrike" dirty="0">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ms-MY" sz="1200" b="0" i="0" u="none" strike="noStrike" dirty="0">
                        <a:solidFill>
                          <a:srgbClr val="00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tcPr>
                </a:tc>
              </a:tr>
              <a:tr h="384007">
                <a:tc>
                  <a:txBody>
                    <a:bodyPr/>
                    <a:lstStyle/>
                    <a:p>
                      <a:pPr algn="l" fontAlgn="ctr"/>
                      <a:r>
                        <a:rPr lang="ms-MY" sz="1600" b="0" i="0" u="none" strike="noStrike" dirty="0">
                          <a:solidFill>
                            <a:srgbClr val="000000"/>
                          </a:solidFill>
                          <a:latin typeface="Cambria"/>
                        </a:rPr>
                        <a:t> </a:t>
                      </a: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Неграмотный</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600" b="1" i="0" u="none" strike="noStrike" dirty="0" smtClean="0">
                          <a:solidFill>
                            <a:srgbClr val="000000"/>
                          </a:solidFill>
                          <a:latin typeface="Cambria"/>
                        </a:rPr>
                        <a:t>Страдающий от недоедания</a:t>
                      </a:r>
                      <a:endParaRPr lang="ms-MY" sz="1600" b="1" i="0" u="none" strike="noStrike" dirty="0" smtClean="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Не имеющ</a:t>
                      </a:r>
                      <a:r>
                        <a:rPr lang="ru-RU" sz="1600" b="1" i="0" u="none" strike="noStrike" baseline="0" dirty="0" smtClean="0">
                          <a:solidFill>
                            <a:srgbClr val="000000"/>
                          </a:solidFill>
                          <a:latin typeface="Cambria"/>
                        </a:rPr>
                        <a:t>ий безопасной воды</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c>
                  <a:txBody>
                    <a:bodyPr/>
                    <a:lstStyle/>
                    <a:p>
                      <a:pPr algn="ctr" fontAlgn="ctr"/>
                      <a:r>
                        <a:rPr lang="ru-RU" sz="1600" b="1" i="0" u="none" strike="noStrike" dirty="0" smtClean="0">
                          <a:solidFill>
                            <a:srgbClr val="000000"/>
                          </a:solidFill>
                          <a:latin typeface="Cambria"/>
                        </a:rPr>
                        <a:t>Низкий уровень доходов</a:t>
                      </a:r>
                      <a:endParaRPr lang="ms-MY" sz="1600" b="1"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DDD"/>
                    </a:solidFill>
                  </a:tcPr>
                </a:tc>
              </a:tr>
              <a:tr h="279217">
                <a:tc>
                  <a:txBody>
                    <a:bodyPr/>
                    <a:lstStyle/>
                    <a:p>
                      <a:pPr algn="l" fontAlgn="ctr"/>
                      <a:r>
                        <a:rPr lang="ru-RU" sz="1600" b="0" i="0" u="none" strike="noStrike" dirty="0" smtClean="0">
                          <a:solidFill>
                            <a:srgbClr val="000000"/>
                          </a:solidFill>
                          <a:latin typeface="Cambria"/>
                        </a:rPr>
                        <a:t>Эбби</a:t>
                      </a:r>
                      <a:endParaRPr lang="ms-MY" sz="1600" b="0" i="0" u="none" strike="noStrike" dirty="0">
                        <a:solidFill>
                          <a:srgbClr val="000000"/>
                        </a:solidFill>
                        <a:latin typeface="Cambria"/>
                      </a:endParaRP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w="6350" cap="flat" cmpd="sng" algn="ctr">
                      <a:solidFill>
                        <a:srgbClr val="000000"/>
                      </a:solidFill>
                      <a:prstDash val="solid"/>
                      <a:round/>
                      <a:headEnd type="none" w="med" len="med"/>
                      <a:tailEnd type="none" w="med" len="med"/>
                    </a:lnT>
                    <a:lnB>
                      <a:noFill/>
                    </a:lnB>
                    <a:solidFill>
                      <a:srgbClr val="DBEEF3"/>
                    </a:solidFill>
                  </a:tcPr>
                </a:tc>
              </a:tr>
              <a:tr h="279217">
                <a:tc>
                  <a:txBody>
                    <a:bodyPr/>
                    <a:lstStyle/>
                    <a:p>
                      <a:pPr algn="l" fontAlgn="ctr"/>
                      <a:r>
                        <a:rPr lang="ru-RU" sz="1600" b="0" i="0" u="none" strike="noStrike" dirty="0" smtClean="0">
                          <a:solidFill>
                            <a:srgbClr val="000000"/>
                          </a:solidFill>
                          <a:latin typeface="Cambria"/>
                        </a:rPr>
                        <a:t>Джейн</a:t>
                      </a:r>
                      <a:endParaRPr lang="ms-MY" sz="1600" b="0" i="0" u="none" strike="noStrike" dirty="0">
                        <a:solidFill>
                          <a:srgbClr val="000000"/>
                        </a:solidFill>
                        <a:latin typeface="Cambria"/>
                      </a:endParaRP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r>
              <a:tr h="279217">
                <a:tc>
                  <a:txBody>
                    <a:bodyPr/>
                    <a:lstStyle/>
                    <a:p>
                      <a:pPr algn="l" fontAlgn="ctr"/>
                      <a:r>
                        <a:rPr lang="ru-RU" sz="1600" b="0" i="0" u="none" strike="noStrike" dirty="0" smtClean="0">
                          <a:solidFill>
                            <a:srgbClr val="000000"/>
                          </a:solidFill>
                          <a:latin typeface="Cambria"/>
                        </a:rPr>
                        <a:t>Джон</a:t>
                      </a:r>
                      <a:endParaRPr lang="ms-MY" sz="1600" b="0" i="0" u="none" strike="noStrike" dirty="0">
                        <a:solidFill>
                          <a:srgbClr val="000000"/>
                        </a:solidFill>
                        <a:latin typeface="Cambria"/>
                      </a:endParaRP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c>
                  <a:txBody>
                    <a:bodyPr/>
                    <a:lstStyle/>
                    <a:p>
                      <a:pPr algn="ctr" fontAlgn="ctr"/>
                      <a:r>
                        <a:rPr lang="ms-MY" sz="1600" b="0" i="0" u="none" strike="noStrike" dirty="0">
                          <a:solidFill>
                            <a:srgbClr val="000000"/>
                          </a:solidFill>
                          <a:latin typeface="Cambria"/>
                        </a:rPr>
                        <a:t>0</a:t>
                      </a:r>
                    </a:p>
                  </a:txBody>
                  <a:tcPr marL="8389" marR="8389" marT="8389" marB="0" anchor="ctr">
                    <a:lnL>
                      <a:noFill/>
                    </a:lnL>
                    <a:lnR>
                      <a:noFill/>
                    </a:lnR>
                    <a:lnT>
                      <a:noFill/>
                    </a:lnT>
                    <a:lnB>
                      <a:noFill/>
                    </a:lnB>
                    <a:solidFill>
                      <a:srgbClr val="DBEEF3"/>
                    </a:solidFill>
                  </a:tcPr>
                </a:tc>
              </a:tr>
              <a:tr h="279217">
                <a:tc>
                  <a:txBody>
                    <a:bodyPr/>
                    <a:lstStyle/>
                    <a:p>
                      <a:pPr algn="l" fontAlgn="ctr"/>
                      <a:r>
                        <a:rPr lang="ru-RU" sz="1600" b="0" i="0" u="none" strike="noStrike" dirty="0" smtClean="0">
                          <a:solidFill>
                            <a:srgbClr val="FF0000"/>
                          </a:solidFill>
                          <a:latin typeface="Cambria"/>
                        </a:rPr>
                        <a:t>Таня</a:t>
                      </a:r>
                      <a:endParaRPr lang="ms-MY" sz="1600" b="0" i="0" u="none" strike="noStrike" dirty="0">
                        <a:solidFill>
                          <a:srgbClr val="FF0000"/>
                        </a:solidFill>
                        <a:latin typeface="Cambria"/>
                      </a:endParaRP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dirty="0">
                          <a:solidFill>
                            <a:srgbClr val="FF0000"/>
                          </a:solidFill>
                          <a:latin typeface="Cambria"/>
                        </a:rPr>
                        <a:t>1</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dirty="0">
                          <a:solidFill>
                            <a:srgbClr val="FF0000"/>
                          </a:solidFill>
                          <a:latin typeface="Cambria"/>
                        </a:rPr>
                        <a:t>1</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dirty="0">
                          <a:solidFill>
                            <a:srgbClr val="FF0000"/>
                          </a:solidFill>
                          <a:latin typeface="Cambria"/>
                        </a:rPr>
                        <a:t>1</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c>
                  <a:txBody>
                    <a:bodyPr/>
                    <a:lstStyle/>
                    <a:p>
                      <a:pPr algn="ctr" fontAlgn="ctr"/>
                      <a:r>
                        <a:rPr lang="ms-MY" sz="1600" b="0" i="0" u="none" strike="noStrike" dirty="0">
                          <a:solidFill>
                            <a:srgbClr val="FF0000"/>
                          </a:solidFill>
                          <a:latin typeface="Cambria"/>
                        </a:rPr>
                        <a:t>1</a:t>
                      </a:r>
                    </a:p>
                  </a:txBody>
                  <a:tcPr marL="8389" marR="8389" marT="8389" marB="0" anchor="ctr">
                    <a:lnL>
                      <a:noFill/>
                    </a:lnL>
                    <a:lnR>
                      <a:noFill/>
                    </a:lnR>
                    <a:lnT>
                      <a:noFill/>
                    </a:lnT>
                    <a:lnB w="6350" cap="flat" cmpd="sng" algn="ctr">
                      <a:solidFill>
                        <a:srgbClr val="000000"/>
                      </a:solidFill>
                      <a:prstDash val="solid"/>
                      <a:round/>
                      <a:headEnd type="none" w="med" len="med"/>
                      <a:tailEnd type="none" w="med" len="med"/>
                    </a:lnB>
                    <a:solidFill>
                      <a:srgbClr val="DBEEF3"/>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857256"/>
          </a:xfrm>
        </p:spPr>
        <p:txBody>
          <a:bodyPr/>
          <a:lstStyle/>
          <a:p>
            <a:r>
              <a:rPr lang="ru-RU" sz="3600" dirty="0" smtClean="0">
                <a:solidFill>
                  <a:srgbClr val="800000"/>
                </a:solidFill>
                <a:sym typeface="Gill Sans" charset="0"/>
              </a:rPr>
              <a:t>Политическое признание</a:t>
            </a:r>
            <a:endParaRPr lang="en-US" sz="3600" dirty="0">
              <a:solidFill>
                <a:srgbClr val="760000"/>
              </a:solidFill>
            </a:endParaRPr>
          </a:p>
        </p:txBody>
      </p:sp>
      <p:sp>
        <p:nvSpPr>
          <p:cNvPr id="6" name="Rectangle 5"/>
          <p:cNvSpPr/>
          <p:nvPr/>
        </p:nvSpPr>
        <p:spPr>
          <a:xfrm>
            <a:off x="0" y="980728"/>
            <a:ext cx="9252520" cy="5755422"/>
          </a:xfrm>
          <a:prstGeom prst="rect">
            <a:avLst/>
          </a:prstGeom>
        </p:spPr>
        <p:txBody>
          <a:bodyPr wrap="square">
            <a:spAutoFit/>
          </a:bodyPr>
          <a:lstStyle/>
          <a:p>
            <a:pPr marL="360363" indent="-360363">
              <a:buFont typeface="Arial" pitchFamily="34" charset="0"/>
              <a:buChar char="•"/>
            </a:pPr>
            <a:r>
              <a:rPr lang="en-GB" sz="2400" dirty="0" smtClean="0"/>
              <a:t>“</a:t>
            </a:r>
            <a:r>
              <a:rPr lang="ru-RU" sz="2400" dirty="0" smtClean="0"/>
              <a:t>ЦРТ недостаточно сфокусированы на охвате беднейших</a:t>
            </a:r>
            <a:r>
              <a:rPr lang="en-GB" sz="2400" dirty="0" smtClean="0"/>
              <a:t>”</a:t>
            </a:r>
            <a:r>
              <a:rPr lang="en-GB" sz="2000" dirty="0" smtClean="0"/>
              <a:t> – </a:t>
            </a:r>
            <a:r>
              <a:rPr lang="ru-RU" sz="2000" i="1" dirty="0" smtClean="0"/>
              <a:t>Группа высокого уровня по повестке дня на период после 2015 г.</a:t>
            </a:r>
            <a:r>
              <a:rPr lang="en-GB" sz="2000" i="1" dirty="0" smtClean="0"/>
              <a:t> (</a:t>
            </a:r>
            <a:r>
              <a:rPr lang="en-GB" sz="2000" i="1" dirty="0" smtClean="0"/>
              <a:t>2013)</a:t>
            </a:r>
          </a:p>
          <a:p>
            <a:pPr marL="1077913" lvl="1" indent="-357188">
              <a:buFont typeface="Wingdings" pitchFamily="2" charset="2"/>
              <a:buChar char="Ø"/>
            </a:pPr>
            <a:r>
              <a:rPr lang="ru-RU" sz="2000" dirty="0" smtClean="0">
                <a:solidFill>
                  <a:srgbClr val="C00000"/>
                </a:solidFill>
              </a:rPr>
              <a:t>Необходимо иметь возможность проводить различие между </a:t>
            </a:r>
            <a:r>
              <a:rPr lang="ru-RU" sz="2000" b="1" dirty="0" smtClean="0">
                <a:solidFill>
                  <a:srgbClr val="C00000"/>
                </a:solidFill>
              </a:rPr>
              <a:t>беднейшими</a:t>
            </a:r>
            <a:r>
              <a:rPr lang="ru-RU" sz="2000" dirty="0" smtClean="0">
                <a:solidFill>
                  <a:srgbClr val="C00000"/>
                </a:solidFill>
              </a:rPr>
              <a:t> и менее бедными</a:t>
            </a:r>
            <a:endParaRPr lang="en-US" sz="2000" dirty="0" smtClean="0">
              <a:solidFill>
                <a:srgbClr val="C00000"/>
              </a:solidFill>
            </a:endParaRPr>
          </a:p>
          <a:p>
            <a:pPr marL="1077913" lvl="1" indent="-357188"/>
            <a:endParaRPr lang="en-US" sz="1800" dirty="0" smtClean="0">
              <a:solidFill>
                <a:srgbClr val="C00000"/>
              </a:solidFill>
            </a:endParaRPr>
          </a:p>
          <a:p>
            <a:pPr marL="355600" lvl="1" indent="-355600">
              <a:buFont typeface="Arial" pitchFamily="34" charset="0"/>
              <a:buChar char="•"/>
            </a:pPr>
            <a:r>
              <a:rPr lang="en-US" sz="2400" dirty="0" smtClean="0"/>
              <a:t>“</a:t>
            </a:r>
            <a:r>
              <a:rPr lang="ru-RU" sz="2400" dirty="0" smtClean="0"/>
              <a:t>Ускорение в достижении одной цели зачастую приводит к </a:t>
            </a:r>
            <a:r>
              <a:rPr lang="ru-RU" sz="2400" b="1" dirty="0" smtClean="0"/>
              <a:t>ускорению прогресса</a:t>
            </a:r>
            <a:r>
              <a:rPr lang="ru-RU" sz="2400" dirty="0" smtClean="0"/>
              <a:t> в других</a:t>
            </a:r>
            <a:r>
              <a:rPr lang="en-US" sz="2400" dirty="0" smtClean="0"/>
              <a:t>; </a:t>
            </a:r>
            <a:r>
              <a:rPr lang="ru-RU" sz="2400" dirty="0" smtClean="0"/>
              <a:t>для достижения ЦРТ необходимо стратегически рассматривать их в совокупности</a:t>
            </a:r>
            <a:r>
              <a:rPr lang="en-US" sz="2400" dirty="0" smtClean="0"/>
              <a:t>” </a:t>
            </a:r>
            <a:r>
              <a:rPr lang="en-US" sz="2400" dirty="0" smtClean="0"/>
              <a:t>-   </a:t>
            </a:r>
            <a:r>
              <a:rPr lang="ru-RU" sz="2400" i="1" dirty="0" smtClean="0"/>
              <a:t>Что необходимо для достижения Целей развития тысячелетия</a:t>
            </a:r>
            <a:r>
              <a:rPr lang="en-GB" sz="2000" i="1" dirty="0" smtClean="0"/>
              <a:t>? </a:t>
            </a:r>
            <a:r>
              <a:rPr lang="en-GB" sz="2000" i="1" dirty="0" smtClean="0"/>
              <a:t>(2010)</a:t>
            </a:r>
            <a:endParaRPr lang="en-US" sz="2400" i="1" dirty="0" smtClean="0"/>
          </a:p>
          <a:p>
            <a:pPr marL="1077913" lvl="1" indent="-354013">
              <a:buFont typeface="Wingdings" pitchFamily="2" charset="2"/>
              <a:buChar char="Ø"/>
            </a:pPr>
            <a:r>
              <a:rPr lang="ru-RU" sz="2000" dirty="0" smtClean="0">
                <a:solidFill>
                  <a:srgbClr val="C00000"/>
                </a:solidFill>
              </a:rPr>
              <a:t>Упор на совместное распределение и синергию</a:t>
            </a:r>
            <a:endParaRPr lang="en-US" sz="2000" dirty="0" smtClean="0">
              <a:solidFill>
                <a:srgbClr val="C00000"/>
              </a:solidFill>
            </a:endParaRPr>
          </a:p>
          <a:p>
            <a:pPr marL="1077913" lvl="1" indent="-354013"/>
            <a:endParaRPr lang="en-GB" sz="1800" dirty="0" smtClean="0">
              <a:solidFill>
                <a:srgbClr val="000000"/>
              </a:solidFill>
              <a:latin typeface="Garamond"/>
              <a:sym typeface="Gill Sans" charset="0"/>
            </a:endParaRPr>
          </a:p>
          <a:p>
            <a:pPr marL="360363" indent="-360363">
              <a:buFont typeface="Arial" pitchFamily="34" charset="0"/>
              <a:buChar char="•"/>
            </a:pPr>
            <a:r>
              <a:rPr lang="en-US" sz="2400" dirty="0" smtClean="0"/>
              <a:t>“</a:t>
            </a:r>
            <a:r>
              <a:rPr lang="ru-RU" sz="2400" dirty="0" smtClean="0"/>
              <a:t>Для оценки качества жизни необходимо множество показателей</a:t>
            </a:r>
            <a:r>
              <a:rPr lang="en-US" sz="2400" dirty="0" smtClean="0"/>
              <a:t>, </a:t>
            </a:r>
            <a:r>
              <a:rPr lang="ru-RU" sz="2400" dirty="0" smtClean="0"/>
              <a:t>поэтому имеется высокий спрос на разработку </a:t>
            </a:r>
            <a:r>
              <a:rPr lang="ru-RU" sz="2400" b="1" dirty="0" smtClean="0"/>
              <a:t>единой комплексной меры</a:t>
            </a:r>
            <a:r>
              <a:rPr lang="en-US" sz="2400" dirty="0" smtClean="0"/>
              <a:t>” – </a:t>
            </a:r>
            <a:r>
              <a:rPr lang="ru-RU" sz="2400" i="1" dirty="0" smtClean="0"/>
              <a:t>Отчет комиссии </a:t>
            </a:r>
            <a:r>
              <a:rPr lang="ru-RU" sz="2400" i="1" dirty="0" err="1" smtClean="0"/>
              <a:t>Стиглица</a:t>
            </a:r>
            <a:r>
              <a:rPr lang="ru-RU" sz="2400" i="1" dirty="0" smtClean="0"/>
              <a:t>-Сена-</a:t>
            </a:r>
            <a:r>
              <a:rPr lang="ru-RU" sz="2400" i="1" dirty="0" err="1" smtClean="0"/>
              <a:t>Фитусси</a:t>
            </a:r>
            <a:r>
              <a:rPr lang="ru-RU" sz="2400" i="1" dirty="0" smtClean="0"/>
              <a:t> </a:t>
            </a:r>
            <a:r>
              <a:rPr lang="en-US" sz="2000" i="1" dirty="0" smtClean="0"/>
              <a:t>(</a:t>
            </a:r>
            <a:r>
              <a:rPr lang="en-US" sz="2000" i="1" dirty="0" smtClean="0"/>
              <a:t>2009)</a:t>
            </a:r>
          </a:p>
          <a:p>
            <a:pPr marL="1077913" lvl="1" indent="-357188">
              <a:buFont typeface="Wingdings" pitchFamily="2" charset="2"/>
              <a:buChar char="Ø"/>
            </a:pPr>
            <a:r>
              <a:rPr lang="en-US" sz="2000" dirty="0" smtClean="0">
                <a:solidFill>
                  <a:srgbClr val="C00000"/>
                </a:solidFill>
              </a:rPr>
              <a:t> </a:t>
            </a:r>
            <a:r>
              <a:rPr lang="ru-RU" sz="2000" dirty="0">
                <a:solidFill>
                  <a:srgbClr val="C00000"/>
                </a:solidFill>
              </a:rPr>
              <a:t>О</a:t>
            </a:r>
            <a:r>
              <a:rPr lang="ru-RU" sz="2000" dirty="0" smtClean="0">
                <a:solidFill>
                  <a:srgbClr val="C00000"/>
                </a:solidFill>
              </a:rPr>
              <a:t>дин составной индекс является более веским для того, чтобы привлечь внимание</a:t>
            </a:r>
            <a:endParaRPr lang="en-GB" sz="2000" dirty="0" smtClean="0">
              <a:solidFill>
                <a:srgbClr val="C00000"/>
              </a:solidFill>
            </a:endParaRPr>
          </a:p>
          <a:p>
            <a:pPr marL="360363" indent="-360363" eaLnBrk="0" hangingPunct="0">
              <a:defRPr/>
            </a:pPr>
            <a:endParaRPr lang="en-GB" sz="2000" dirty="0" smtClean="0">
              <a:solidFill>
                <a:srgbClr val="000000"/>
              </a:solidFill>
              <a:latin typeface="Garamond"/>
              <a:sym typeface="Gill San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223838"/>
            <a:ext cx="9144000" cy="847725"/>
          </a:xfrm>
          <a:prstGeom prst="rect">
            <a:avLst/>
          </a:prstGeom>
          <a:noFill/>
          <a:ln w="9525">
            <a:noFill/>
            <a:miter lim="800000"/>
            <a:headEnd/>
            <a:tailEnd/>
          </a:ln>
        </p:spPr>
        <p:txBody>
          <a:bodyPr/>
          <a:lstStyle/>
          <a:p>
            <a:pPr marL="342900" indent="-342900" algn="ctr">
              <a:defRPr/>
            </a:pPr>
            <a:r>
              <a:rPr lang="ru-RU" dirty="0" smtClean="0">
                <a:solidFill>
                  <a:srgbClr val="800000"/>
                </a:solidFill>
                <a:latin typeface="Garamond"/>
                <a:sym typeface="Gill Sans" charset="0"/>
              </a:rPr>
              <a:t>Добавленная стоимость многомерного подхода</a:t>
            </a:r>
            <a:endParaRPr lang="en-GB" kern="0" dirty="0">
              <a:solidFill>
                <a:srgbClr val="580000"/>
              </a:solidFill>
              <a:latin typeface="+mj-lt"/>
              <a:ea typeface="+mj-ea"/>
              <a:cs typeface="+mj-cs"/>
            </a:endParaRPr>
          </a:p>
        </p:txBody>
      </p:sp>
      <p:sp>
        <p:nvSpPr>
          <p:cNvPr id="6" name="Content Placeholder 2"/>
          <p:cNvSpPr txBox="1">
            <a:spLocks/>
          </p:cNvSpPr>
          <p:nvPr/>
        </p:nvSpPr>
        <p:spPr bwMode="auto">
          <a:xfrm>
            <a:off x="107504" y="764704"/>
            <a:ext cx="8928992" cy="4525963"/>
          </a:xfrm>
          <a:prstGeom prst="rect">
            <a:avLst/>
          </a:prstGeom>
          <a:noFill/>
          <a:ln w="9525">
            <a:noFill/>
            <a:miter lim="800000"/>
            <a:headEnd/>
            <a:tailEnd/>
          </a:ln>
        </p:spPr>
        <p:txBody>
          <a:bodyPr/>
          <a:lstStyle/>
          <a:p>
            <a:pPr marL="514350" indent="-514350" eaLnBrk="0" hangingPunct="0">
              <a:spcBef>
                <a:spcPct val="20000"/>
              </a:spcBef>
              <a:defRPr/>
            </a:pPr>
            <a:r>
              <a:rPr lang="ru-RU" sz="3000" kern="0" dirty="0" smtClean="0">
                <a:latin typeface="+mn-lt"/>
                <a:cs typeface="ＭＳ Ｐゴシック" pitchFamily="-1" charset="-128"/>
              </a:rPr>
              <a:t>Что может сделать </a:t>
            </a:r>
            <a:r>
              <a:rPr lang="ru-RU" sz="3000" u="sng" kern="0" dirty="0" smtClean="0">
                <a:latin typeface="+mn-lt"/>
                <a:cs typeface="ＭＳ Ｐゴシック" pitchFamily="-1" charset="-128"/>
              </a:rPr>
              <a:t>значимая </a:t>
            </a:r>
            <a:r>
              <a:rPr lang="ru-RU" sz="3000" kern="0" dirty="0" smtClean="0">
                <a:latin typeface="+mn-lt"/>
                <a:cs typeface="ＭＳ Ｐゴシック" pitchFamily="-1" charset="-128"/>
              </a:rPr>
              <a:t>многомерная мера</a:t>
            </a:r>
            <a:r>
              <a:rPr lang="en-US" sz="3000" kern="0" dirty="0" smtClean="0">
                <a:latin typeface="+mn-lt"/>
                <a:cs typeface="ＭＳ Ｐゴシック" pitchFamily="-1" charset="-128"/>
              </a:rPr>
              <a:t>?</a:t>
            </a:r>
            <a:endParaRPr lang="en-US" sz="3000" kern="0" dirty="0">
              <a:latin typeface="+mn-lt"/>
              <a:cs typeface="ＭＳ Ｐゴシック" pitchFamily="-1" charset="-128"/>
            </a:endParaRPr>
          </a:p>
          <a:p>
            <a:pPr marL="514350" indent="-514350" eaLnBrk="0" hangingPunct="0">
              <a:spcBef>
                <a:spcPct val="20000"/>
              </a:spcBef>
              <a:defRPr/>
            </a:pPr>
            <a:endParaRPr lang="en-US" sz="2800" kern="0" dirty="0">
              <a:latin typeface="+mn-lt"/>
              <a:cs typeface="ＭＳ Ｐゴシック" pitchFamily="-1" charset="-128"/>
            </a:endParaRPr>
          </a:p>
          <a:p>
            <a:pPr marL="731520" lvl="1" indent="-365760" eaLnBrk="0" hangingPunct="0">
              <a:spcBef>
                <a:spcPct val="20000"/>
              </a:spcBef>
              <a:buFont typeface="Arial" pitchFamily="34" charset="0"/>
              <a:buChar char="•"/>
              <a:defRPr/>
            </a:pPr>
            <a:r>
              <a:rPr lang="ru-RU" sz="2500" dirty="0" smtClean="0"/>
              <a:t>Дать </a:t>
            </a:r>
            <a:r>
              <a:rPr lang="ru-RU" sz="2500" b="1" dirty="0" smtClean="0"/>
              <a:t>общее представление</a:t>
            </a:r>
            <a:r>
              <a:rPr lang="ru-RU" sz="2500" dirty="0" smtClean="0"/>
              <a:t> о нескольких показателях с первого взгляда</a:t>
            </a:r>
            <a:endParaRPr lang="en-GB" sz="2500" dirty="0">
              <a:cs typeface="+mn-cs"/>
            </a:endParaRPr>
          </a:p>
          <a:p>
            <a:pPr marL="731520" lvl="1" indent="-365760" eaLnBrk="0" hangingPunct="0">
              <a:spcBef>
                <a:spcPct val="20000"/>
              </a:spcBef>
              <a:buFont typeface="Arial" pitchFamily="34" charset="0"/>
              <a:buChar char="•"/>
              <a:defRPr/>
            </a:pPr>
            <a:r>
              <a:rPr lang="ru-RU" sz="2500" dirty="0" smtClean="0">
                <a:cs typeface="+mn-cs"/>
              </a:rPr>
              <a:t>Показать </a:t>
            </a:r>
            <a:r>
              <a:rPr lang="ru-RU" sz="2500" b="1" dirty="0" smtClean="0">
                <a:cs typeface="+mn-cs"/>
              </a:rPr>
              <a:t>прогресс</a:t>
            </a:r>
            <a:r>
              <a:rPr lang="ru-RU" sz="2500" dirty="0" smtClean="0">
                <a:cs typeface="+mn-cs"/>
              </a:rPr>
              <a:t> оперативно и явно </a:t>
            </a:r>
            <a:r>
              <a:rPr lang="en-GB" sz="2500" dirty="0" smtClean="0">
                <a:solidFill>
                  <a:srgbClr val="7F7F7F"/>
                </a:solidFill>
                <a:cs typeface="+mn-cs"/>
              </a:rPr>
              <a:t>(</a:t>
            </a:r>
            <a:r>
              <a:rPr lang="ru-RU" sz="2500" dirty="0" smtClean="0">
                <a:solidFill>
                  <a:srgbClr val="7F7F7F"/>
                </a:solidFill>
                <a:cs typeface="+mn-cs"/>
              </a:rPr>
              <a:t>Мониторинг</a:t>
            </a:r>
            <a:r>
              <a:rPr lang="en-GB" sz="2500" dirty="0" smtClean="0">
                <a:solidFill>
                  <a:srgbClr val="7F7F7F"/>
                </a:solidFill>
                <a:cs typeface="+mn-cs"/>
              </a:rPr>
              <a:t>/</a:t>
            </a:r>
            <a:r>
              <a:rPr lang="ru-RU" sz="2500" dirty="0" smtClean="0">
                <a:solidFill>
                  <a:srgbClr val="7F7F7F"/>
                </a:solidFill>
                <a:cs typeface="+mn-cs"/>
              </a:rPr>
              <a:t>оценка</a:t>
            </a:r>
            <a:r>
              <a:rPr lang="en-GB" sz="2500" dirty="0" smtClean="0">
                <a:solidFill>
                  <a:srgbClr val="7F7F7F"/>
                </a:solidFill>
                <a:cs typeface="+mn-cs"/>
              </a:rPr>
              <a:t>)</a:t>
            </a:r>
            <a:endParaRPr lang="en-GB" sz="2500" dirty="0">
              <a:solidFill>
                <a:srgbClr val="7F7F7F"/>
              </a:solidFill>
              <a:cs typeface="+mn-cs"/>
            </a:endParaRPr>
          </a:p>
          <a:p>
            <a:pPr marL="731520" lvl="1" indent="-365760" eaLnBrk="0" hangingPunct="0">
              <a:spcBef>
                <a:spcPct val="20000"/>
              </a:spcBef>
              <a:buFont typeface="Arial" pitchFamily="34" charset="0"/>
              <a:buChar char="•"/>
              <a:defRPr/>
            </a:pPr>
            <a:r>
              <a:rPr lang="ru-RU" sz="2500" dirty="0" smtClean="0">
                <a:cs typeface="+mn-cs"/>
              </a:rPr>
              <a:t>Информировать при </a:t>
            </a:r>
            <a:r>
              <a:rPr lang="ru-RU" sz="2500" b="1" dirty="0" smtClean="0">
                <a:cs typeface="+mn-cs"/>
              </a:rPr>
              <a:t>планировании</a:t>
            </a:r>
            <a:r>
              <a:rPr lang="ru-RU" sz="2500" dirty="0" smtClean="0">
                <a:cs typeface="+mn-cs"/>
              </a:rPr>
              <a:t> и разработке</a:t>
            </a:r>
            <a:r>
              <a:rPr lang="ru-RU" sz="2500" b="1" dirty="0" smtClean="0">
                <a:cs typeface="+mn-cs"/>
              </a:rPr>
              <a:t> политики</a:t>
            </a:r>
            <a:endParaRPr lang="en-GB" sz="2500" b="1" dirty="0">
              <a:cs typeface="+mn-cs"/>
            </a:endParaRPr>
          </a:p>
          <a:p>
            <a:pPr marL="731520" lvl="1" indent="-365760" eaLnBrk="0" hangingPunct="0">
              <a:spcBef>
                <a:spcPct val="20000"/>
              </a:spcBef>
              <a:buFont typeface="Arial" pitchFamily="34" charset="0"/>
              <a:buChar char="•"/>
              <a:defRPr/>
            </a:pPr>
            <a:r>
              <a:rPr lang="ru-RU" sz="2500" b="1" dirty="0" smtClean="0">
                <a:cs typeface="+mn-cs"/>
              </a:rPr>
              <a:t>Нацелить</a:t>
            </a:r>
            <a:r>
              <a:rPr lang="ru-RU" sz="2500" dirty="0" smtClean="0">
                <a:cs typeface="+mn-cs"/>
              </a:rPr>
              <a:t> на бедное население и сообщества</a:t>
            </a:r>
            <a:endParaRPr lang="en-GB" sz="2500" dirty="0">
              <a:cs typeface="+mn-cs"/>
            </a:endParaRPr>
          </a:p>
          <a:p>
            <a:pPr marL="731520" lvl="1" indent="-365760" eaLnBrk="0" hangingPunct="0">
              <a:spcBef>
                <a:spcPct val="20000"/>
              </a:spcBef>
              <a:buFont typeface="Arial" pitchFamily="34" charset="0"/>
              <a:buChar char="•"/>
              <a:defRPr/>
            </a:pPr>
            <a:r>
              <a:rPr lang="ru-RU" sz="2500" dirty="0" smtClean="0">
                <a:cs typeface="+mn-cs"/>
              </a:rPr>
              <a:t>Отразить </a:t>
            </a:r>
            <a:r>
              <a:rPr lang="ru-RU" sz="2500" b="1" dirty="0" smtClean="0">
                <a:cs typeface="+mn-cs"/>
              </a:rPr>
              <a:t>собственное понимание</a:t>
            </a:r>
            <a:r>
              <a:rPr lang="ru-RU" sz="2500" dirty="0" smtClean="0">
                <a:cs typeface="+mn-cs"/>
              </a:rPr>
              <a:t> людей </a:t>
            </a:r>
            <a:r>
              <a:rPr lang="en-GB" sz="2500" dirty="0" smtClean="0">
                <a:solidFill>
                  <a:schemeClr val="bg1">
                    <a:lumMod val="50000"/>
                  </a:schemeClr>
                </a:solidFill>
                <a:cs typeface="+mn-cs"/>
              </a:rPr>
              <a:t>(</a:t>
            </a:r>
            <a:r>
              <a:rPr lang="ru-RU" sz="2500" dirty="0" smtClean="0">
                <a:solidFill>
                  <a:schemeClr val="bg1">
                    <a:lumMod val="50000"/>
                  </a:schemeClr>
                </a:solidFill>
                <a:cs typeface="+mn-cs"/>
              </a:rPr>
              <a:t>Гибкий</a:t>
            </a:r>
            <a:r>
              <a:rPr lang="en-GB" sz="2500" dirty="0" smtClean="0">
                <a:solidFill>
                  <a:schemeClr val="bg1">
                    <a:lumMod val="50000"/>
                  </a:schemeClr>
                </a:solidFill>
                <a:cs typeface="+mn-cs"/>
              </a:rPr>
              <a:t>)</a:t>
            </a:r>
            <a:endParaRPr lang="en-GB" sz="2500" dirty="0">
              <a:solidFill>
                <a:schemeClr val="bg1">
                  <a:lumMod val="50000"/>
                </a:schemeClr>
              </a:solidFill>
              <a:cs typeface="+mn-cs"/>
            </a:endParaRPr>
          </a:p>
          <a:p>
            <a:pPr marL="731520" lvl="1" indent="-365760" eaLnBrk="0" hangingPunct="0">
              <a:spcBef>
                <a:spcPct val="20000"/>
              </a:spcBef>
              <a:buFont typeface="Arial" pitchFamily="34" charset="0"/>
              <a:buChar char="•"/>
              <a:defRPr/>
            </a:pPr>
            <a:r>
              <a:rPr lang="ru-RU" sz="2500" b="1" dirty="0" smtClean="0">
                <a:cs typeface="+mn-cs"/>
              </a:rPr>
              <a:t>Высокое разрешение</a:t>
            </a:r>
            <a:endParaRPr lang="en-GB" sz="2500" dirty="0">
              <a:cs typeface="+mn-cs"/>
            </a:endParaRPr>
          </a:p>
          <a:p>
            <a:pPr marL="731520" lvl="1" indent="-365760" eaLnBrk="0" hangingPunct="0">
              <a:spcBef>
                <a:spcPct val="20000"/>
              </a:spcBef>
              <a:defRPr/>
            </a:pPr>
            <a:r>
              <a:rPr lang="en-GB" sz="2500" dirty="0">
                <a:cs typeface="+mn-cs"/>
              </a:rPr>
              <a:t>	– </a:t>
            </a:r>
            <a:r>
              <a:rPr lang="ru-RU" sz="2500" dirty="0" smtClean="0">
                <a:cs typeface="+mn-cs"/>
              </a:rPr>
              <a:t>увеличение для получения более детальной информации по регионам, группам или аспектам</a:t>
            </a:r>
            <a:endParaRPr lang="en-GB" sz="2500" b="1" dirty="0">
              <a:cs typeface="+mn-cs"/>
            </a:endParaRPr>
          </a:p>
          <a:p>
            <a:pPr marL="514350" indent="-514350" eaLnBrk="0" hangingPunct="0">
              <a:spcBef>
                <a:spcPct val="20000"/>
              </a:spcBef>
              <a:defRPr/>
            </a:pPr>
            <a:endParaRPr lang="en-GB" sz="2800" kern="0" dirty="0">
              <a:latin typeface="+mn-lt"/>
              <a:cs typeface="ＭＳ Ｐゴシック" pitchFamily="-1"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0" y="0"/>
            <a:ext cx="9144000" cy="6858000"/>
          </a:xfrm>
          <a:solidFill>
            <a:srgbClr val="800000"/>
          </a:solidFill>
        </p:spPr>
        <p:txBody>
          <a:bodyPr/>
          <a:lstStyle/>
          <a:p>
            <a:r>
              <a:rPr lang="en-US" sz="9600" b="1" dirty="0" smtClean="0">
                <a:solidFill>
                  <a:schemeClr val="bg1"/>
                </a:solidFill>
                <a:latin typeface="Times New Roman" pitchFamily="18" charset="0"/>
              </a:rPr>
              <a:t> </a:t>
            </a:r>
          </a:p>
        </p:txBody>
      </p:sp>
      <p:pic>
        <p:nvPicPr>
          <p:cNvPr id="38915" name="Picture 6" descr="faces_banner.JPG"/>
          <p:cNvPicPr>
            <a:picLocks noChangeAspect="1"/>
          </p:cNvPicPr>
          <p:nvPr/>
        </p:nvPicPr>
        <p:blipFill>
          <a:blip r:embed="rId2" cstate="print"/>
          <a:srcRect b="70790"/>
          <a:stretch>
            <a:fillRect/>
          </a:stretch>
        </p:blipFill>
        <p:spPr bwMode="auto">
          <a:xfrm>
            <a:off x="0" y="0"/>
            <a:ext cx="9115425" cy="1112838"/>
          </a:xfrm>
          <a:prstGeom prst="rect">
            <a:avLst/>
          </a:prstGeom>
          <a:noFill/>
          <a:ln w="9525">
            <a:noFill/>
            <a:miter lim="800000"/>
            <a:headEnd/>
            <a:tailEnd/>
          </a:ln>
        </p:spPr>
      </p:pic>
      <p:sp>
        <p:nvSpPr>
          <p:cNvPr id="5" name="Title 1"/>
          <p:cNvSpPr txBox="1">
            <a:spLocks/>
          </p:cNvSpPr>
          <p:nvPr/>
        </p:nvSpPr>
        <p:spPr>
          <a:xfrm>
            <a:off x="500034" y="1285860"/>
            <a:ext cx="8401080" cy="4416442"/>
          </a:xfrm>
          <a:prstGeom prst="rect">
            <a:avLst/>
          </a:prstGeom>
        </p:spPr>
        <p:txBody>
          <a:bodyPr/>
          <a:lstStyle/>
          <a:p>
            <a:pPr algn="ctr">
              <a:defRPr/>
            </a:pPr>
            <a:endParaRPr lang="en-US" sz="5400" b="1" kern="0" dirty="0">
              <a:solidFill>
                <a:schemeClr val="bg1"/>
              </a:solidFill>
              <a:ea typeface="+mj-ea"/>
              <a:cs typeface="+mj-cs"/>
              <a:sym typeface="Lucida Grande" charset="0"/>
            </a:endParaRPr>
          </a:p>
          <a:p>
            <a:pPr algn="ctr"/>
            <a:r>
              <a:rPr lang="ru-RU" sz="4400" b="1" dirty="0" smtClean="0">
                <a:solidFill>
                  <a:schemeClr val="bg1"/>
                </a:solidFill>
              </a:rPr>
              <a:t>Глобальный Индекс многомерной бедности </a:t>
            </a:r>
            <a:r>
              <a:rPr lang="de-DE" sz="4400" b="1" dirty="0" smtClean="0">
                <a:solidFill>
                  <a:schemeClr val="bg1"/>
                </a:solidFill>
              </a:rPr>
              <a:t>(</a:t>
            </a:r>
            <a:r>
              <a:rPr lang="ru-RU" sz="4400" b="1" dirty="0" smtClean="0">
                <a:solidFill>
                  <a:schemeClr val="bg1"/>
                </a:solidFill>
              </a:rPr>
              <a:t>ИМБ</a:t>
            </a:r>
            <a:r>
              <a:rPr lang="de-DE" sz="4400" b="1" dirty="0" smtClean="0">
                <a:solidFill>
                  <a:schemeClr val="bg1"/>
                </a:solidFill>
              </a:rPr>
              <a:t>)</a:t>
            </a:r>
          </a:p>
          <a:p>
            <a:pPr algn="ctr"/>
            <a:endParaRPr lang="de-DE" sz="3600" b="1" dirty="0" smtClean="0">
              <a:solidFill>
                <a:schemeClr val="bg1"/>
              </a:solidFill>
            </a:endParaRPr>
          </a:p>
          <a:p>
            <a:pPr algn="ctr"/>
            <a:r>
              <a:rPr lang="de-DE" sz="4000" dirty="0" smtClean="0">
                <a:solidFill>
                  <a:schemeClr val="bg1"/>
                </a:solidFill>
              </a:rPr>
              <a:t>- </a:t>
            </a:r>
            <a:r>
              <a:rPr lang="ru-RU" sz="4000" dirty="0" smtClean="0">
                <a:solidFill>
                  <a:schemeClr val="bg1"/>
                </a:solidFill>
              </a:rPr>
              <a:t>Применение метода </a:t>
            </a:r>
            <a:r>
              <a:rPr lang="ru-RU" sz="4000" dirty="0" err="1" smtClean="0">
                <a:solidFill>
                  <a:schemeClr val="bg1"/>
                </a:solidFill>
              </a:rPr>
              <a:t>Алкире</a:t>
            </a:r>
            <a:r>
              <a:rPr lang="ru-RU" sz="4000" dirty="0" smtClean="0">
                <a:solidFill>
                  <a:schemeClr val="bg1"/>
                </a:solidFill>
              </a:rPr>
              <a:t> </a:t>
            </a:r>
            <a:r>
              <a:rPr lang="ru-RU" sz="4000" dirty="0" err="1" smtClean="0">
                <a:solidFill>
                  <a:schemeClr val="bg1"/>
                </a:solidFill>
              </a:rPr>
              <a:t>Фостера</a:t>
            </a:r>
            <a:r>
              <a:rPr lang="ru-RU" sz="4000" dirty="0" smtClean="0">
                <a:solidFill>
                  <a:schemeClr val="bg1"/>
                </a:solidFill>
              </a:rPr>
              <a:t> </a:t>
            </a:r>
            <a:r>
              <a:rPr lang="de-DE" sz="4000" dirty="0" smtClean="0">
                <a:solidFill>
                  <a:schemeClr val="bg1"/>
                </a:solidFill>
              </a:rPr>
              <a:t>(</a:t>
            </a:r>
            <a:r>
              <a:rPr lang="de-DE" sz="4000" dirty="0" smtClean="0">
                <a:solidFill>
                  <a:schemeClr val="bg1"/>
                </a:solidFill>
              </a:rPr>
              <a:t>AF</a:t>
            </a:r>
            <a:r>
              <a:rPr lang="de-DE" sz="4000" dirty="0" smtClean="0">
                <a:solidFill>
                  <a:schemeClr val="bg1"/>
                </a:solidFill>
              </a:rPr>
              <a:t>)</a:t>
            </a:r>
            <a:endParaRPr lang="de-DE" sz="4000" dirty="0" smtClean="0">
              <a:solidFill>
                <a:schemeClr val="bg1"/>
              </a:solidFill>
            </a:endParaRPr>
          </a:p>
          <a:p>
            <a:pPr algn="ctr"/>
            <a:endParaRPr lang="de-DE" sz="2000" dirty="0" smtClean="0">
              <a:solidFill>
                <a:schemeClr val="bg1"/>
              </a:solidFill>
            </a:endParaRPr>
          </a:p>
          <a:p>
            <a:pPr algn="ctr"/>
            <a:endParaRPr lang="de-DE" sz="40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42910" y="142852"/>
            <a:ext cx="7772400" cy="642934"/>
          </a:xfrm>
        </p:spPr>
        <p:txBody>
          <a:bodyPr anchor="t"/>
          <a:lstStyle/>
          <a:p>
            <a:pPr eaLnBrk="1" hangingPunct="1"/>
            <a:r>
              <a:rPr lang="ru-RU" sz="4000" dirty="0" smtClean="0">
                <a:solidFill>
                  <a:srgbClr val="800000"/>
                </a:solidFill>
                <a:cs typeface="Times New Roman" pitchFamily="18" charset="0"/>
              </a:rPr>
              <a:t>Метод </a:t>
            </a:r>
            <a:r>
              <a:rPr lang="en-GB" sz="4000" dirty="0" smtClean="0">
                <a:solidFill>
                  <a:srgbClr val="800000"/>
                </a:solidFill>
                <a:cs typeface="Times New Roman" pitchFamily="18" charset="0"/>
              </a:rPr>
              <a:t>AF: </a:t>
            </a:r>
            <a:r>
              <a:rPr lang="ru-RU" sz="4000" dirty="0" smtClean="0">
                <a:solidFill>
                  <a:srgbClr val="800000"/>
                </a:solidFill>
                <a:cs typeface="Times New Roman" pitchFamily="18" charset="0"/>
              </a:rPr>
              <a:t>Обзор</a:t>
            </a:r>
            <a:endParaRPr lang="en-US" sz="4000" dirty="0" smtClean="0">
              <a:solidFill>
                <a:srgbClr val="800000"/>
              </a:solidFill>
              <a:cs typeface="Times New Roman" pitchFamily="18" charset="0"/>
            </a:endParaRPr>
          </a:p>
        </p:txBody>
      </p:sp>
      <p:sp>
        <p:nvSpPr>
          <p:cNvPr id="16388" name="Content Placeholder 2"/>
          <p:cNvSpPr>
            <a:spLocks noGrp="1"/>
          </p:cNvSpPr>
          <p:nvPr>
            <p:ph idx="1"/>
          </p:nvPr>
        </p:nvSpPr>
        <p:spPr>
          <a:xfrm>
            <a:off x="107504" y="692696"/>
            <a:ext cx="9035381" cy="5715040"/>
          </a:xfrm>
        </p:spPr>
        <p:txBody>
          <a:bodyPr/>
          <a:lstStyle/>
          <a:p>
            <a:r>
              <a:rPr lang="ru-RU" sz="2800" dirty="0" smtClean="0"/>
              <a:t>Определение бедных </a:t>
            </a:r>
            <a:r>
              <a:rPr lang="en-US" sz="2800" dirty="0" smtClean="0"/>
              <a:t>– </a:t>
            </a:r>
            <a:r>
              <a:rPr lang="ru-RU" sz="2800" i="1" dirty="0" smtClean="0"/>
              <a:t>двойной срез</a:t>
            </a:r>
            <a:endParaRPr lang="en-US" sz="2800" i="1" dirty="0" smtClean="0"/>
          </a:p>
          <a:p>
            <a:pPr marL="723900" indent="-368300">
              <a:buFont typeface="Wingdings" pitchFamily="2" charset="2"/>
              <a:buChar char="Ø"/>
            </a:pPr>
            <a:r>
              <a:rPr lang="ru-RU" sz="2400" dirty="0" smtClean="0"/>
              <a:t>Отсечение по депривации </a:t>
            </a:r>
            <a:r>
              <a:rPr lang="en-US" sz="2400" dirty="0" smtClean="0"/>
              <a:t>– </a:t>
            </a:r>
            <a:r>
              <a:rPr lang="ru-RU" sz="2400" dirty="0" smtClean="0"/>
              <a:t>каждая </a:t>
            </a:r>
            <a:r>
              <a:rPr lang="ru-RU" sz="2400" dirty="0" smtClean="0"/>
              <a:t>депривация</a:t>
            </a:r>
            <a:r>
              <a:rPr lang="ru-RU" sz="2400" dirty="0" smtClean="0"/>
              <a:t> является важной</a:t>
            </a:r>
            <a:endParaRPr lang="en-US" sz="2400" dirty="0" smtClean="0"/>
          </a:p>
          <a:p>
            <a:pPr marL="723900" indent="-368300">
              <a:buFont typeface="Wingdings" pitchFamily="2" charset="2"/>
              <a:buChar char="Ø"/>
            </a:pPr>
            <a:r>
              <a:rPr lang="ru-RU" sz="2400" dirty="0" smtClean="0"/>
              <a:t>Отсечение по бедности </a:t>
            </a:r>
            <a:r>
              <a:rPr lang="en-US" sz="2400" dirty="0" smtClean="0"/>
              <a:t>– </a:t>
            </a:r>
            <a:r>
              <a:rPr lang="ru-RU" sz="2400" dirty="0" smtClean="0"/>
              <a:t>в части совокупных значений деприваций</a:t>
            </a:r>
            <a:endParaRPr lang="en-US" sz="2400" dirty="0" smtClean="0"/>
          </a:p>
          <a:p>
            <a:r>
              <a:rPr lang="ru-RU" sz="2800" dirty="0" smtClean="0"/>
              <a:t>Агрегирование среди бедных </a:t>
            </a:r>
            <a:r>
              <a:rPr lang="en-US" sz="2800" dirty="0" smtClean="0"/>
              <a:t>– </a:t>
            </a:r>
            <a:r>
              <a:rPr lang="ru-RU" sz="2800" dirty="0" smtClean="0"/>
              <a:t>Скорректированный </a:t>
            </a:r>
            <a:r>
              <a:rPr lang="en-US" sz="2800" i="1" dirty="0" smtClean="0"/>
              <a:t>FGT</a:t>
            </a:r>
            <a:endParaRPr lang="en-GB" sz="2800" i="1" dirty="0" smtClean="0">
              <a:latin typeface="+mj-lt"/>
              <a:sym typeface="Lucida Grande" charset="0"/>
            </a:endParaRPr>
          </a:p>
          <a:p>
            <a:r>
              <a:rPr lang="ru-RU" sz="2800" dirty="0" smtClean="0">
                <a:latin typeface="+mj-lt"/>
                <a:cs typeface="Times" pitchFamily="18" charset="0"/>
                <a:sym typeface="Lucida Grande" charset="0"/>
              </a:rPr>
              <a:t>Скорректированный индекс численности бедных </a:t>
            </a:r>
            <a:r>
              <a:rPr lang="en-GB" sz="2800" dirty="0" smtClean="0">
                <a:latin typeface="+mj-lt"/>
                <a:cs typeface="Times" pitchFamily="18" charset="0"/>
                <a:sym typeface="Lucida Grande" charset="0"/>
              </a:rPr>
              <a:t>(</a:t>
            </a:r>
            <a:r>
              <a:rPr lang="en-US" sz="2800" dirty="0" smtClean="0"/>
              <a:t>M</a:t>
            </a:r>
            <a:r>
              <a:rPr lang="el-GR" sz="2800" dirty="0" smtClean="0"/>
              <a:t>ο</a:t>
            </a:r>
            <a:r>
              <a:rPr lang="en-GB" sz="2800" dirty="0" smtClean="0">
                <a:latin typeface="+mj-lt"/>
                <a:cs typeface="Times" pitchFamily="18" charset="0"/>
                <a:sym typeface="Lucida Grande" charset="0"/>
              </a:rPr>
              <a:t>):</a:t>
            </a:r>
            <a:endParaRPr lang="en-GB" sz="2800" dirty="0">
              <a:latin typeface="+mj-lt"/>
              <a:cs typeface="Times" pitchFamily="18" charset="0"/>
              <a:sym typeface="Lucida Grande" charset="0"/>
            </a:endParaRPr>
          </a:p>
          <a:p>
            <a:pPr eaLnBrk="1" hangingPunct="1">
              <a:buFontTx/>
              <a:buNone/>
              <a:defRPr/>
            </a:pPr>
            <a:r>
              <a:rPr lang="en-GB" sz="700" dirty="0">
                <a:latin typeface="+mj-lt"/>
                <a:cs typeface="Times" pitchFamily="18" charset="0"/>
                <a:sym typeface="Lucida Grande" charset="0"/>
              </a:rPr>
              <a:t> </a:t>
            </a:r>
            <a:endParaRPr lang="en-GB" sz="2800" dirty="0">
              <a:latin typeface="+mj-lt"/>
              <a:cs typeface="Times" pitchFamily="18" charset="0"/>
              <a:sym typeface="Lucida Grande" charset="0"/>
            </a:endParaRPr>
          </a:p>
          <a:p>
            <a:pPr eaLnBrk="1" hangingPunct="1">
              <a:buFontTx/>
              <a:buNone/>
              <a:defRPr/>
            </a:pPr>
            <a:endParaRPr lang="en-GB" sz="2800" dirty="0">
              <a:latin typeface="+mj-lt"/>
              <a:cs typeface="Times" pitchFamily="18" charset="0"/>
              <a:sym typeface="Lucida Grande" charset="0"/>
            </a:endParaRPr>
          </a:p>
          <a:p>
            <a:pPr eaLnBrk="1" hangingPunct="1">
              <a:buFont typeface="Arial" charset="0"/>
              <a:buNone/>
              <a:defRPr/>
            </a:pPr>
            <a:endParaRPr lang="en-GB" sz="2400" b="1" i="1" dirty="0" smtClean="0">
              <a:latin typeface="+mj-lt"/>
              <a:cs typeface="Times" pitchFamily="18" charset="0"/>
              <a:sym typeface="Lucida Grande" charset="0"/>
            </a:endParaRPr>
          </a:p>
          <a:p>
            <a:pPr eaLnBrk="1" hangingPunct="1">
              <a:buFont typeface="Arial" charset="0"/>
              <a:buNone/>
              <a:defRPr/>
            </a:pPr>
            <a:r>
              <a:rPr lang="en-GB" sz="2000" b="1" i="1" dirty="0" smtClean="0">
                <a:latin typeface="+mj-lt"/>
                <a:cs typeface="Times" pitchFamily="18" charset="0"/>
                <a:sym typeface="Lucida Grande" charset="0"/>
              </a:rPr>
              <a:t>H</a:t>
            </a:r>
            <a:r>
              <a:rPr lang="en-GB" sz="2000" b="1" dirty="0" smtClean="0">
                <a:latin typeface="+mj-lt"/>
                <a:cs typeface="Times" pitchFamily="18" charset="0"/>
                <a:sym typeface="Lucida Grande" charset="0"/>
              </a:rPr>
              <a:t>: </a:t>
            </a:r>
            <a:r>
              <a:rPr lang="ru-RU" sz="2000" dirty="0" smtClean="0">
                <a:latin typeface="+mj-lt"/>
                <a:cs typeface="Times" pitchFamily="18" charset="0"/>
                <a:sym typeface="Lucida Grande" charset="0"/>
              </a:rPr>
              <a:t>процент населения, определенных в качестве бедного</a:t>
            </a:r>
            <a:r>
              <a:rPr lang="en-GB" sz="2000" dirty="0" smtClean="0">
                <a:latin typeface="+mj-lt"/>
                <a:cs typeface="Times" pitchFamily="18" charset="0"/>
                <a:sym typeface="Lucida Grande" charset="0"/>
              </a:rPr>
              <a:t>, </a:t>
            </a:r>
            <a:r>
              <a:rPr lang="ru-RU" sz="2000" i="1" dirty="0" smtClean="0">
                <a:latin typeface="+mj-lt"/>
                <a:cs typeface="Times" pitchFamily="18" charset="0"/>
                <a:sym typeface="Lucida Grande" charset="0"/>
              </a:rPr>
              <a:t>распространенность </a:t>
            </a:r>
            <a:r>
              <a:rPr lang="ru-RU" sz="2000" dirty="0" smtClean="0">
                <a:latin typeface="+mj-lt"/>
                <a:cs typeface="Times" pitchFamily="18" charset="0"/>
                <a:sym typeface="Lucida Grande" charset="0"/>
              </a:rPr>
              <a:t>многомерной бедности</a:t>
            </a:r>
            <a:endParaRPr lang="en-GB" sz="2000" dirty="0">
              <a:latin typeface="+mj-lt"/>
              <a:cs typeface="Times" pitchFamily="18" charset="0"/>
              <a:sym typeface="Lucida Grande" charset="0"/>
            </a:endParaRPr>
          </a:p>
          <a:p>
            <a:pPr eaLnBrk="1" hangingPunct="1">
              <a:buFont typeface="Arial" charset="0"/>
              <a:buNone/>
              <a:defRPr/>
            </a:pPr>
            <a:r>
              <a:rPr lang="en-GB" sz="2000" b="1" i="1" dirty="0" smtClean="0">
                <a:latin typeface="+mj-lt"/>
                <a:cs typeface="Times" pitchFamily="18" charset="0"/>
                <a:sym typeface="Lucida Grande" charset="0"/>
              </a:rPr>
              <a:t>A</a:t>
            </a:r>
            <a:r>
              <a:rPr lang="en-GB" sz="2000" b="1" dirty="0" smtClean="0">
                <a:latin typeface="+mj-lt"/>
                <a:cs typeface="Times" pitchFamily="18" charset="0"/>
                <a:sym typeface="Lucida Grande" charset="0"/>
              </a:rPr>
              <a:t>: </a:t>
            </a:r>
            <a:r>
              <a:rPr lang="ru-RU" sz="2000" dirty="0" smtClean="0">
                <a:latin typeface="+mj-lt"/>
                <a:cs typeface="Times" pitchFamily="18" charset="0"/>
                <a:sym typeface="Lucida Grande" charset="0"/>
              </a:rPr>
              <a:t>Среднее соотношение деприваций, испытываемых людьми одновременно</a:t>
            </a:r>
            <a:r>
              <a:rPr lang="en-GB" sz="2000" dirty="0" smtClean="0">
                <a:latin typeface="+mj-lt"/>
                <a:cs typeface="Times" pitchFamily="18" charset="0"/>
                <a:sym typeface="Lucida Grande" charset="0"/>
              </a:rPr>
              <a:t>; </a:t>
            </a:r>
            <a:r>
              <a:rPr lang="ru-RU" sz="2000" i="1" dirty="0" smtClean="0">
                <a:latin typeface="+mj-lt"/>
                <a:cs typeface="Times" pitchFamily="18" charset="0"/>
                <a:sym typeface="Lucida Grande" charset="0"/>
              </a:rPr>
              <a:t>интенсивность </a:t>
            </a:r>
            <a:r>
              <a:rPr lang="ru-RU" sz="2000" dirty="0" smtClean="0">
                <a:latin typeface="+mj-lt"/>
                <a:cs typeface="Times" pitchFamily="18" charset="0"/>
                <a:sym typeface="Lucida Grande" charset="0"/>
              </a:rPr>
              <a:t>бедности</a:t>
            </a:r>
            <a:endParaRPr lang="en-GB" sz="2000" dirty="0" smtClean="0">
              <a:latin typeface="+mj-lt"/>
              <a:cs typeface="Times" pitchFamily="18" charset="0"/>
              <a:sym typeface="Lucida Grande" charset="0"/>
            </a:endParaRPr>
          </a:p>
          <a:p>
            <a:pPr algn="ctr" eaLnBrk="1" hangingPunct="1">
              <a:buFont typeface="Arial" charset="0"/>
              <a:buNone/>
              <a:defRPr/>
            </a:pPr>
            <a:r>
              <a:rPr lang="ru-RU" sz="1800" dirty="0" smtClean="0">
                <a:latin typeface="+mj-lt"/>
                <a:cs typeface="Times" pitchFamily="18" charset="0"/>
                <a:sym typeface="Lucida Grande" charset="0"/>
              </a:rPr>
              <a:t>Источник</a:t>
            </a:r>
            <a:r>
              <a:rPr lang="en-US" sz="1800" dirty="0" smtClean="0">
                <a:latin typeface="+mj-lt"/>
                <a:cs typeface="Times" pitchFamily="18" charset="0"/>
                <a:sym typeface="Lucida Grande" charset="0"/>
              </a:rPr>
              <a:t>:</a:t>
            </a:r>
            <a:r>
              <a:rPr lang="en-GB" sz="1800" dirty="0" smtClean="0">
                <a:latin typeface="+mj-lt"/>
              </a:rPr>
              <a:t> </a:t>
            </a:r>
            <a:r>
              <a:rPr lang="en-GB" sz="1800" dirty="0" err="1" smtClean="0">
                <a:latin typeface="+mj-lt"/>
              </a:rPr>
              <a:t>Alkire</a:t>
            </a:r>
            <a:r>
              <a:rPr lang="en-GB" sz="1800" dirty="0" smtClean="0">
                <a:latin typeface="+mj-lt"/>
              </a:rPr>
              <a:t> &amp; Foster, 2011, </a:t>
            </a:r>
            <a:r>
              <a:rPr lang="en-GB" sz="1800" i="1" dirty="0" smtClean="0">
                <a:latin typeface="+mj-lt"/>
              </a:rPr>
              <a:t>J. of Public Economics </a:t>
            </a:r>
            <a:r>
              <a:rPr lang="en-US" sz="2400" dirty="0" smtClean="0">
                <a:latin typeface="+mj-lt"/>
                <a:cs typeface="Times" pitchFamily="18" charset="0"/>
                <a:sym typeface="Lucida Grande" charset="0"/>
              </a:rPr>
              <a:t>	</a:t>
            </a:r>
          </a:p>
          <a:p>
            <a:pPr eaLnBrk="1" hangingPunct="1">
              <a:buFont typeface="Arial" charset="0"/>
              <a:buNone/>
              <a:defRPr/>
            </a:pPr>
            <a:r>
              <a:rPr lang="en-US" sz="2400" dirty="0" smtClean="0">
                <a:latin typeface="+mj-lt"/>
                <a:cs typeface="Times" pitchFamily="18" charset="0"/>
                <a:sym typeface="Lucida Grande" charset="0"/>
              </a:rPr>
              <a:t>		</a:t>
            </a:r>
            <a:endParaRPr lang="en-GB" sz="2400" i="1" dirty="0" smtClean="0">
              <a:latin typeface="+mj-lt"/>
              <a:cs typeface="Times" pitchFamily="18" charset="0"/>
              <a:sym typeface="Lucida Grande" charset="0"/>
            </a:endParaRPr>
          </a:p>
          <a:p>
            <a:pPr marL="990600" eaLnBrk="1" hangingPunct="1">
              <a:buFontTx/>
              <a:buNone/>
              <a:defRPr/>
            </a:pPr>
            <a:r>
              <a:rPr lang="es-ES" sz="1400" dirty="0" smtClean="0">
                <a:latin typeface="+mj-lt"/>
                <a:cs typeface="Times" pitchFamily="18" charset="0"/>
                <a:sym typeface="Lucida Grande" charset="0"/>
              </a:rPr>
              <a:t>.</a:t>
            </a:r>
            <a:endParaRPr lang="es-ES" sz="1400" dirty="0">
              <a:latin typeface="+mj-lt"/>
              <a:cs typeface="Times" pitchFamily="18" charset="0"/>
              <a:sym typeface="Lucida Grande" charset="0"/>
            </a:endParaRPr>
          </a:p>
        </p:txBody>
      </p:sp>
      <p:sp>
        <p:nvSpPr>
          <p:cNvPr id="4" name="TextBox 3"/>
          <p:cNvSpPr txBox="1"/>
          <p:nvPr/>
        </p:nvSpPr>
        <p:spPr>
          <a:xfrm>
            <a:off x="1785918" y="3861048"/>
            <a:ext cx="5429250" cy="864852"/>
          </a:xfrm>
          <a:prstGeom prst="rect">
            <a:avLst/>
          </a:prstGeom>
          <a:gradFill>
            <a:gsLst>
              <a:gs pos="0">
                <a:srgbClr val="DDEBCF"/>
              </a:gs>
              <a:gs pos="50000">
                <a:srgbClr val="9CB86E"/>
              </a:gs>
              <a:gs pos="100000">
                <a:srgbClr val="975B39">
                  <a:alpha val="65000"/>
                </a:srgbClr>
              </a:gs>
            </a:gsLst>
            <a:lin ang="5400000" scaled="0"/>
          </a:gradFill>
        </p:spPr>
        <p:txBody>
          <a:bodyPr>
            <a:spAutoFit/>
          </a:bodyPr>
          <a:lstStyle/>
          <a:p>
            <a:pPr algn="ctr">
              <a:spcBef>
                <a:spcPct val="20000"/>
              </a:spcBef>
              <a:defRPr/>
            </a:pPr>
            <a:endParaRPr lang="en-GB" sz="700" b="1" dirty="0">
              <a:solidFill>
                <a:schemeClr val="tx1">
                  <a:lumMod val="95000"/>
                  <a:lumOff val="5000"/>
                </a:schemeClr>
              </a:solidFill>
              <a:latin typeface="Times" pitchFamily="18" charset="0"/>
              <a:ea typeface="ヒラギノ角ゴ ProN W3" charset="0"/>
              <a:cs typeface="Times" pitchFamily="18" charset="0"/>
              <a:sym typeface="Gill Sans" charset="0"/>
            </a:endParaRPr>
          </a:p>
          <a:p>
            <a:pPr algn="ctr">
              <a:spcBef>
                <a:spcPct val="20000"/>
              </a:spcBef>
              <a:defRPr/>
            </a:pPr>
            <a:r>
              <a:rPr lang="ru-RU" sz="2800" b="1" dirty="0" smtClean="0">
                <a:solidFill>
                  <a:schemeClr val="tx1">
                    <a:lumMod val="95000"/>
                    <a:lumOff val="5000"/>
                  </a:schemeClr>
                </a:solidFill>
                <a:latin typeface="Times" pitchFamily="18" charset="0"/>
                <a:ea typeface="ヒラギノ角ゴ ProN W3" charset="0"/>
                <a:cs typeface="Times" pitchFamily="18" charset="0"/>
                <a:sym typeface="Gill Sans" charset="0"/>
              </a:rPr>
              <a:t>формула</a:t>
            </a:r>
            <a:r>
              <a:rPr lang="en-GB" sz="2800" b="1" dirty="0" smtClean="0">
                <a:solidFill>
                  <a:schemeClr val="tx1">
                    <a:lumMod val="95000"/>
                    <a:lumOff val="5000"/>
                  </a:schemeClr>
                </a:solidFill>
                <a:latin typeface="Times" pitchFamily="18" charset="0"/>
                <a:ea typeface="ヒラギノ角ゴ ProN W3" charset="0"/>
                <a:cs typeface="Times" pitchFamily="18" charset="0"/>
                <a:sym typeface="Gill Sans" charset="0"/>
              </a:rPr>
              <a:t>:  </a:t>
            </a:r>
            <a:r>
              <a:rPr lang="en-GB" sz="2800" b="1" dirty="0" smtClean="0">
                <a:solidFill>
                  <a:schemeClr val="tx1">
                    <a:lumMod val="95000"/>
                    <a:lumOff val="5000"/>
                  </a:schemeClr>
                </a:solidFill>
                <a:latin typeface="Times" pitchFamily="18" charset="0"/>
                <a:ea typeface="ヒラギノ角ゴ ProN W3" charset="0"/>
                <a:cs typeface="Times" pitchFamily="18" charset="0"/>
                <a:sym typeface="Gill Sans" charset="0"/>
              </a:rPr>
              <a:t>M</a:t>
            </a:r>
            <a:r>
              <a:rPr lang="el-GR" sz="2800" dirty="0" smtClean="0"/>
              <a:t>ο</a:t>
            </a:r>
            <a:r>
              <a:rPr lang="en-GB" sz="2800" b="1" dirty="0" smtClean="0">
                <a:solidFill>
                  <a:schemeClr val="tx1">
                    <a:lumMod val="95000"/>
                    <a:lumOff val="5000"/>
                  </a:schemeClr>
                </a:solidFill>
                <a:latin typeface="Times" pitchFamily="18" charset="0"/>
                <a:ea typeface="ヒラギノ角ゴ ProN W3" charset="0"/>
                <a:cs typeface="Times" pitchFamily="18" charset="0"/>
                <a:sym typeface="Gill Sans" charset="0"/>
              </a:rPr>
              <a:t> </a:t>
            </a:r>
            <a:r>
              <a:rPr lang="en-GB" sz="2800" b="1" dirty="0">
                <a:solidFill>
                  <a:schemeClr val="tx1">
                    <a:lumMod val="95000"/>
                    <a:lumOff val="5000"/>
                  </a:schemeClr>
                </a:solidFill>
                <a:latin typeface="Times" pitchFamily="18" charset="0"/>
                <a:ea typeface="ヒラギノ角ゴ ProN W3" charset="0"/>
                <a:cs typeface="Times" pitchFamily="18" charset="0"/>
                <a:sym typeface="Gill Sans" charset="0"/>
              </a:rPr>
              <a:t>= </a:t>
            </a:r>
            <a:r>
              <a:rPr lang="en-GB" sz="2800" b="1" i="1" dirty="0">
                <a:solidFill>
                  <a:schemeClr val="tx1">
                    <a:lumMod val="95000"/>
                    <a:lumOff val="5000"/>
                  </a:schemeClr>
                </a:solidFill>
                <a:latin typeface="Times" pitchFamily="18" charset="0"/>
                <a:ea typeface="ヒラギノ角ゴ ProN W3" charset="0"/>
                <a:cs typeface="Times" pitchFamily="18" charset="0"/>
                <a:sym typeface="Gill Sans" charset="0"/>
              </a:rPr>
              <a:t>H</a:t>
            </a:r>
            <a:r>
              <a:rPr lang="en-GB" sz="2800" b="1" dirty="0">
                <a:solidFill>
                  <a:schemeClr val="tx1">
                    <a:lumMod val="95000"/>
                    <a:lumOff val="5000"/>
                  </a:schemeClr>
                </a:solidFill>
                <a:latin typeface="Times" pitchFamily="18" charset="0"/>
                <a:ea typeface="ヒラギノ角ゴ ProN W3" charset="0"/>
                <a:cs typeface="Times" pitchFamily="18" charset="0"/>
                <a:sym typeface="Gill Sans" charset="0"/>
              </a:rPr>
              <a:t> × </a:t>
            </a:r>
            <a:r>
              <a:rPr lang="en-GB" sz="2800" b="1" i="1" dirty="0">
                <a:solidFill>
                  <a:schemeClr val="tx1">
                    <a:lumMod val="95000"/>
                    <a:lumOff val="5000"/>
                  </a:schemeClr>
                </a:solidFill>
                <a:latin typeface="Times" pitchFamily="18" charset="0"/>
                <a:ea typeface="ヒラギノ角ゴ ProN W3" charset="0"/>
                <a:cs typeface="Times" pitchFamily="18" charset="0"/>
                <a:sym typeface="Gill Sans" charset="0"/>
              </a:rPr>
              <a:t>A</a:t>
            </a:r>
          </a:p>
          <a:p>
            <a:pPr algn="ctr">
              <a:spcBef>
                <a:spcPct val="20000"/>
              </a:spcBef>
              <a:defRPr/>
            </a:pPr>
            <a:endParaRPr lang="en-GB" sz="700" b="1" dirty="0">
              <a:solidFill>
                <a:schemeClr val="tx1">
                  <a:lumMod val="95000"/>
                  <a:lumOff val="5000"/>
                </a:schemeClr>
              </a:solidFill>
              <a:latin typeface="Times" pitchFamily="18" charset="0"/>
              <a:ea typeface="ヒラギノ角ゴ ProN W3" charset="0"/>
              <a:cs typeface="Times" pitchFamily="18" charset="0"/>
              <a:sym typeface="Gill Sans"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17994" y="22699"/>
            <a:ext cx="8229600" cy="1143008"/>
          </a:xfrm>
        </p:spPr>
        <p:txBody>
          <a:bodyPr/>
          <a:lstStyle/>
          <a:p>
            <a:r>
              <a:rPr lang="ru-RU" sz="3800" dirty="0" smtClean="0">
                <a:solidFill>
                  <a:srgbClr val="760000"/>
                </a:solidFill>
              </a:rPr>
              <a:t>Применение метода </a:t>
            </a:r>
            <a:r>
              <a:rPr lang="en-GB" sz="3800" dirty="0" smtClean="0">
                <a:solidFill>
                  <a:srgbClr val="760000"/>
                </a:solidFill>
              </a:rPr>
              <a:t>AF: </a:t>
            </a:r>
            <a:r>
              <a:rPr lang="en-GB" sz="3800" dirty="0" smtClean="0">
                <a:solidFill>
                  <a:srgbClr val="760000"/>
                </a:solidFill>
              </a:rPr>
              <a:t/>
            </a:r>
            <a:br>
              <a:rPr lang="en-GB" sz="3800" dirty="0" smtClean="0">
                <a:solidFill>
                  <a:srgbClr val="760000"/>
                </a:solidFill>
              </a:rPr>
            </a:br>
            <a:r>
              <a:rPr lang="ru-RU" sz="3800" dirty="0" smtClean="0">
                <a:solidFill>
                  <a:srgbClr val="760000"/>
                </a:solidFill>
              </a:rPr>
              <a:t>Глобальный ИМБ</a:t>
            </a:r>
            <a:r>
              <a:rPr lang="en-GB" sz="3600" dirty="0" smtClean="0">
                <a:solidFill>
                  <a:srgbClr val="760000"/>
                </a:solidFill>
              </a:rPr>
              <a:t/>
            </a:r>
            <a:br>
              <a:rPr lang="en-GB" sz="3600" dirty="0" smtClean="0">
                <a:solidFill>
                  <a:srgbClr val="760000"/>
                </a:solidFill>
              </a:rPr>
            </a:br>
            <a:endParaRPr lang="en-GB" sz="2000" dirty="0" smtClean="0">
              <a:solidFill>
                <a:srgbClr val="760000"/>
              </a:solidFill>
            </a:endParaRPr>
          </a:p>
        </p:txBody>
      </p:sp>
      <p:sp>
        <p:nvSpPr>
          <p:cNvPr id="10" name="Content Placeholder 2"/>
          <p:cNvSpPr>
            <a:spLocks noGrp="1"/>
          </p:cNvSpPr>
          <p:nvPr>
            <p:ph idx="1"/>
          </p:nvPr>
        </p:nvSpPr>
        <p:spPr>
          <a:xfrm>
            <a:off x="285720" y="908720"/>
            <a:ext cx="8966800" cy="3643338"/>
          </a:xfrm>
        </p:spPr>
        <p:txBody>
          <a:bodyPr/>
          <a:lstStyle/>
          <a:p>
            <a:pPr marL="514350" indent="-514350">
              <a:buFont typeface="+mj-lt"/>
              <a:buAutoNum type="arabicPeriod"/>
              <a:defRPr/>
            </a:pPr>
            <a:r>
              <a:rPr lang="ru-RU" sz="2800" u="sng" dirty="0" smtClean="0"/>
              <a:t>Выберите</a:t>
            </a:r>
            <a:r>
              <a:rPr lang="ru-RU" sz="2800" dirty="0" smtClean="0"/>
              <a:t> аспекты</a:t>
            </a:r>
            <a:endParaRPr lang="en-GB" sz="2800" dirty="0" smtClean="0"/>
          </a:p>
          <a:p>
            <a:pPr marL="514350" indent="-514350">
              <a:buFont typeface="+mj-lt"/>
              <a:buAutoNum type="arabicPeriod"/>
              <a:defRPr/>
            </a:pPr>
            <a:r>
              <a:rPr lang="ru-RU" sz="2800" dirty="0" smtClean="0"/>
              <a:t>Выберите показатели, единицу анализа и веса </a:t>
            </a:r>
            <a:r>
              <a:rPr lang="en-GB" sz="2400" dirty="0" smtClean="0">
                <a:solidFill>
                  <a:schemeClr val="tx1">
                    <a:lumMod val="50000"/>
                    <a:lumOff val="50000"/>
                  </a:schemeClr>
                </a:solidFill>
              </a:rPr>
              <a:t>(</a:t>
            </a:r>
            <a:r>
              <a:rPr lang="ru-RU" sz="2400" dirty="0" smtClean="0">
                <a:solidFill>
                  <a:schemeClr val="tx1">
                    <a:lumMod val="50000"/>
                    <a:lumOff val="50000"/>
                  </a:schemeClr>
                </a:solidFill>
              </a:rPr>
              <a:t>гибкость</a:t>
            </a:r>
            <a:r>
              <a:rPr lang="en-GB" sz="2400" dirty="0" smtClean="0">
                <a:solidFill>
                  <a:schemeClr val="tx1">
                    <a:lumMod val="50000"/>
                    <a:lumOff val="50000"/>
                  </a:schemeClr>
                </a:solidFill>
              </a:rPr>
              <a:t>)</a:t>
            </a:r>
            <a:endParaRPr lang="en-GB" sz="2400" dirty="0" smtClean="0">
              <a:solidFill>
                <a:schemeClr val="tx1">
                  <a:lumMod val="50000"/>
                  <a:lumOff val="50000"/>
                </a:schemeClr>
              </a:solidFill>
            </a:endParaRPr>
          </a:p>
          <a:p>
            <a:pPr marL="514350" indent="-514350">
              <a:buFont typeface="+mj-lt"/>
              <a:buAutoNum type="arabicPeriod"/>
              <a:defRPr/>
            </a:pPr>
            <a:r>
              <a:rPr lang="ru-RU" sz="2800" dirty="0" smtClean="0"/>
              <a:t>Установите </a:t>
            </a:r>
            <a:r>
              <a:rPr lang="ru-RU" sz="2800" u="sng" dirty="0" smtClean="0"/>
              <a:t>пороги отсечения</a:t>
            </a:r>
            <a:r>
              <a:rPr lang="ru-RU" sz="2800" dirty="0" smtClean="0"/>
              <a:t> по депривациям для каждого показателя </a:t>
            </a:r>
            <a:r>
              <a:rPr lang="en-GB" sz="2400" dirty="0" smtClean="0">
                <a:solidFill>
                  <a:schemeClr val="tx1">
                    <a:lumMod val="50000"/>
                    <a:lumOff val="50000"/>
                  </a:schemeClr>
                </a:solidFill>
              </a:rPr>
              <a:t>(</a:t>
            </a:r>
            <a:r>
              <a:rPr lang="ru-RU" sz="2400" dirty="0" smtClean="0">
                <a:solidFill>
                  <a:schemeClr val="tx1">
                    <a:lumMod val="50000"/>
                    <a:lumOff val="50000"/>
                  </a:schemeClr>
                </a:solidFill>
              </a:rPr>
              <a:t>гибкость</a:t>
            </a:r>
            <a:r>
              <a:rPr lang="en-GB" sz="2400" dirty="0" smtClean="0">
                <a:solidFill>
                  <a:schemeClr val="tx1">
                    <a:lumMod val="50000"/>
                    <a:lumOff val="50000"/>
                  </a:schemeClr>
                </a:solidFill>
              </a:rPr>
              <a:t>)</a:t>
            </a:r>
            <a:r>
              <a:rPr lang="en-GB" sz="2400" dirty="0" smtClean="0"/>
              <a:t>  </a:t>
            </a:r>
            <a:endParaRPr lang="en-GB" sz="2800" dirty="0" smtClean="0"/>
          </a:p>
          <a:p>
            <a:pPr marL="514350" indent="-514350">
              <a:buFont typeface="+mj-lt"/>
              <a:buAutoNum type="arabicPeriod"/>
              <a:defRPr/>
            </a:pPr>
            <a:r>
              <a:rPr lang="ru-RU" sz="2800" dirty="0" smtClean="0"/>
              <a:t>Установите </a:t>
            </a:r>
            <a:r>
              <a:rPr lang="ru-RU" sz="2800" u="sng" dirty="0" smtClean="0"/>
              <a:t>порог отсечения по бедности</a:t>
            </a:r>
            <a:r>
              <a:rPr lang="en-GB" sz="2800" u="sng" dirty="0" smtClean="0"/>
              <a:t>, </a:t>
            </a:r>
            <a:r>
              <a:rPr lang="en-GB" sz="2800" dirty="0" smtClean="0"/>
              <a:t>(</a:t>
            </a:r>
            <a:r>
              <a:rPr lang="en-GB" sz="2800" i="1" dirty="0" smtClean="0"/>
              <a:t>k) </a:t>
            </a:r>
            <a:r>
              <a:rPr lang="ru-RU" sz="2800" dirty="0" smtClean="0"/>
              <a:t>для определения бедного населения </a:t>
            </a:r>
            <a:r>
              <a:rPr lang="en-GB" sz="2400" dirty="0" smtClean="0">
                <a:solidFill>
                  <a:schemeClr val="tx1">
                    <a:lumMod val="50000"/>
                    <a:lumOff val="50000"/>
                  </a:schemeClr>
                </a:solidFill>
              </a:rPr>
              <a:t>(</a:t>
            </a:r>
            <a:r>
              <a:rPr lang="ru-RU" sz="2400" dirty="0" smtClean="0">
                <a:solidFill>
                  <a:schemeClr val="tx1">
                    <a:lumMod val="50000"/>
                    <a:lumOff val="50000"/>
                  </a:schemeClr>
                </a:solidFill>
              </a:rPr>
              <a:t>гибкость</a:t>
            </a:r>
            <a:r>
              <a:rPr lang="en-GB" sz="2400" dirty="0" smtClean="0">
                <a:solidFill>
                  <a:schemeClr val="tx1">
                    <a:lumMod val="50000"/>
                    <a:lumOff val="50000"/>
                  </a:schemeClr>
                </a:solidFill>
              </a:rPr>
              <a:t>)</a:t>
            </a:r>
            <a:endParaRPr lang="en-GB" sz="2800" dirty="0" smtClean="0"/>
          </a:p>
          <a:p>
            <a:pPr marL="514350" indent="-514350">
              <a:buFontTx/>
              <a:buAutoNum type="arabicPeriod" startAt="5"/>
              <a:defRPr/>
            </a:pPr>
            <a:r>
              <a:rPr lang="ru-RU" sz="2800" dirty="0" smtClean="0"/>
              <a:t>Рассчитайте скорректированный индекс численности бедных </a:t>
            </a:r>
            <a:r>
              <a:rPr lang="en-GB" sz="2800" dirty="0" smtClean="0"/>
              <a:t>(</a:t>
            </a:r>
            <a:r>
              <a:rPr lang="en-GB" sz="2800" i="1" dirty="0" smtClean="0"/>
              <a:t>M</a:t>
            </a:r>
            <a:r>
              <a:rPr lang="en-GB" sz="2800" baseline="-25000" dirty="0" smtClean="0"/>
              <a:t>0</a:t>
            </a:r>
            <a:r>
              <a:rPr lang="en-GB" sz="2800" dirty="0" smtClean="0"/>
              <a:t>) </a:t>
            </a:r>
          </a:p>
          <a:p>
            <a:pPr marL="400050" lvl="1" indent="0">
              <a:buFontTx/>
              <a:buNone/>
              <a:defRPr/>
            </a:pPr>
            <a:r>
              <a:rPr lang="en-GB" sz="2400" dirty="0" smtClean="0"/>
              <a:t>	</a:t>
            </a:r>
            <a:r>
              <a:rPr lang="en-GB" sz="2400" dirty="0" smtClean="0"/>
              <a:t> </a:t>
            </a:r>
            <a:r>
              <a:rPr lang="en-GB" sz="2400" dirty="0" smtClean="0"/>
              <a:t>– </a:t>
            </a:r>
            <a:r>
              <a:rPr lang="ru-RU" sz="2400" dirty="0" smtClean="0"/>
              <a:t>отражает распространенность </a:t>
            </a:r>
            <a:r>
              <a:rPr lang="en-GB" sz="2400" dirty="0" smtClean="0"/>
              <a:t>(</a:t>
            </a:r>
            <a:r>
              <a:rPr lang="en-GB" sz="2400" dirty="0" smtClean="0"/>
              <a:t>H</a:t>
            </a:r>
            <a:r>
              <a:rPr lang="en-GB" sz="2400" dirty="0" smtClean="0"/>
              <a:t>)</a:t>
            </a:r>
            <a:r>
              <a:rPr lang="ru-RU" sz="2400" dirty="0" smtClean="0"/>
              <a:t> и интенсивность</a:t>
            </a:r>
            <a:r>
              <a:rPr lang="en-GB" sz="2400" dirty="0" smtClean="0"/>
              <a:t> </a:t>
            </a:r>
            <a:r>
              <a:rPr lang="en-GB" sz="2400" dirty="0" smtClean="0"/>
              <a:t>(A)</a:t>
            </a:r>
          </a:p>
          <a:p>
            <a:pPr marL="0" indent="0">
              <a:buFontTx/>
              <a:buNone/>
              <a:defRPr/>
            </a:pPr>
            <a:endParaRPr lang="en-GB" sz="1800" dirty="0" smtClean="0"/>
          </a:p>
          <a:p>
            <a:pPr marL="0" indent="0">
              <a:buFontTx/>
              <a:buNone/>
              <a:defRPr/>
            </a:pPr>
            <a:r>
              <a:rPr lang="en-GB" sz="2000" dirty="0"/>
              <a:t>	</a:t>
            </a:r>
            <a:r>
              <a:rPr lang="en-GB" sz="2000" dirty="0" smtClean="0"/>
              <a:t>	</a:t>
            </a:r>
            <a:endParaRPr lang="en-GB" sz="2200" dirty="0" smtClean="0"/>
          </a:p>
          <a:p>
            <a:pPr marL="0" indent="0">
              <a:buFontTx/>
              <a:buNone/>
              <a:defRPr/>
            </a:pPr>
            <a:endParaRPr lang="en-GB" sz="2800" dirty="0" smtClean="0"/>
          </a:p>
          <a:p>
            <a:pPr>
              <a:defRPr/>
            </a:pPr>
            <a:endParaRPr lang="en-GB" sz="2800" dirty="0"/>
          </a:p>
        </p:txBody>
      </p:sp>
      <p:sp>
        <p:nvSpPr>
          <p:cNvPr id="11" name="TextBox 10"/>
          <p:cNvSpPr txBox="1"/>
          <p:nvPr/>
        </p:nvSpPr>
        <p:spPr>
          <a:xfrm>
            <a:off x="395536" y="5157192"/>
            <a:ext cx="8643998" cy="923330"/>
          </a:xfrm>
          <a:prstGeom prst="rect">
            <a:avLst/>
          </a:prstGeom>
          <a:noFill/>
        </p:spPr>
        <p:txBody>
          <a:bodyPr wrap="square" rtlCol="0">
            <a:spAutoFit/>
          </a:bodyPr>
          <a:lstStyle/>
          <a:p>
            <a:r>
              <a:rPr lang="ru-RU" sz="1800" i="1" dirty="0" smtClean="0"/>
              <a:t>Прим.</a:t>
            </a:r>
            <a:r>
              <a:rPr lang="en-US" sz="1800" i="1" dirty="0" smtClean="0"/>
              <a:t> </a:t>
            </a:r>
            <a:r>
              <a:rPr lang="en-US" sz="1800" dirty="0" smtClean="0"/>
              <a:t>: </a:t>
            </a:r>
            <a:r>
              <a:rPr lang="ru-RU" sz="1800" dirty="0" smtClean="0"/>
              <a:t>Методология </a:t>
            </a:r>
            <a:r>
              <a:rPr lang="en-US" sz="1800" dirty="0" smtClean="0"/>
              <a:t>AF </a:t>
            </a:r>
            <a:r>
              <a:rPr lang="ru-RU" sz="1800" dirty="0" smtClean="0"/>
              <a:t>не указывает аспекты, показател</a:t>
            </a:r>
            <a:r>
              <a:rPr lang="ru-RU" sz="1800" dirty="0" smtClean="0"/>
              <a:t>и, веса или пороги отсечения</a:t>
            </a:r>
            <a:r>
              <a:rPr lang="en-US" sz="1800" dirty="0" smtClean="0"/>
              <a:t>; </a:t>
            </a:r>
            <a:r>
              <a:rPr lang="ru-RU" sz="1800" dirty="0" smtClean="0"/>
              <a:t>она является </a:t>
            </a:r>
            <a:r>
              <a:rPr lang="ru-RU" sz="1800" b="1" dirty="0" smtClean="0"/>
              <a:t>гибкой</a:t>
            </a:r>
            <a:r>
              <a:rPr lang="ru-RU" sz="1800" dirty="0" smtClean="0"/>
              <a:t> и може</a:t>
            </a:r>
            <a:r>
              <a:rPr lang="ru-RU" sz="1800" dirty="0" smtClean="0"/>
              <a:t>т быть адаптирована под различные условия</a:t>
            </a:r>
            <a:r>
              <a:rPr lang="en-US" sz="1800" dirty="0" smtClean="0"/>
              <a:t>.</a:t>
            </a:r>
            <a:endParaRPr lang="en-US" sz="1800" dirty="0" smtClean="0"/>
          </a:p>
          <a:p>
            <a:pPr algn="ctr"/>
            <a:r>
              <a:rPr lang="en-US" sz="1800" dirty="0" smtClean="0"/>
              <a:t> </a:t>
            </a:r>
            <a:r>
              <a:rPr lang="en-US" sz="1800" dirty="0" smtClean="0"/>
              <a:t>(</a:t>
            </a:r>
            <a:r>
              <a:rPr lang="ru-RU" sz="1800" dirty="0" smtClean="0"/>
              <a:t>Источник</a:t>
            </a:r>
            <a:r>
              <a:rPr lang="en-US" sz="1800" dirty="0" smtClean="0"/>
              <a:t>: </a:t>
            </a:r>
            <a:r>
              <a:rPr lang="en-US" sz="1800" dirty="0" err="1" smtClean="0"/>
              <a:t>Alkire</a:t>
            </a:r>
            <a:r>
              <a:rPr lang="en-US" sz="1800" dirty="0" smtClean="0"/>
              <a:t>, S &amp; Santos, M.E., 2010)</a:t>
            </a:r>
            <a:endParaRPr lang="en-GB"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a:xfrm>
            <a:off x="0" y="214290"/>
            <a:ext cx="8686800" cy="1143000"/>
          </a:xfrm>
        </p:spPr>
        <p:txBody>
          <a:bodyPr/>
          <a:lstStyle/>
          <a:p>
            <a:r>
              <a:rPr lang="ru-RU" sz="3200" dirty="0" smtClean="0">
                <a:solidFill>
                  <a:srgbClr val="760000"/>
                </a:solidFill>
              </a:rPr>
              <a:t>Одна из реализаций метода </a:t>
            </a:r>
            <a:r>
              <a:rPr lang="en-GB" sz="3200" dirty="0" smtClean="0">
                <a:solidFill>
                  <a:srgbClr val="760000"/>
                </a:solidFill>
              </a:rPr>
              <a:t>AF</a:t>
            </a:r>
            <a:r>
              <a:rPr lang="en-GB" sz="3200" dirty="0" smtClean="0">
                <a:solidFill>
                  <a:srgbClr val="760000"/>
                </a:solidFill>
              </a:rPr>
              <a:t/>
            </a:r>
            <a:br>
              <a:rPr lang="en-GB" sz="3200" dirty="0" smtClean="0">
                <a:solidFill>
                  <a:srgbClr val="760000"/>
                </a:solidFill>
              </a:rPr>
            </a:br>
            <a:r>
              <a:rPr lang="ru-RU" sz="3200" dirty="0" smtClean="0">
                <a:solidFill>
                  <a:srgbClr val="760000"/>
                </a:solidFill>
              </a:rPr>
              <a:t>Глобальный ИМБ</a:t>
            </a:r>
            <a:r>
              <a:rPr lang="en-GB" sz="3200" dirty="0" smtClean="0">
                <a:solidFill>
                  <a:srgbClr val="760000"/>
                </a:solidFill>
              </a:rPr>
              <a:t> </a:t>
            </a:r>
            <a:endParaRPr lang="en-US" sz="3200" dirty="0" smtClean="0">
              <a:solidFill>
                <a:srgbClr val="760000"/>
              </a:solidFill>
            </a:endParaRPr>
          </a:p>
        </p:txBody>
      </p:sp>
      <p:sp>
        <p:nvSpPr>
          <p:cNvPr id="34820" name="AutoShape 2" descr="imap://jose%2Eroche@imap.nexus.ox.ac.uk:993/fetch%3EUID%3E/INBOX%3E17206?part=1.2&amp;type=image/jpeg&amp;filename=Poverty%20indicator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ctr"/>
            <a:endParaRPr lang="es-VE" sz="4200">
              <a:solidFill>
                <a:srgbClr val="000000"/>
              </a:solidFill>
              <a:latin typeface="Gill Sans"/>
              <a:sym typeface="Gill Sans"/>
            </a:endParaRPr>
          </a:p>
        </p:txBody>
      </p:sp>
      <p:sp>
        <p:nvSpPr>
          <p:cNvPr id="34821" name="AutoShape 4" descr="imap://jose%2Eroche@imap.nexus.ox.ac.uk:993/fetch%3EUID%3E/INBOX%3E17206?part=1.2&amp;type=image/jpeg&amp;filename=Poverty%20indicators.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algn="ctr"/>
            <a:endParaRPr lang="es-VE" sz="4200">
              <a:solidFill>
                <a:srgbClr val="000000"/>
              </a:solidFill>
              <a:latin typeface="Gill Sans"/>
              <a:sym typeface="Gill Sans"/>
            </a:endParaRPr>
          </a:p>
        </p:txBody>
      </p:sp>
      <p:sp>
        <p:nvSpPr>
          <p:cNvPr id="88" name="Title 1"/>
          <p:cNvSpPr txBox="1">
            <a:spLocks/>
          </p:cNvSpPr>
          <p:nvPr/>
        </p:nvSpPr>
        <p:spPr bwMode="auto">
          <a:xfrm>
            <a:off x="2357422" y="5429264"/>
            <a:ext cx="4786346" cy="12144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200" b="0" i="1" u="none" strike="noStrike" kern="0" cap="none" spc="0" normalizeH="0" baseline="0" noProof="0" dirty="0" smtClean="0">
                <a:ln>
                  <a:noFill/>
                </a:ln>
                <a:effectLst/>
                <a:uLnTx/>
                <a:uFillTx/>
                <a:latin typeface="+mj-lt"/>
                <a:ea typeface="MS PGothic" pitchFamily="34" charset="-128"/>
                <a:cs typeface="ＭＳ Ｐゴシック" pitchFamily="-1" charset="-128"/>
              </a:rPr>
              <a:t>Аспекты имеют одинаковый</a:t>
            </a:r>
            <a:r>
              <a:rPr kumimoji="0" lang="ru-RU" sz="2200" b="0" i="1" u="none" strike="noStrike" kern="0" cap="none" spc="0" normalizeH="0" noProof="0" dirty="0" smtClean="0">
                <a:ln>
                  <a:noFill/>
                </a:ln>
                <a:effectLst/>
                <a:uLnTx/>
                <a:uFillTx/>
                <a:latin typeface="+mj-lt"/>
                <a:ea typeface="MS PGothic" pitchFamily="34" charset="-128"/>
                <a:cs typeface="ＭＳ Ｐゴシック" pitchFamily="-1" charset="-128"/>
              </a:rPr>
              <a:t> вес, и каждый показатель в рамках аспекта имеет одинаковый вес</a:t>
            </a:r>
            <a:endParaRPr kumimoji="0" lang="en-US" sz="2200" b="0" i="1" u="none" strike="noStrike" kern="0" cap="none" spc="0" normalizeH="0" baseline="0" noProof="0" dirty="0" smtClean="0">
              <a:ln>
                <a:noFill/>
              </a:ln>
              <a:effectLst/>
              <a:uLnTx/>
              <a:uFillTx/>
              <a:latin typeface="+mj-lt"/>
              <a:ea typeface="MS PGothic" pitchFamily="34" charset="-128"/>
              <a:cs typeface="ＭＳ Ｐゴシック" pitchFamily="-1" charset="-128"/>
            </a:endParaRPr>
          </a:p>
        </p:txBody>
      </p:sp>
      <p:sp>
        <p:nvSpPr>
          <p:cNvPr id="89" name="Oval 88"/>
          <p:cNvSpPr/>
          <p:nvPr/>
        </p:nvSpPr>
        <p:spPr bwMode="auto">
          <a:xfrm>
            <a:off x="428596" y="4929198"/>
            <a:ext cx="1500198"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US" sz="3200" b="0" i="0" u="none" strike="noStrike" cap="none" normalizeH="0" baseline="0" smtClean="0">
              <a:ln>
                <a:noFill/>
              </a:ln>
              <a:solidFill>
                <a:schemeClr val="tx1"/>
              </a:solidFill>
              <a:effectLst/>
              <a:latin typeface="Garamond" pitchFamily="18" charset="0"/>
            </a:endParaRPr>
          </a:p>
        </p:txBody>
      </p:sp>
      <p:sp>
        <p:nvSpPr>
          <p:cNvPr id="90" name="Oval 89"/>
          <p:cNvSpPr/>
          <p:nvPr/>
        </p:nvSpPr>
        <p:spPr bwMode="auto">
          <a:xfrm>
            <a:off x="0" y="4714884"/>
            <a:ext cx="2643174" cy="142876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1" fontAlgn="base" latinLnBrk="0" hangingPunct="1">
              <a:lnSpc>
                <a:spcPct val="100000"/>
              </a:lnSpc>
              <a:spcBef>
                <a:spcPct val="20000"/>
              </a:spcBef>
              <a:spcAft>
                <a:spcPct val="0"/>
              </a:spcAft>
              <a:buClrTx/>
              <a:buSzTx/>
              <a:buFontTx/>
              <a:buNone/>
              <a:tabLst/>
            </a:pPr>
            <a:r>
              <a:rPr kumimoji="0" lang="ru-RU" sz="1500" b="1" i="0" u="none" strike="noStrike" cap="none" normalizeH="0" baseline="0" dirty="0" smtClean="0">
                <a:ln>
                  <a:noFill/>
                </a:ln>
                <a:solidFill>
                  <a:schemeClr val="accent6"/>
                </a:solidFill>
                <a:effectLst/>
                <a:latin typeface="Garamond" pitchFamily="18" charset="0"/>
              </a:rPr>
              <a:t>Имеет депривации,</a:t>
            </a:r>
            <a:r>
              <a:rPr kumimoji="0" lang="ru-RU" sz="1500" b="1" i="0" u="none" strike="noStrike" cap="none" normalizeH="0" dirty="0" smtClean="0">
                <a:ln>
                  <a:noFill/>
                </a:ln>
                <a:solidFill>
                  <a:schemeClr val="accent6"/>
                </a:solidFill>
                <a:effectLst/>
                <a:latin typeface="Garamond" pitchFamily="18" charset="0"/>
              </a:rPr>
              <a:t> если ни один из членов домохозяйства не окончил пять лет обучения в школе</a:t>
            </a:r>
            <a:endParaRPr kumimoji="0" lang="en-US" sz="1500" b="1" i="0" u="none" strike="noStrike" cap="none" normalizeH="0" baseline="0" dirty="0" smtClean="0">
              <a:ln>
                <a:noFill/>
              </a:ln>
              <a:solidFill>
                <a:schemeClr val="accent6"/>
              </a:solidFill>
              <a:effectLst/>
              <a:latin typeface="Garamond" pitchFamily="18" charset="0"/>
            </a:endParaRPr>
          </a:p>
        </p:txBody>
      </p:sp>
      <p:grpSp>
        <p:nvGrpSpPr>
          <p:cNvPr id="2" name="Group 4"/>
          <p:cNvGrpSpPr>
            <a:grpSpLocks noChangeAspect="1"/>
          </p:cNvGrpSpPr>
          <p:nvPr/>
        </p:nvGrpSpPr>
        <p:grpSpPr bwMode="auto">
          <a:xfrm>
            <a:off x="503238" y="1357315"/>
            <a:ext cx="8215309" cy="4360863"/>
            <a:chOff x="317" y="855"/>
            <a:chExt cx="5175" cy="2747"/>
          </a:xfrm>
        </p:grpSpPr>
        <p:sp>
          <p:nvSpPr>
            <p:cNvPr id="3" name="AutoShape 3"/>
            <p:cNvSpPr>
              <a:spLocks noChangeAspect="1" noChangeArrowheads="1" noTextEdit="1"/>
            </p:cNvSpPr>
            <p:nvPr/>
          </p:nvSpPr>
          <p:spPr bwMode="auto">
            <a:xfrm>
              <a:off x="317" y="855"/>
              <a:ext cx="5175" cy="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Rectangle 5"/>
            <p:cNvSpPr>
              <a:spLocks noChangeArrowheads="1"/>
            </p:cNvSpPr>
            <p:nvPr/>
          </p:nvSpPr>
          <p:spPr bwMode="auto">
            <a:xfrm>
              <a:off x="2333" y="3198"/>
              <a:ext cx="80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Garamond" pitchFamily="18" charset="0"/>
                  <a:cs typeface="Arial" pitchFamily="34" charset="0"/>
                </a:rPr>
                <a:t>3 </a:t>
              </a:r>
              <a:r>
                <a:rPr lang="ru-RU" sz="2400" b="1" dirty="0">
                  <a:solidFill>
                    <a:srgbClr val="000000"/>
                  </a:solidFill>
                  <a:cs typeface="Arial" pitchFamily="34" charset="0"/>
                </a:rPr>
                <a:t>а</a:t>
              </a:r>
              <a:r>
                <a:rPr kumimoji="0" lang="ru-RU" sz="2400" b="1" i="0" u="none" strike="noStrike" cap="none" normalizeH="0" baseline="0" dirty="0" smtClean="0">
                  <a:ln>
                    <a:noFill/>
                  </a:ln>
                  <a:solidFill>
                    <a:srgbClr val="000000"/>
                  </a:solidFill>
                  <a:effectLst/>
                  <a:latin typeface="Garamond" pitchFamily="18" charset="0"/>
                  <a:cs typeface="Arial" pitchFamily="34" charset="0"/>
                </a:rPr>
                <a:t>спекта</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2378" y="927"/>
              <a:ext cx="12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F7F7F"/>
                  </a:solidFill>
                  <a:effectLst/>
                  <a:latin typeface="Garamond" pitchFamily="18" charset="0"/>
                  <a:cs typeface="Arial" pitchFamily="34" charset="0"/>
                </a:rPr>
                <a:t>10 </a:t>
              </a:r>
              <a:r>
                <a:rPr kumimoji="0" lang="ru-RU" sz="2400" b="1" i="0" u="none" strike="noStrike" cap="none" normalizeH="0" baseline="0" dirty="0" smtClean="0">
                  <a:ln>
                    <a:noFill/>
                  </a:ln>
                  <a:solidFill>
                    <a:srgbClr val="7F7F7F"/>
                  </a:solidFill>
                  <a:effectLst/>
                  <a:latin typeface="Garamond" pitchFamily="18" charset="0"/>
                  <a:cs typeface="Arial" pitchFamily="34" charset="0"/>
                </a:rPr>
                <a:t>показателей</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2899" y="2930"/>
              <a:ext cx="17"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Rectangle 8"/>
            <p:cNvSpPr>
              <a:spLocks noChangeArrowheads="1"/>
            </p:cNvSpPr>
            <p:nvPr/>
          </p:nvSpPr>
          <p:spPr bwMode="auto">
            <a:xfrm>
              <a:off x="1187" y="2930"/>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9"/>
            <p:cNvSpPr>
              <a:spLocks noChangeArrowheads="1"/>
            </p:cNvSpPr>
            <p:nvPr/>
          </p:nvSpPr>
          <p:spPr bwMode="auto">
            <a:xfrm>
              <a:off x="4610" y="2930"/>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10"/>
            <p:cNvSpPr>
              <a:spLocks noChangeArrowheads="1"/>
            </p:cNvSpPr>
            <p:nvPr/>
          </p:nvSpPr>
          <p:spPr bwMode="auto">
            <a:xfrm>
              <a:off x="1190" y="2927"/>
              <a:ext cx="3435" cy="18"/>
            </a:xfrm>
            <a:prstGeom prst="rect">
              <a:avLst/>
            </a:pr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11"/>
            <p:cNvSpPr>
              <a:spLocks noChangeArrowheads="1"/>
            </p:cNvSpPr>
            <p:nvPr/>
          </p:nvSpPr>
          <p:spPr bwMode="auto">
            <a:xfrm>
              <a:off x="1190" y="3158"/>
              <a:ext cx="3435" cy="1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12"/>
            <p:cNvSpPr>
              <a:spLocks noChangeArrowheads="1"/>
            </p:cNvSpPr>
            <p:nvPr/>
          </p:nvSpPr>
          <p:spPr bwMode="auto">
            <a:xfrm>
              <a:off x="385" y="1363"/>
              <a:ext cx="808" cy="1330"/>
            </a:xfrm>
            <a:prstGeom prst="rect">
              <a:avLst/>
            </a:prstGeom>
            <a:solidFill>
              <a:srgbClr val="F092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Rectangle 13"/>
            <p:cNvSpPr>
              <a:spLocks noChangeArrowheads="1"/>
            </p:cNvSpPr>
            <p:nvPr/>
          </p:nvSpPr>
          <p:spPr bwMode="auto">
            <a:xfrm>
              <a:off x="1193" y="1363"/>
              <a:ext cx="808" cy="1330"/>
            </a:xfrm>
            <a:prstGeom prst="rect">
              <a:avLst/>
            </a:prstGeom>
            <a:solidFill>
              <a:srgbClr val="F092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Rectangle 14"/>
            <p:cNvSpPr>
              <a:spLocks noChangeArrowheads="1"/>
            </p:cNvSpPr>
            <p:nvPr/>
          </p:nvSpPr>
          <p:spPr bwMode="auto">
            <a:xfrm>
              <a:off x="385" y="2693"/>
              <a:ext cx="1616" cy="238"/>
            </a:xfrm>
            <a:prstGeom prst="rect">
              <a:avLst/>
            </a:prstGeom>
            <a:solidFill>
              <a:srgbClr val="F092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 y="1360"/>
              <a:ext cx="1628"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 y="1360"/>
              <a:ext cx="1628"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7"/>
            <p:cNvSpPr>
              <a:spLocks noChangeArrowheads="1"/>
            </p:cNvSpPr>
            <p:nvPr/>
          </p:nvSpPr>
          <p:spPr bwMode="auto">
            <a:xfrm>
              <a:off x="1187" y="1360"/>
              <a:ext cx="18" cy="1342"/>
            </a:xfrm>
            <a:prstGeom prst="rect">
              <a:avLst/>
            </a:prstGeom>
            <a:solidFill>
              <a:srgbClr val="E76E13"/>
            </a:solidFill>
            <a:ln w="0" cap="flat">
              <a:solidFill>
                <a:srgbClr val="E76E1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Rectangle 18"/>
            <p:cNvSpPr>
              <a:spLocks noChangeArrowheads="1"/>
            </p:cNvSpPr>
            <p:nvPr/>
          </p:nvSpPr>
          <p:spPr bwMode="auto">
            <a:xfrm>
              <a:off x="382" y="2687"/>
              <a:ext cx="1628" cy="18"/>
            </a:xfrm>
            <a:prstGeom prst="rect">
              <a:avLst/>
            </a:prstGeom>
            <a:solidFill>
              <a:srgbClr val="E76E13"/>
            </a:solidFill>
            <a:ln w="0" cap="flat">
              <a:solidFill>
                <a:srgbClr val="E76E1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19"/>
            <p:cNvSpPr>
              <a:spLocks noChangeArrowheads="1"/>
            </p:cNvSpPr>
            <p:nvPr/>
          </p:nvSpPr>
          <p:spPr bwMode="auto">
            <a:xfrm>
              <a:off x="379" y="1360"/>
              <a:ext cx="18" cy="1586"/>
            </a:xfrm>
            <a:prstGeom prst="rect">
              <a:avLst/>
            </a:prstGeom>
            <a:solidFill>
              <a:srgbClr val="E76E13"/>
            </a:solidFill>
            <a:ln w="0" cap="flat">
              <a:solidFill>
                <a:srgbClr val="E76E1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20"/>
            <p:cNvSpPr>
              <a:spLocks noChangeArrowheads="1"/>
            </p:cNvSpPr>
            <p:nvPr/>
          </p:nvSpPr>
          <p:spPr bwMode="auto">
            <a:xfrm>
              <a:off x="1995" y="1360"/>
              <a:ext cx="18" cy="1586"/>
            </a:xfrm>
            <a:prstGeom prst="rect">
              <a:avLst/>
            </a:prstGeom>
            <a:solidFill>
              <a:srgbClr val="E76E13"/>
            </a:solidFill>
            <a:ln w="0" cap="flat">
              <a:solidFill>
                <a:srgbClr val="E76E1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21"/>
            <p:cNvSpPr>
              <a:spLocks noChangeArrowheads="1"/>
            </p:cNvSpPr>
            <p:nvPr/>
          </p:nvSpPr>
          <p:spPr bwMode="auto">
            <a:xfrm>
              <a:off x="382" y="1357"/>
              <a:ext cx="1628" cy="17"/>
            </a:xfrm>
            <a:prstGeom prst="rect">
              <a:avLst/>
            </a:prstGeom>
            <a:solidFill>
              <a:srgbClr val="E76E13"/>
            </a:solidFill>
            <a:ln w="0" cap="flat">
              <a:solidFill>
                <a:srgbClr val="E76E1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Rectangle 22"/>
            <p:cNvSpPr>
              <a:spLocks noChangeArrowheads="1"/>
            </p:cNvSpPr>
            <p:nvPr/>
          </p:nvSpPr>
          <p:spPr bwMode="auto">
            <a:xfrm>
              <a:off x="382" y="2925"/>
              <a:ext cx="1628" cy="18"/>
            </a:xfrm>
            <a:prstGeom prst="rect">
              <a:avLst/>
            </a:prstGeom>
            <a:solidFill>
              <a:srgbClr val="E76E13"/>
            </a:solidFill>
            <a:ln w="0" cap="flat">
              <a:solidFill>
                <a:srgbClr val="E76E13"/>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Rectangle 23"/>
            <p:cNvSpPr>
              <a:spLocks noChangeArrowheads="1"/>
            </p:cNvSpPr>
            <p:nvPr/>
          </p:nvSpPr>
          <p:spPr bwMode="auto">
            <a:xfrm>
              <a:off x="541" y="1989"/>
              <a:ext cx="78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Garamond" pitchFamily="18" charset="0"/>
                  <a:cs typeface="Arial" pitchFamily="34" charset="0"/>
                </a:rPr>
                <a:t>Годы</a:t>
              </a:r>
              <a:r>
                <a:rPr kumimoji="0" lang="ru-RU" sz="1800" b="1" i="0" u="none" strike="noStrike" cap="none" normalizeH="0" dirty="0" smtClean="0">
                  <a:ln>
                    <a:noFill/>
                  </a:ln>
                  <a:solidFill>
                    <a:srgbClr val="FFFFFF"/>
                  </a:solidFill>
                  <a:effectLst/>
                  <a:latin typeface="Garamond" pitchFamily="18" charset="0"/>
                  <a:cs typeface="Arial" pitchFamily="34" charset="0"/>
                </a:rPr>
                <a:t> учебы</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4"/>
            <p:cNvSpPr>
              <a:spLocks noChangeArrowheads="1"/>
            </p:cNvSpPr>
            <p:nvPr/>
          </p:nvSpPr>
          <p:spPr bwMode="auto">
            <a:xfrm>
              <a:off x="493" y="2162"/>
              <a:ext cx="52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Garamond" pitchFamily="18" charset="0"/>
                  <a:cs typeface="Arial" pitchFamily="34" charset="0"/>
                </a:rPr>
                <a:t>в школе</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5"/>
            <p:cNvSpPr>
              <a:spLocks noChangeArrowheads="1"/>
            </p:cNvSpPr>
            <p:nvPr/>
          </p:nvSpPr>
          <p:spPr bwMode="auto">
            <a:xfrm>
              <a:off x="636" y="2500"/>
              <a:ext cx="3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aramond" pitchFamily="18"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6"/>
            <p:cNvSpPr>
              <a:spLocks noChangeArrowheads="1"/>
            </p:cNvSpPr>
            <p:nvPr/>
          </p:nvSpPr>
          <p:spPr bwMode="auto">
            <a:xfrm>
              <a:off x="1396" y="1989"/>
              <a:ext cx="76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Garamond" pitchFamily="18" charset="0"/>
                  <a:cs typeface="Arial" pitchFamily="34" charset="0"/>
                </a:rPr>
                <a:t>Посещение</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7"/>
            <p:cNvSpPr>
              <a:spLocks noChangeArrowheads="1"/>
            </p:cNvSpPr>
            <p:nvPr/>
          </p:nvSpPr>
          <p:spPr bwMode="auto">
            <a:xfrm>
              <a:off x="1254" y="2162"/>
              <a:ext cx="4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Garamond" pitchFamily="18" charset="0"/>
                  <a:cs typeface="Arial" pitchFamily="34" charset="0"/>
                </a:rPr>
                <a:t>школы</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8"/>
            <p:cNvSpPr>
              <a:spLocks noChangeArrowheads="1"/>
            </p:cNvSpPr>
            <p:nvPr/>
          </p:nvSpPr>
          <p:spPr bwMode="auto">
            <a:xfrm>
              <a:off x="1444" y="2500"/>
              <a:ext cx="3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aramond" pitchFamily="18"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9"/>
            <p:cNvSpPr>
              <a:spLocks noChangeArrowheads="1"/>
            </p:cNvSpPr>
            <p:nvPr/>
          </p:nvSpPr>
          <p:spPr bwMode="auto">
            <a:xfrm>
              <a:off x="707" y="2736"/>
              <a:ext cx="120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Garamond" pitchFamily="18" charset="0"/>
                  <a:cs typeface="Arial" pitchFamily="34" charset="0"/>
                </a:rPr>
                <a:t>Образование</a:t>
              </a:r>
              <a:r>
                <a:rPr kumimoji="0" lang="en-US" sz="1800" b="1" i="0" u="none" strike="noStrike" cap="none" normalizeH="0" baseline="0" dirty="0" smtClean="0">
                  <a:ln>
                    <a:noFill/>
                  </a:ln>
                  <a:solidFill>
                    <a:srgbClr val="000000"/>
                  </a:solidFill>
                  <a:effectLst/>
                  <a:latin typeface="Garamond" pitchFamily="18" charset="0"/>
                  <a:cs typeface="Arial" pitchFamily="34" charset="0"/>
                </a:rPr>
                <a:t> (1/3)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30"/>
            <p:cNvSpPr>
              <a:spLocks noChangeArrowheads="1"/>
            </p:cNvSpPr>
            <p:nvPr/>
          </p:nvSpPr>
          <p:spPr bwMode="auto">
            <a:xfrm>
              <a:off x="2096" y="1363"/>
              <a:ext cx="809" cy="1330"/>
            </a:xfrm>
            <a:prstGeom prst="rect">
              <a:avLst/>
            </a:prstGeom>
            <a:solidFill>
              <a:srgbClr val="CB1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Rectangle 31"/>
            <p:cNvSpPr>
              <a:spLocks noChangeArrowheads="1"/>
            </p:cNvSpPr>
            <p:nvPr/>
          </p:nvSpPr>
          <p:spPr bwMode="auto">
            <a:xfrm>
              <a:off x="2905" y="1363"/>
              <a:ext cx="808" cy="1330"/>
            </a:xfrm>
            <a:prstGeom prst="rect">
              <a:avLst/>
            </a:prstGeom>
            <a:solidFill>
              <a:srgbClr val="CB1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Rectangle 32"/>
            <p:cNvSpPr>
              <a:spLocks noChangeArrowheads="1"/>
            </p:cNvSpPr>
            <p:nvPr/>
          </p:nvSpPr>
          <p:spPr bwMode="auto">
            <a:xfrm>
              <a:off x="2096" y="2693"/>
              <a:ext cx="1617" cy="238"/>
            </a:xfrm>
            <a:prstGeom prst="rect">
              <a:avLst/>
            </a:prstGeom>
            <a:solidFill>
              <a:srgbClr val="CB1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081"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4" y="1360"/>
              <a:ext cx="1628"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4" y="1360"/>
              <a:ext cx="1627"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5"/>
            <p:cNvSpPr>
              <a:spLocks noChangeArrowheads="1"/>
            </p:cNvSpPr>
            <p:nvPr/>
          </p:nvSpPr>
          <p:spPr bwMode="auto">
            <a:xfrm>
              <a:off x="2899" y="1360"/>
              <a:ext cx="17" cy="1342"/>
            </a:xfrm>
            <a:prstGeom prst="rect">
              <a:avLst/>
            </a:prstGeom>
            <a:solidFill>
              <a:srgbClr val="95171A"/>
            </a:solidFill>
            <a:ln w="0" cap="flat">
              <a:solidFill>
                <a:srgbClr val="95171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8" name="Rectangle 36"/>
            <p:cNvSpPr>
              <a:spLocks noChangeArrowheads="1"/>
            </p:cNvSpPr>
            <p:nvPr/>
          </p:nvSpPr>
          <p:spPr bwMode="auto">
            <a:xfrm>
              <a:off x="2094" y="2687"/>
              <a:ext cx="1627" cy="18"/>
            </a:xfrm>
            <a:prstGeom prst="rect">
              <a:avLst/>
            </a:prstGeom>
            <a:solidFill>
              <a:srgbClr val="95171A"/>
            </a:solidFill>
            <a:ln w="0" cap="flat">
              <a:solidFill>
                <a:srgbClr val="95171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49" name="Rectangle 37"/>
            <p:cNvSpPr>
              <a:spLocks noChangeArrowheads="1"/>
            </p:cNvSpPr>
            <p:nvPr/>
          </p:nvSpPr>
          <p:spPr bwMode="auto">
            <a:xfrm>
              <a:off x="2091" y="1360"/>
              <a:ext cx="17" cy="1586"/>
            </a:xfrm>
            <a:prstGeom prst="rect">
              <a:avLst/>
            </a:prstGeom>
            <a:solidFill>
              <a:srgbClr val="95171A"/>
            </a:solidFill>
            <a:ln w="0" cap="flat">
              <a:solidFill>
                <a:srgbClr val="95171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0" name="Rectangle 38"/>
            <p:cNvSpPr>
              <a:spLocks noChangeArrowheads="1"/>
            </p:cNvSpPr>
            <p:nvPr/>
          </p:nvSpPr>
          <p:spPr bwMode="auto">
            <a:xfrm>
              <a:off x="3707" y="1360"/>
              <a:ext cx="17" cy="1586"/>
            </a:xfrm>
            <a:prstGeom prst="rect">
              <a:avLst/>
            </a:prstGeom>
            <a:solidFill>
              <a:srgbClr val="95171A"/>
            </a:solidFill>
            <a:ln w="0" cap="flat">
              <a:solidFill>
                <a:srgbClr val="95171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1" name="Rectangle 39"/>
            <p:cNvSpPr>
              <a:spLocks noChangeArrowheads="1"/>
            </p:cNvSpPr>
            <p:nvPr/>
          </p:nvSpPr>
          <p:spPr bwMode="auto">
            <a:xfrm>
              <a:off x="2094" y="1357"/>
              <a:ext cx="1627" cy="17"/>
            </a:xfrm>
            <a:prstGeom prst="rect">
              <a:avLst/>
            </a:prstGeom>
            <a:solidFill>
              <a:srgbClr val="95171A"/>
            </a:solidFill>
            <a:ln w="0" cap="flat">
              <a:solidFill>
                <a:srgbClr val="95171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2" name="Rectangle 40"/>
            <p:cNvSpPr>
              <a:spLocks noChangeArrowheads="1"/>
            </p:cNvSpPr>
            <p:nvPr/>
          </p:nvSpPr>
          <p:spPr bwMode="auto">
            <a:xfrm>
              <a:off x="2094" y="2925"/>
              <a:ext cx="1627" cy="18"/>
            </a:xfrm>
            <a:prstGeom prst="rect">
              <a:avLst/>
            </a:prstGeom>
            <a:solidFill>
              <a:srgbClr val="95171A"/>
            </a:solidFill>
            <a:ln w="0" cap="flat">
              <a:solidFill>
                <a:srgbClr val="95171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53" name="Rectangle 41"/>
            <p:cNvSpPr>
              <a:spLocks noChangeArrowheads="1"/>
            </p:cNvSpPr>
            <p:nvPr/>
          </p:nvSpPr>
          <p:spPr bwMode="auto">
            <a:xfrm>
              <a:off x="2341" y="1989"/>
              <a:ext cx="53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Garamond" pitchFamily="18" charset="0"/>
                  <a:cs typeface="Arial" pitchFamily="34" charset="0"/>
                </a:rPr>
                <a:t>Детская</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42"/>
            <p:cNvSpPr>
              <a:spLocks noChangeArrowheads="1"/>
            </p:cNvSpPr>
            <p:nvPr/>
          </p:nvSpPr>
          <p:spPr bwMode="auto">
            <a:xfrm>
              <a:off x="2216" y="2162"/>
              <a:ext cx="7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latin typeface="Garamond" pitchFamily="18" charset="0"/>
                  <a:cs typeface="Arial" pitchFamily="34" charset="0"/>
                </a:rPr>
                <a:t>смертность</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Rectangle 43"/>
            <p:cNvSpPr>
              <a:spLocks noChangeArrowheads="1"/>
            </p:cNvSpPr>
            <p:nvPr/>
          </p:nvSpPr>
          <p:spPr bwMode="auto">
            <a:xfrm>
              <a:off x="2347" y="2500"/>
              <a:ext cx="3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aramond" pitchFamily="18"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Rectangle 44"/>
            <p:cNvSpPr>
              <a:spLocks noChangeArrowheads="1"/>
            </p:cNvSpPr>
            <p:nvPr/>
          </p:nvSpPr>
          <p:spPr bwMode="auto">
            <a:xfrm>
              <a:off x="3024" y="2160"/>
              <a:ext cx="58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800" b="1" dirty="0" smtClean="0">
                  <a:solidFill>
                    <a:srgbClr val="FFFFFF"/>
                  </a:solidFill>
                  <a:cs typeface="Arial" pitchFamily="34" charset="0"/>
                </a:rPr>
                <a:t>Питание</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7" name="Rectangle 45"/>
            <p:cNvSpPr>
              <a:spLocks noChangeArrowheads="1"/>
            </p:cNvSpPr>
            <p:nvPr/>
          </p:nvSpPr>
          <p:spPr bwMode="auto">
            <a:xfrm>
              <a:off x="3155" y="2505"/>
              <a:ext cx="3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Garamond" pitchFamily="18"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Rectangle 46"/>
            <p:cNvSpPr>
              <a:spLocks noChangeArrowheads="1"/>
            </p:cNvSpPr>
            <p:nvPr/>
          </p:nvSpPr>
          <p:spPr bwMode="auto">
            <a:xfrm>
              <a:off x="2525" y="2736"/>
              <a:ext cx="95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r>
                <a:rPr lang="ru-RU" sz="1800" b="1" dirty="0">
                  <a:solidFill>
                    <a:srgbClr val="000000"/>
                  </a:solidFill>
                  <a:cs typeface="Arial" pitchFamily="34" charset="0"/>
                </a:rPr>
                <a:t>Здоровье </a:t>
              </a:r>
              <a:r>
                <a:rPr kumimoji="0" lang="en-US" sz="1800" b="1" i="0" u="none" strike="noStrike" cap="none" normalizeH="0" baseline="0" dirty="0" smtClean="0">
                  <a:ln>
                    <a:noFill/>
                  </a:ln>
                  <a:solidFill>
                    <a:srgbClr val="000000"/>
                  </a:solidFill>
                  <a:effectLst/>
                  <a:latin typeface="Garamond" pitchFamily="18" charset="0"/>
                  <a:cs typeface="Arial" pitchFamily="34" charset="0"/>
                </a:rPr>
                <a:t>(1/3)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Rectangle 47"/>
            <p:cNvSpPr>
              <a:spLocks noChangeArrowheads="1"/>
            </p:cNvSpPr>
            <p:nvPr/>
          </p:nvSpPr>
          <p:spPr bwMode="auto">
            <a:xfrm>
              <a:off x="3808" y="1363"/>
              <a:ext cx="267" cy="1330"/>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0" name="Rectangle 48"/>
            <p:cNvSpPr>
              <a:spLocks noChangeArrowheads="1"/>
            </p:cNvSpPr>
            <p:nvPr/>
          </p:nvSpPr>
          <p:spPr bwMode="auto">
            <a:xfrm>
              <a:off x="4075" y="1363"/>
              <a:ext cx="273" cy="1330"/>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1" name="Rectangle 49"/>
            <p:cNvSpPr>
              <a:spLocks noChangeArrowheads="1"/>
            </p:cNvSpPr>
            <p:nvPr/>
          </p:nvSpPr>
          <p:spPr bwMode="auto">
            <a:xfrm>
              <a:off x="4348" y="1363"/>
              <a:ext cx="268" cy="1330"/>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2" name="Rectangle 50"/>
            <p:cNvSpPr>
              <a:spLocks noChangeArrowheads="1"/>
            </p:cNvSpPr>
            <p:nvPr/>
          </p:nvSpPr>
          <p:spPr bwMode="auto">
            <a:xfrm>
              <a:off x="4616" y="1363"/>
              <a:ext cx="267" cy="1330"/>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5" name="Rectangle 51"/>
            <p:cNvSpPr>
              <a:spLocks noChangeArrowheads="1"/>
            </p:cNvSpPr>
            <p:nvPr/>
          </p:nvSpPr>
          <p:spPr bwMode="auto">
            <a:xfrm>
              <a:off x="4883" y="1363"/>
              <a:ext cx="273" cy="1330"/>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6" name="Rectangle 52"/>
            <p:cNvSpPr>
              <a:spLocks noChangeArrowheads="1"/>
            </p:cNvSpPr>
            <p:nvPr/>
          </p:nvSpPr>
          <p:spPr bwMode="auto">
            <a:xfrm>
              <a:off x="5156" y="1363"/>
              <a:ext cx="268" cy="1330"/>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7" name="Rectangle 53"/>
            <p:cNvSpPr>
              <a:spLocks noChangeArrowheads="1"/>
            </p:cNvSpPr>
            <p:nvPr/>
          </p:nvSpPr>
          <p:spPr bwMode="auto">
            <a:xfrm>
              <a:off x="3808" y="2693"/>
              <a:ext cx="1616" cy="238"/>
            </a:xfrm>
            <a:prstGeom prst="rect">
              <a:avLst/>
            </a:prstGeom>
            <a:solidFill>
              <a:srgbClr val="4F62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2102" name="Picture 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5" y="1360"/>
              <a:ext cx="1628"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3" name="Picture 5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 y="2022"/>
              <a:ext cx="1628" cy="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Rectangle 56"/>
            <p:cNvSpPr>
              <a:spLocks noChangeArrowheads="1"/>
            </p:cNvSpPr>
            <p:nvPr/>
          </p:nvSpPr>
          <p:spPr bwMode="auto">
            <a:xfrm>
              <a:off x="4069" y="1360"/>
              <a:ext cx="18" cy="1342"/>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69" name="Rectangle 57"/>
            <p:cNvSpPr>
              <a:spLocks noChangeArrowheads="1"/>
            </p:cNvSpPr>
            <p:nvPr/>
          </p:nvSpPr>
          <p:spPr bwMode="auto">
            <a:xfrm>
              <a:off x="4342" y="1360"/>
              <a:ext cx="18" cy="1342"/>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0" name="Rectangle 58"/>
            <p:cNvSpPr>
              <a:spLocks noChangeArrowheads="1"/>
            </p:cNvSpPr>
            <p:nvPr/>
          </p:nvSpPr>
          <p:spPr bwMode="auto">
            <a:xfrm>
              <a:off x="4610" y="1360"/>
              <a:ext cx="18" cy="1342"/>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1" name="Rectangle 59"/>
            <p:cNvSpPr>
              <a:spLocks noChangeArrowheads="1"/>
            </p:cNvSpPr>
            <p:nvPr/>
          </p:nvSpPr>
          <p:spPr bwMode="auto">
            <a:xfrm>
              <a:off x="4877" y="1360"/>
              <a:ext cx="18" cy="1342"/>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2" name="Rectangle 60"/>
            <p:cNvSpPr>
              <a:spLocks noChangeArrowheads="1"/>
            </p:cNvSpPr>
            <p:nvPr/>
          </p:nvSpPr>
          <p:spPr bwMode="auto">
            <a:xfrm>
              <a:off x="5150" y="1360"/>
              <a:ext cx="18" cy="1342"/>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3" name="Rectangle 61"/>
            <p:cNvSpPr>
              <a:spLocks noChangeArrowheads="1"/>
            </p:cNvSpPr>
            <p:nvPr/>
          </p:nvSpPr>
          <p:spPr bwMode="auto">
            <a:xfrm>
              <a:off x="3805" y="2687"/>
              <a:ext cx="1628" cy="18"/>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4" name="Rectangle 62"/>
            <p:cNvSpPr>
              <a:spLocks noChangeArrowheads="1"/>
            </p:cNvSpPr>
            <p:nvPr/>
          </p:nvSpPr>
          <p:spPr bwMode="auto">
            <a:xfrm>
              <a:off x="3802" y="1360"/>
              <a:ext cx="18" cy="1586"/>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5" name="Rectangle 63"/>
            <p:cNvSpPr>
              <a:spLocks noChangeArrowheads="1"/>
            </p:cNvSpPr>
            <p:nvPr/>
          </p:nvSpPr>
          <p:spPr bwMode="auto">
            <a:xfrm>
              <a:off x="5418" y="1360"/>
              <a:ext cx="18" cy="1586"/>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6" name="Rectangle 64"/>
            <p:cNvSpPr>
              <a:spLocks noChangeArrowheads="1"/>
            </p:cNvSpPr>
            <p:nvPr/>
          </p:nvSpPr>
          <p:spPr bwMode="auto">
            <a:xfrm>
              <a:off x="3805" y="1357"/>
              <a:ext cx="1628" cy="17"/>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7" name="Rectangle 65"/>
            <p:cNvSpPr>
              <a:spLocks noChangeArrowheads="1"/>
            </p:cNvSpPr>
            <p:nvPr/>
          </p:nvSpPr>
          <p:spPr bwMode="auto">
            <a:xfrm>
              <a:off x="3805" y="2925"/>
              <a:ext cx="1628" cy="18"/>
            </a:xfrm>
            <a:prstGeom prst="rect">
              <a:avLst/>
            </a:prstGeom>
            <a:solidFill>
              <a:srgbClr val="404F21"/>
            </a:solidFill>
            <a:ln w="0" cap="flat">
              <a:solidFill>
                <a:srgbClr val="404F21"/>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78" name="Rectangle 66"/>
            <p:cNvSpPr>
              <a:spLocks noChangeArrowheads="1"/>
            </p:cNvSpPr>
            <p:nvPr/>
          </p:nvSpPr>
          <p:spPr bwMode="auto">
            <a:xfrm>
              <a:off x="3880" y="2736"/>
              <a:ext cx="136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Garamond" pitchFamily="18" charset="0"/>
                  <a:cs typeface="Arial" pitchFamily="34" charset="0"/>
                </a:rPr>
                <a:t>Уровень жизни</a:t>
              </a:r>
              <a:r>
                <a:rPr kumimoji="0" lang="ru-RU" sz="1800" b="1" i="0" u="none" strike="noStrike" cap="none" normalizeH="0" dirty="0" smtClean="0">
                  <a:ln>
                    <a:noFill/>
                  </a:ln>
                  <a:solidFill>
                    <a:srgbClr val="000000"/>
                  </a:solidFill>
                  <a:effectLst/>
                  <a:latin typeface="Garamond" pitchFamily="18" charset="0"/>
                  <a:cs typeface="Arial" pitchFamily="34" charset="0"/>
                </a:rPr>
                <a:t> </a:t>
              </a:r>
              <a:r>
                <a:rPr kumimoji="0" lang="en-US" sz="1800" b="1" i="0" u="none" strike="noStrike" cap="none" normalizeH="0" baseline="0" dirty="0" smtClean="0">
                  <a:ln>
                    <a:noFill/>
                  </a:ln>
                  <a:solidFill>
                    <a:srgbClr val="000000"/>
                  </a:solidFill>
                  <a:effectLst/>
                  <a:latin typeface="Garamond" pitchFamily="18" charset="0"/>
                  <a:cs typeface="Arial" pitchFamily="34" charset="0"/>
                </a:rPr>
                <a:t>(1/3)</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9" name="Rectangle 67"/>
            <p:cNvSpPr>
              <a:spLocks noChangeArrowheads="1"/>
            </p:cNvSpPr>
            <p:nvPr/>
          </p:nvSpPr>
          <p:spPr bwMode="auto">
            <a:xfrm>
              <a:off x="3811" y="1411"/>
              <a:ext cx="349" cy="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1800" b="1" dirty="0" smtClean="0">
                  <a:solidFill>
                    <a:srgbClr val="FFFFFF"/>
                  </a:solidFill>
                  <a:cs typeface="Arial" pitchFamily="34" charset="0"/>
                </a:rPr>
                <a:t>Топливо для </a:t>
              </a:r>
              <a:r>
                <a:rPr lang="ru-RU" sz="1800" b="1" dirty="0" err="1" smtClean="0">
                  <a:solidFill>
                    <a:srgbClr val="FFFFFF"/>
                  </a:solidFill>
                  <a:cs typeface="Arial" pitchFamily="34" charset="0"/>
                </a:rPr>
                <a:t>приго</a:t>
              </a:r>
              <a:r>
                <a:rPr lang="ru-RU" sz="1800" b="1" dirty="0" smtClean="0">
                  <a:solidFill>
                    <a:srgbClr val="FFFFFF"/>
                  </a:solidFill>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ru-RU" sz="1800" b="1" dirty="0" err="1" smtClean="0">
                  <a:solidFill>
                    <a:srgbClr val="FFFFFF"/>
                  </a:solidFill>
                  <a:cs typeface="Arial" pitchFamily="34" charset="0"/>
                </a:rPr>
                <a:t>товления</a:t>
              </a:r>
              <a:r>
                <a:rPr lang="ru-RU" sz="1800" b="1" dirty="0" smtClean="0">
                  <a:solidFill>
                    <a:srgbClr val="FFFFFF"/>
                  </a:solidFill>
                  <a:cs typeface="Arial" pitchFamily="34" charset="0"/>
                </a:rPr>
                <a:t> еды</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 name="Rectangle 68"/>
            <p:cNvSpPr>
              <a:spLocks noChangeArrowheads="1"/>
            </p:cNvSpPr>
            <p:nvPr/>
          </p:nvSpPr>
          <p:spPr bwMode="auto">
            <a:xfrm>
              <a:off x="4112" y="1730"/>
              <a:ext cx="174" cy="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cs typeface="Arial" pitchFamily="34" charset="0"/>
                </a:rPr>
                <a:t>Санитария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 name="Rectangle 69"/>
            <p:cNvSpPr>
              <a:spLocks noChangeArrowheads="1"/>
            </p:cNvSpPr>
            <p:nvPr/>
          </p:nvSpPr>
          <p:spPr bwMode="auto">
            <a:xfrm>
              <a:off x="4339" y="2162"/>
              <a:ext cx="17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cs typeface="Arial" pitchFamily="34" charset="0"/>
                </a:rPr>
                <a:t>Вода</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70"/>
            <p:cNvSpPr>
              <a:spLocks noChangeArrowheads="1"/>
            </p:cNvSpPr>
            <p:nvPr/>
          </p:nvSpPr>
          <p:spPr bwMode="auto">
            <a:xfrm>
              <a:off x="4657" y="1504"/>
              <a:ext cx="174"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cs typeface="Arial" pitchFamily="34" charset="0"/>
                </a:rPr>
                <a:t>Электричество</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71"/>
            <p:cNvSpPr>
              <a:spLocks noChangeArrowheads="1"/>
            </p:cNvSpPr>
            <p:nvPr/>
          </p:nvSpPr>
          <p:spPr bwMode="auto">
            <a:xfrm>
              <a:off x="4921" y="2177"/>
              <a:ext cx="17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cs typeface="Arial" pitchFamily="34" charset="0"/>
                </a:rPr>
                <a:t>Пол</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Rectangle 72"/>
            <p:cNvSpPr>
              <a:spLocks noChangeArrowheads="1"/>
            </p:cNvSpPr>
            <p:nvPr/>
          </p:nvSpPr>
          <p:spPr bwMode="auto">
            <a:xfrm>
              <a:off x="5194" y="1235"/>
              <a:ext cx="174" cy="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FFFFFF"/>
                  </a:solidFill>
                  <a:effectLst/>
                  <a:cs typeface="Arial" pitchFamily="34" charset="0"/>
                </a:rPr>
                <a:t>Владение имуществом</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9" name="Rectangle 73"/>
            <p:cNvSpPr>
              <a:spLocks noChangeArrowheads="1"/>
            </p:cNvSpPr>
            <p:nvPr/>
          </p:nvSpPr>
          <p:spPr bwMode="auto">
            <a:xfrm>
              <a:off x="4314" y="2511"/>
              <a:ext cx="8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Garamond" pitchFamily="18" charset="0"/>
                  <a:cs typeface="Arial" pitchFamily="34" charset="0"/>
                </a:rPr>
                <a:t>(</a:t>
              </a:r>
              <a:r>
                <a:rPr kumimoji="0" lang="ru-RU" sz="1800" b="1" i="0" u="none" strike="noStrike" cap="none" normalizeH="0" baseline="0" dirty="0" smtClean="0">
                  <a:ln>
                    <a:noFill/>
                  </a:ln>
                  <a:solidFill>
                    <a:srgbClr val="FFFFFF"/>
                  </a:solidFill>
                  <a:effectLst/>
                  <a:latin typeface="Garamond" pitchFamily="18" charset="0"/>
                  <a:cs typeface="Arial" pitchFamily="34" charset="0"/>
                </a:rPr>
                <a:t>каждый </a:t>
              </a:r>
              <a:r>
                <a:rPr kumimoji="0" lang="en-US" sz="1800" b="1" i="0" u="none" strike="noStrike" cap="none" normalizeH="0" baseline="0" dirty="0" smtClean="0">
                  <a:ln>
                    <a:noFill/>
                  </a:ln>
                  <a:solidFill>
                    <a:srgbClr val="FFFFFF"/>
                  </a:solidFill>
                  <a:effectLst/>
                  <a:latin typeface="Garamond" pitchFamily="18" charset="0"/>
                  <a:cs typeface="Arial" pitchFamily="34" charset="0"/>
                </a:rPr>
                <a:t>1/18</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Rectangle 74"/>
            <p:cNvSpPr>
              <a:spLocks noChangeArrowheads="1"/>
            </p:cNvSpPr>
            <p:nvPr/>
          </p:nvSpPr>
          <p:spPr bwMode="auto">
            <a:xfrm>
              <a:off x="1580" y="1124"/>
              <a:ext cx="17"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1" name="Rectangle 75"/>
            <p:cNvSpPr>
              <a:spLocks noChangeArrowheads="1"/>
            </p:cNvSpPr>
            <p:nvPr/>
          </p:nvSpPr>
          <p:spPr bwMode="auto">
            <a:xfrm>
              <a:off x="2518"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ectangle 76"/>
            <p:cNvSpPr>
              <a:spLocks noChangeArrowheads="1"/>
            </p:cNvSpPr>
            <p:nvPr/>
          </p:nvSpPr>
          <p:spPr bwMode="auto">
            <a:xfrm>
              <a:off x="3326"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3" name="Rectangle 77"/>
            <p:cNvSpPr>
              <a:spLocks noChangeArrowheads="1"/>
            </p:cNvSpPr>
            <p:nvPr/>
          </p:nvSpPr>
          <p:spPr bwMode="auto">
            <a:xfrm>
              <a:off x="3944"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Rectangle 78"/>
            <p:cNvSpPr>
              <a:spLocks noChangeArrowheads="1"/>
            </p:cNvSpPr>
            <p:nvPr/>
          </p:nvSpPr>
          <p:spPr bwMode="auto">
            <a:xfrm>
              <a:off x="4229"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5" name="Rectangle 79"/>
            <p:cNvSpPr>
              <a:spLocks noChangeArrowheads="1"/>
            </p:cNvSpPr>
            <p:nvPr/>
          </p:nvSpPr>
          <p:spPr bwMode="auto">
            <a:xfrm>
              <a:off x="4467"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6" name="Rectangle 80"/>
            <p:cNvSpPr>
              <a:spLocks noChangeArrowheads="1"/>
            </p:cNvSpPr>
            <p:nvPr/>
          </p:nvSpPr>
          <p:spPr bwMode="auto">
            <a:xfrm>
              <a:off x="4752"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Rectangle 81"/>
            <p:cNvSpPr>
              <a:spLocks noChangeArrowheads="1"/>
            </p:cNvSpPr>
            <p:nvPr/>
          </p:nvSpPr>
          <p:spPr bwMode="auto">
            <a:xfrm>
              <a:off x="4990"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Rectangle 82"/>
            <p:cNvSpPr>
              <a:spLocks noChangeArrowheads="1"/>
            </p:cNvSpPr>
            <p:nvPr/>
          </p:nvSpPr>
          <p:spPr bwMode="auto">
            <a:xfrm>
              <a:off x="807"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Rectangle 83"/>
            <p:cNvSpPr>
              <a:spLocks noChangeArrowheads="1"/>
            </p:cNvSpPr>
            <p:nvPr/>
          </p:nvSpPr>
          <p:spPr bwMode="auto">
            <a:xfrm>
              <a:off x="5275" y="1124"/>
              <a:ext cx="18" cy="243"/>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Rectangle 84"/>
            <p:cNvSpPr>
              <a:spLocks noChangeArrowheads="1"/>
            </p:cNvSpPr>
            <p:nvPr/>
          </p:nvSpPr>
          <p:spPr bwMode="auto">
            <a:xfrm>
              <a:off x="810" y="1121"/>
              <a:ext cx="4480" cy="18"/>
            </a:xfrm>
            <a:prstGeom prst="rect">
              <a:avLst/>
            </a:prstGeom>
            <a:solidFill>
              <a:srgbClr val="000000"/>
            </a:solidFill>
            <a:ln w="0"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t="21910" b="21838"/>
          <a:stretch>
            <a:fillRect/>
          </a:stretch>
        </p:blipFill>
        <p:spPr bwMode="auto">
          <a:xfrm>
            <a:off x="476264" y="2928934"/>
            <a:ext cx="4024297" cy="3017523"/>
          </a:xfrm>
          <a:prstGeom prst="rect">
            <a:avLst/>
          </a:prstGeom>
          <a:noFill/>
          <a:ln w="177800">
            <a:noFill/>
            <a:prstDash val="solid"/>
            <a:miter lim="800000"/>
            <a:headEnd/>
            <a:tailEnd/>
          </a:ln>
          <a:effectLst>
            <a:outerShdw blurRad="50800" dist="50800" dir="5400000" algn="ctr" rotWithShape="0">
              <a:schemeClr val="bg1"/>
            </a:outerShdw>
          </a:effectLst>
        </p:spPr>
      </p:pic>
      <p:sp>
        <p:nvSpPr>
          <p:cNvPr id="36867" name="Title 1"/>
          <p:cNvSpPr>
            <a:spLocks noGrp="1"/>
          </p:cNvSpPr>
          <p:nvPr>
            <p:ph type="title"/>
          </p:nvPr>
        </p:nvSpPr>
        <p:spPr>
          <a:xfrm>
            <a:off x="685800" y="115888"/>
            <a:ext cx="8388350" cy="1143000"/>
          </a:xfrm>
        </p:spPr>
        <p:txBody>
          <a:bodyPr/>
          <a:lstStyle/>
          <a:p>
            <a:r>
              <a:rPr lang="ru-RU" sz="4000" dirty="0" smtClean="0">
                <a:solidFill>
                  <a:srgbClr val="760000"/>
                </a:solidFill>
              </a:rPr>
              <a:t>Определение кто является бедным </a:t>
            </a:r>
            <a:endParaRPr lang="en-US" sz="4800" dirty="0" smtClean="0">
              <a:solidFill>
                <a:srgbClr val="760000"/>
              </a:solidFill>
            </a:endParaRPr>
          </a:p>
        </p:txBody>
      </p:sp>
      <p:sp>
        <p:nvSpPr>
          <p:cNvPr id="36868" name="Content Placeholder 2"/>
          <p:cNvSpPr>
            <a:spLocks noGrp="1"/>
          </p:cNvSpPr>
          <p:nvPr>
            <p:ph idx="1"/>
          </p:nvPr>
        </p:nvSpPr>
        <p:spPr>
          <a:xfrm>
            <a:off x="685800" y="1142984"/>
            <a:ext cx="7772400" cy="4114800"/>
          </a:xfrm>
        </p:spPr>
        <p:txBody>
          <a:bodyPr/>
          <a:lstStyle/>
          <a:p>
            <a:pPr>
              <a:buFontTx/>
              <a:buNone/>
            </a:pPr>
            <a:r>
              <a:rPr lang="ru-RU" dirty="0" smtClean="0"/>
              <a:t>Человек является многомерно бедным, если он имеет депривации в </a:t>
            </a:r>
            <a:r>
              <a:rPr lang="en-GB" dirty="0" smtClean="0"/>
              <a:t>1/3 </a:t>
            </a:r>
            <a:r>
              <a:rPr lang="ru-RU" dirty="0" smtClean="0"/>
              <a:t>взвешенных показателей</a:t>
            </a:r>
            <a:r>
              <a:rPr lang="en-GB" dirty="0" smtClean="0"/>
              <a:t>.</a:t>
            </a:r>
            <a:endParaRPr lang="en-GB" dirty="0" smtClean="0"/>
          </a:p>
          <a:p>
            <a:pPr algn="ctr">
              <a:buFontTx/>
              <a:buNone/>
            </a:pPr>
            <a:r>
              <a:rPr lang="en-GB" i="1" dirty="0" smtClean="0"/>
              <a:t>(</a:t>
            </a:r>
            <a:r>
              <a:rPr lang="ru-RU" i="1" dirty="0" smtClean="0"/>
              <a:t>цензура деприваций)             </a:t>
            </a:r>
            <a:r>
              <a:rPr lang="en-GB" i="1" dirty="0" smtClean="0"/>
              <a:t>ns </a:t>
            </a:r>
            <a:r>
              <a:rPr lang="en-GB" i="1" dirty="0" smtClean="0"/>
              <a:t>of the non-poor)</a:t>
            </a:r>
          </a:p>
          <a:p>
            <a:pPr>
              <a:buFontTx/>
              <a:buNone/>
            </a:pPr>
            <a:endParaRPr lang="en-GB" dirty="0" smtClean="0"/>
          </a:p>
          <a:p>
            <a:pPr>
              <a:buFontTx/>
              <a:buNone/>
            </a:pPr>
            <a:endParaRPr lang="en-GB" dirty="0" smtClean="0"/>
          </a:p>
          <a:p>
            <a:pPr>
              <a:buFontTx/>
              <a:buNone/>
            </a:pPr>
            <a:endParaRPr lang="en-US" dirty="0" smtClean="0"/>
          </a:p>
        </p:txBody>
      </p:sp>
      <p:pic>
        <p:nvPicPr>
          <p:cNvPr id="36869" name="Picture 3"/>
          <p:cNvPicPr>
            <a:picLocks noChangeAspect="1" noChangeArrowheads="1"/>
          </p:cNvPicPr>
          <p:nvPr/>
        </p:nvPicPr>
        <p:blipFill>
          <a:blip r:embed="rId3" cstate="print"/>
          <a:srcRect/>
          <a:stretch>
            <a:fillRect/>
          </a:stretch>
        </p:blipFill>
        <p:spPr bwMode="auto">
          <a:xfrm>
            <a:off x="4249738" y="2768618"/>
            <a:ext cx="4824412" cy="3232150"/>
          </a:xfrm>
          <a:prstGeom prst="rect">
            <a:avLst/>
          </a:prstGeom>
          <a:noFill/>
          <a:ln w="9525">
            <a:noFill/>
            <a:miter lim="800000"/>
            <a:headEnd/>
            <a:tailEnd/>
          </a:ln>
        </p:spPr>
      </p:pic>
      <p:sp>
        <p:nvSpPr>
          <p:cNvPr id="36870" name="Rectangle 7"/>
          <p:cNvSpPr>
            <a:spLocks noChangeArrowheads="1"/>
          </p:cNvSpPr>
          <p:nvPr/>
        </p:nvSpPr>
        <p:spPr bwMode="auto">
          <a:xfrm>
            <a:off x="8388350" y="3506805"/>
            <a:ext cx="755650" cy="2232025"/>
          </a:xfrm>
          <a:prstGeom prst="rect">
            <a:avLst/>
          </a:prstGeom>
          <a:solidFill>
            <a:schemeClr val="bg1"/>
          </a:solidFill>
          <a:ln w="9525" algn="ctr">
            <a:noFill/>
            <a:round/>
            <a:headEnd/>
            <a:tailEnd/>
          </a:ln>
        </p:spPr>
        <p:txBody>
          <a:bodyPr/>
          <a:lstStyle/>
          <a:p>
            <a:endParaRPr lang="en-US"/>
          </a:p>
        </p:txBody>
      </p:sp>
      <p:sp>
        <p:nvSpPr>
          <p:cNvPr id="36871" name="Right Brace 6"/>
          <p:cNvSpPr>
            <a:spLocks/>
          </p:cNvSpPr>
          <p:nvPr/>
        </p:nvSpPr>
        <p:spPr bwMode="auto">
          <a:xfrm>
            <a:off x="8177213" y="5038743"/>
            <a:ext cx="215900" cy="962025"/>
          </a:xfrm>
          <a:prstGeom prst="rightBrace">
            <a:avLst>
              <a:gd name="adj1" fmla="val 8334"/>
              <a:gd name="adj2" fmla="val 50000"/>
            </a:avLst>
          </a:prstGeom>
          <a:noFill/>
          <a:ln w="38100" algn="ctr">
            <a:solidFill>
              <a:schemeClr val="tx1"/>
            </a:solidFill>
            <a:round/>
            <a:headEnd/>
            <a:tailEnd/>
          </a:ln>
        </p:spPr>
        <p:txBody>
          <a:bodyPr/>
          <a:lstStyle/>
          <a:p>
            <a:pPr algn="ctr">
              <a:spcBef>
                <a:spcPct val="20000"/>
              </a:spcBef>
            </a:pPr>
            <a:endParaRPr lang="en-US"/>
          </a:p>
        </p:txBody>
      </p:sp>
      <p:sp>
        <p:nvSpPr>
          <p:cNvPr id="36872" name="TextBox 7"/>
          <p:cNvSpPr txBox="1">
            <a:spLocks noChangeArrowheads="1"/>
          </p:cNvSpPr>
          <p:nvPr/>
        </p:nvSpPr>
        <p:spPr bwMode="auto">
          <a:xfrm>
            <a:off x="8358245" y="5314906"/>
            <a:ext cx="857225" cy="400110"/>
          </a:xfrm>
          <a:prstGeom prst="rect">
            <a:avLst/>
          </a:prstGeom>
          <a:noFill/>
          <a:ln w="9525">
            <a:noFill/>
            <a:miter lim="800000"/>
            <a:headEnd/>
            <a:tailEnd/>
          </a:ln>
        </p:spPr>
        <p:txBody>
          <a:bodyPr wrap="square">
            <a:spAutoFit/>
          </a:bodyPr>
          <a:lstStyle/>
          <a:p>
            <a:r>
              <a:rPr lang="en-GB" sz="2000" dirty="0" smtClean="0"/>
              <a:t>33.3%</a:t>
            </a:r>
            <a:endParaRPr lang="en-US" sz="2000" dirty="0"/>
          </a:p>
        </p:txBody>
      </p:sp>
      <p:cxnSp>
        <p:nvCxnSpPr>
          <p:cNvPr id="11" name="Straight Arrow Connector 10"/>
          <p:cNvCxnSpPr/>
          <p:nvPr/>
        </p:nvCxnSpPr>
        <p:spPr bwMode="auto">
          <a:xfrm flipV="1">
            <a:off x="7929586" y="4413278"/>
            <a:ext cx="571504" cy="428628"/>
          </a:xfrm>
          <a:prstGeom prst="straightConnector1">
            <a:avLst/>
          </a:prstGeom>
          <a:noFill/>
          <a:ln w="9525" cap="flat" cmpd="sng" algn="ctr">
            <a:solidFill>
              <a:schemeClr val="tx1"/>
            </a:solidFill>
            <a:prstDash val="solid"/>
            <a:round/>
            <a:headEnd type="none" w="med" len="med"/>
            <a:tailEnd type="arrow"/>
          </a:ln>
          <a:effectLst/>
        </p:spPr>
      </p:cxnSp>
      <p:sp>
        <p:nvSpPr>
          <p:cNvPr id="12" name="TextBox 11"/>
          <p:cNvSpPr txBox="1"/>
          <p:nvPr/>
        </p:nvSpPr>
        <p:spPr>
          <a:xfrm>
            <a:off x="8429652" y="4127526"/>
            <a:ext cx="714348" cy="400110"/>
          </a:xfrm>
          <a:prstGeom prst="rect">
            <a:avLst/>
          </a:prstGeom>
          <a:noFill/>
        </p:spPr>
        <p:txBody>
          <a:bodyPr wrap="square" rtlCol="0">
            <a:spAutoFit/>
          </a:bodyPr>
          <a:lstStyle/>
          <a:p>
            <a:r>
              <a:rPr lang="en-US" sz="2000" dirty="0" smtClean="0">
                <a:solidFill>
                  <a:srgbClr val="FF0000"/>
                </a:solidFill>
              </a:rPr>
              <a:t>39%</a:t>
            </a:r>
            <a:endParaRPr lang="en-GB" sz="2000" dirty="0">
              <a:solidFill>
                <a:srgbClr val="FF0000"/>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0" y="0"/>
            <a:ext cx="9144000" cy="6858000"/>
          </a:xfrm>
          <a:solidFill>
            <a:srgbClr val="800000"/>
          </a:solidFill>
        </p:spPr>
        <p:txBody>
          <a:bodyPr/>
          <a:lstStyle/>
          <a:p>
            <a:r>
              <a:rPr lang="en-US" sz="9600" b="1" dirty="0" smtClean="0">
                <a:solidFill>
                  <a:schemeClr val="bg1"/>
                </a:solidFill>
                <a:latin typeface="Times New Roman" pitchFamily="18" charset="0"/>
              </a:rPr>
              <a:t> </a:t>
            </a:r>
          </a:p>
        </p:txBody>
      </p:sp>
      <p:pic>
        <p:nvPicPr>
          <p:cNvPr id="38915" name="Picture 6" descr="faces_banner.JPG"/>
          <p:cNvPicPr>
            <a:picLocks noChangeAspect="1"/>
          </p:cNvPicPr>
          <p:nvPr/>
        </p:nvPicPr>
        <p:blipFill>
          <a:blip r:embed="rId2" cstate="print"/>
          <a:srcRect b="70790"/>
          <a:stretch>
            <a:fillRect/>
          </a:stretch>
        </p:blipFill>
        <p:spPr bwMode="auto">
          <a:xfrm>
            <a:off x="0" y="0"/>
            <a:ext cx="9115425" cy="1112838"/>
          </a:xfrm>
          <a:prstGeom prst="rect">
            <a:avLst/>
          </a:prstGeom>
          <a:noFill/>
          <a:ln w="9525">
            <a:noFill/>
            <a:miter lim="800000"/>
            <a:headEnd/>
            <a:tailEnd/>
          </a:ln>
        </p:spPr>
      </p:pic>
      <p:sp>
        <p:nvSpPr>
          <p:cNvPr id="5" name="Title 1"/>
          <p:cNvSpPr txBox="1">
            <a:spLocks/>
          </p:cNvSpPr>
          <p:nvPr/>
        </p:nvSpPr>
        <p:spPr>
          <a:xfrm>
            <a:off x="428596" y="2143116"/>
            <a:ext cx="8229600" cy="3500462"/>
          </a:xfrm>
          <a:prstGeom prst="rect">
            <a:avLst/>
          </a:prstGeom>
        </p:spPr>
        <p:txBody>
          <a:bodyPr/>
          <a:lstStyle/>
          <a:p>
            <a:pPr algn="ctr"/>
            <a:r>
              <a:rPr lang="ru-RU" sz="5400" b="1" dirty="0" smtClean="0">
                <a:solidFill>
                  <a:schemeClr val="bg1"/>
                </a:solidFill>
              </a:rPr>
              <a:t>Характеристики метода </a:t>
            </a:r>
            <a:r>
              <a:rPr lang="de-DE" sz="5400" b="1" dirty="0" smtClean="0">
                <a:solidFill>
                  <a:schemeClr val="bg1"/>
                </a:solidFill>
              </a:rPr>
              <a:t>AF</a:t>
            </a:r>
            <a:endParaRPr lang="de-DE" sz="5400" b="1" dirty="0" smtClean="0">
              <a:solidFill>
                <a:schemeClr val="bg1"/>
              </a:solidFill>
            </a:endParaRPr>
          </a:p>
          <a:p>
            <a:pPr algn="ctr">
              <a:buFontTx/>
              <a:buChar char="-"/>
            </a:pPr>
            <a:r>
              <a:rPr lang="ru-RU" sz="4400" dirty="0" smtClean="0">
                <a:solidFill>
                  <a:schemeClr val="bg1"/>
                </a:solidFill>
              </a:rPr>
              <a:t> Пример с использованием данных ИМБ</a:t>
            </a:r>
            <a:r>
              <a:rPr lang="de-DE" sz="4400" dirty="0" smtClean="0">
                <a:solidFill>
                  <a:schemeClr val="bg1"/>
                </a:solidFill>
              </a:rPr>
              <a:t> </a:t>
            </a:r>
            <a:r>
              <a:rPr lang="de-DE" sz="4400" dirty="0" smtClean="0">
                <a:solidFill>
                  <a:schemeClr val="bg1"/>
                </a:solidFill>
              </a:rPr>
              <a:t>2013</a:t>
            </a:r>
            <a:endParaRPr lang="de-DE" sz="4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OPHI – </a:t>
            </a:r>
            <a:r>
              <a:rPr lang="ru-RU" dirty="0" smtClean="0"/>
              <a:t>Группа ИМБ</a:t>
            </a:r>
            <a:endParaRPr lang="en-US" dirty="0"/>
          </a:p>
        </p:txBody>
      </p:sp>
      <p:sp>
        <p:nvSpPr>
          <p:cNvPr id="3" name="Content Placeholder 2"/>
          <p:cNvSpPr>
            <a:spLocks noGrp="1"/>
          </p:cNvSpPr>
          <p:nvPr>
            <p:ph idx="1"/>
          </p:nvPr>
        </p:nvSpPr>
        <p:spPr>
          <a:xfrm>
            <a:off x="500034" y="1285860"/>
            <a:ext cx="8229600" cy="5286412"/>
          </a:xfrm>
        </p:spPr>
        <p:txBody>
          <a:bodyPr/>
          <a:lstStyle/>
          <a:p>
            <a:pPr marL="0" indent="0">
              <a:buNone/>
            </a:pPr>
            <a:r>
              <a:rPr lang="ru-RU" sz="1400" b="1" dirty="0" smtClean="0"/>
              <a:t>Исследовательская группа </a:t>
            </a:r>
            <a:r>
              <a:rPr lang="en-US" sz="1400" b="1" dirty="0" smtClean="0"/>
              <a:t>OPHI</a:t>
            </a:r>
            <a:r>
              <a:rPr lang="en-US" sz="1400" dirty="0" smtClean="0"/>
              <a:t>: </a:t>
            </a:r>
            <a:r>
              <a:rPr lang="ru-RU" sz="1400" dirty="0" smtClean="0"/>
              <a:t>Сабина </a:t>
            </a:r>
            <a:r>
              <a:rPr lang="ru-RU" sz="1400" dirty="0" err="1" smtClean="0"/>
              <a:t>Алкире</a:t>
            </a:r>
            <a:r>
              <a:rPr lang="ru-RU" sz="1400" dirty="0" smtClean="0"/>
              <a:t> </a:t>
            </a:r>
            <a:r>
              <a:rPr lang="en-US" sz="1400" dirty="0" smtClean="0"/>
              <a:t>(</a:t>
            </a:r>
            <a:r>
              <a:rPr lang="ru-RU" sz="1400" dirty="0" smtClean="0"/>
              <a:t>Директор</a:t>
            </a:r>
            <a:r>
              <a:rPr lang="en-US" sz="1400" dirty="0" smtClean="0"/>
              <a:t>), </a:t>
            </a:r>
            <a:r>
              <a:rPr lang="ru-RU" sz="1400" dirty="0" smtClean="0"/>
              <a:t>Джеймс </a:t>
            </a:r>
            <a:r>
              <a:rPr lang="ru-RU" sz="1400" dirty="0" err="1" smtClean="0"/>
              <a:t>Фостер</a:t>
            </a:r>
            <a:r>
              <a:rPr lang="ru-RU" sz="1400" dirty="0" smtClean="0"/>
              <a:t> </a:t>
            </a:r>
            <a:r>
              <a:rPr lang="en-US" sz="1400" dirty="0" smtClean="0"/>
              <a:t>(</a:t>
            </a:r>
            <a:r>
              <a:rPr lang="ru-RU" sz="1400" dirty="0" smtClean="0"/>
              <a:t>научный сотрудник</a:t>
            </a:r>
            <a:r>
              <a:rPr lang="en-US" sz="1400" dirty="0" smtClean="0"/>
              <a:t>), </a:t>
            </a:r>
            <a:r>
              <a:rPr lang="ru-RU" sz="1400" dirty="0" smtClean="0"/>
              <a:t>Джон </a:t>
            </a:r>
            <a:r>
              <a:rPr lang="ru-RU" sz="1400" dirty="0" err="1" smtClean="0"/>
              <a:t>Хаммок</a:t>
            </a:r>
            <a:r>
              <a:rPr lang="ru-RU" sz="1400" dirty="0" smtClean="0"/>
              <a:t> </a:t>
            </a:r>
            <a:r>
              <a:rPr lang="en-US" sz="1400" dirty="0" smtClean="0"/>
              <a:t>(</a:t>
            </a:r>
            <a:r>
              <a:rPr lang="ru-RU" sz="1400" dirty="0" smtClean="0"/>
              <a:t>соучредитель и научный сотрудник</a:t>
            </a:r>
            <a:r>
              <a:rPr lang="en-US" sz="1400" dirty="0" smtClean="0"/>
              <a:t>), </a:t>
            </a:r>
            <a:r>
              <a:rPr lang="ru-RU" sz="1400" dirty="0" smtClean="0"/>
              <a:t>Хосе </a:t>
            </a:r>
            <a:r>
              <a:rPr lang="ru-RU" sz="1400" dirty="0" err="1" smtClean="0"/>
              <a:t>Мануэль</a:t>
            </a:r>
            <a:r>
              <a:rPr lang="ru-RU" sz="1400" dirty="0" smtClean="0"/>
              <a:t> Роше </a:t>
            </a:r>
            <a:r>
              <a:rPr lang="en-US" sz="1400" dirty="0" smtClean="0"/>
              <a:t>(</a:t>
            </a:r>
            <a:r>
              <a:rPr lang="ru-RU" sz="1400" dirty="0" smtClean="0"/>
              <a:t>координация ИМБ</a:t>
            </a:r>
            <a:r>
              <a:rPr lang="en-US" sz="1400" dirty="0" smtClean="0"/>
              <a:t> 2011), </a:t>
            </a:r>
            <a:r>
              <a:rPr lang="ru-RU" sz="1400" dirty="0" smtClean="0"/>
              <a:t>Адриана </a:t>
            </a:r>
            <a:r>
              <a:rPr lang="ru-RU" sz="1400" dirty="0" err="1" smtClean="0"/>
              <a:t>Конкони</a:t>
            </a:r>
            <a:r>
              <a:rPr lang="ru-RU" sz="1400" dirty="0" smtClean="0"/>
              <a:t> </a:t>
            </a:r>
            <a:r>
              <a:rPr lang="en-US" sz="1400" dirty="0" smtClean="0"/>
              <a:t>(</a:t>
            </a:r>
            <a:r>
              <a:rPr lang="ru-RU" sz="1400" dirty="0" smtClean="0"/>
              <a:t>координация ИМБ </a:t>
            </a:r>
            <a:r>
              <a:rPr lang="en-US" sz="1400" dirty="0" smtClean="0"/>
              <a:t>2013), </a:t>
            </a:r>
            <a:r>
              <a:rPr lang="ru-RU" sz="1400" dirty="0" smtClean="0"/>
              <a:t>Мария Эмма </a:t>
            </a:r>
            <a:r>
              <a:rPr lang="ru-RU" sz="1400" dirty="0" err="1" smtClean="0"/>
              <a:t>Сантос</a:t>
            </a:r>
            <a:r>
              <a:rPr lang="ru-RU" sz="1400" dirty="0" smtClean="0"/>
              <a:t> </a:t>
            </a:r>
            <a:r>
              <a:rPr lang="en-US" sz="1400" dirty="0" smtClean="0"/>
              <a:t>(</a:t>
            </a:r>
            <a:r>
              <a:rPr lang="ru-RU" sz="1400" dirty="0" smtClean="0"/>
              <a:t>координация ИМБ </a:t>
            </a:r>
            <a:r>
              <a:rPr lang="en-US" sz="1400" dirty="0" smtClean="0"/>
              <a:t>2010), </a:t>
            </a:r>
            <a:r>
              <a:rPr lang="ru-RU" sz="1400" dirty="0" err="1" smtClean="0"/>
              <a:t>Суман</a:t>
            </a:r>
            <a:r>
              <a:rPr lang="ru-RU" sz="1400" dirty="0"/>
              <a:t> </a:t>
            </a:r>
            <a:r>
              <a:rPr lang="ru-RU" sz="1400" dirty="0" smtClean="0"/>
              <a:t>Сет</a:t>
            </a:r>
            <a:r>
              <a:rPr lang="en-US" sz="1400" dirty="0" smtClean="0"/>
              <a:t>, </a:t>
            </a:r>
            <a:r>
              <a:rPr lang="ru-RU" sz="1400" dirty="0" err="1" smtClean="0"/>
              <a:t>Паола</a:t>
            </a:r>
            <a:r>
              <a:rPr lang="ru-RU" sz="1400" dirty="0" smtClean="0"/>
              <a:t> </a:t>
            </a:r>
            <a:r>
              <a:rPr lang="ru-RU" sz="1400" dirty="0" err="1" smtClean="0"/>
              <a:t>Бэллон</a:t>
            </a:r>
            <a:r>
              <a:rPr lang="es-ES" sz="1400" dirty="0" smtClean="0"/>
              <a:t>, </a:t>
            </a:r>
            <a:r>
              <a:rPr lang="ru-RU" sz="1400" dirty="0" err="1" smtClean="0"/>
              <a:t>Гэстон</a:t>
            </a:r>
            <a:r>
              <a:rPr lang="ru-RU" sz="1400" dirty="0" smtClean="0"/>
              <a:t> </a:t>
            </a:r>
            <a:r>
              <a:rPr lang="ru-RU" sz="1400" dirty="0" err="1" smtClean="0"/>
              <a:t>Ялонецки</a:t>
            </a:r>
            <a:r>
              <a:rPr lang="es-ES" sz="1400" dirty="0" smtClean="0"/>
              <a:t>, </a:t>
            </a:r>
            <a:r>
              <a:rPr lang="ru-RU" sz="1400" dirty="0" smtClean="0"/>
              <a:t>Диего </a:t>
            </a:r>
            <a:r>
              <a:rPr lang="ru-RU" sz="1400" dirty="0" err="1" smtClean="0"/>
              <a:t>Завалета</a:t>
            </a:r>
            <a:r>
              <a:rPr lang="es-ES" sz="1400" dirty="0" smtClean="0"/>
              <a:t>, </a:t>
            </a:r>
            <a:r>
              <a:rPr lang="ru-RU" sz="1400" dirty="0" err="1" smtClean="0"/>
              <a:t>Маурицио</a:t>
            </a:r>
            <a:r>
              <a:rPr lang="ru-RU" sz="1400" dirty="0" smtClean="0"/>
              <a:t> </a:t>
            </a:r>
            <a:r>
              <a:rPr lang="ru-RU" sz="1400" dirty="0" err="1" smtClean="0"/>
              <a:t>Апаблаза</a:t>
            </a:r>
            <a:r>
              <a:rPr lang="ru-RU" sz="1400" dirty="0" smtClean="0"/>
              <a:t> </a:t>
            </a:r>
            <a:r>
              <a:rPr lang="es-ES" sz="1400" dirty="0" smtClean="0"/>
              <a:t/>
            </a:r>
            <a:br>
              <a:rPr lang="es-ES" sz="1400" dirty="0" smtClean="0"/>
            </a:br>
            <a:endParaRPr lang="es-ES" sz="1400" dirty="0" smtClean="0"/>
          </a:p>
          <a:p>
            <a:pPr marL="0" indent="0">
              <a:buNone/>
            </a:pPr>
            <a:r>
              <a:rPr lang="ru-RU" sz="1400" b="1" dirty="0" smtClean="0"/>
              <a:t>Аналитики данных и расчет ИМБ </a:t>
            </a:r>
            <a:r>
              <a:rPr lang="en-US" sz="1400" b="1" dirty="0" smtClean="0"/>
              <a:t>2013</a:t>
            </a:r>
            <a:r>
              <a:rPr lang="en-US" sz="1400" dirty="0" smtClean="0"/>
              <a:t>: </a:t>
            </a:r>
            <a:r>
              <a:rPr lang="ru-RU" sz="1400" dirty="0" err="1"/>
              <a:t>А</a:t>
            </a:r>
            <a:r>
              <a:rPr lang="ru-RU" sz="1400" dirty="0" err="1" smtClean="0"/>
              <a:t>кмаль</a:t>
            </a:r>
            <a:r>
              <a:rPr lang="ru-RU" sz="1400" dirty="0" smtClean="0"/>
              <a:t> Абдуразаков</a:t>
            </a:r>
            <a:r>
              <a:rPr lang="en-US" sz="1400" dirty="0" smtClean="0"/>
              <a:t>, </a:t>
            </a:r>
            <a:r>
              <a:rPr lang="ru-RU" sz="1400" dirty="0" err="1" smtClean="0"/>
              <a:t>Сесилия</a:t>
            </a:r>
            <a:r>
              <a:rPr lang="ru-RU" sz="1400" dirty="0" smtClean="0"/>
              <a:t> </a:t>
            </a:r>
            <a:r>
              <a:rPr lang="ru-RU" sz="1400" dirty="0" err="1" smtClean="0"/>
              <a:t>Калдерон</a:t>
            </a:r>
            <a:r>
              <a:rPr lang="en-US" sz="1400" dirty="0" smtClean="0"/>
              <a:t>, </a:t>
            </a:r>
            <a:r>
              <a:rPr lang="ru-RU" sz="1400" dirty="0" smtClean="0"/>
              <a:t>Иван </a:t>
            </a:r>
            <a:r>
              <a:rPr lang="ru-RU" sz="1400" dirty="0" err="1" smtClean="0"/>
              <a:t>Гонзалес</a:t>
            </a:r>
            <a:r>
              <a:rPr lang="ru-RU" sz="1400" dirty="0" smtClean="0"/>
              <a:t> Де </a:t>
            </a:r>
            <a:r>
              <a:rPr lang="ru-RU" sz="1400" dirty="0" err="1" smtClean="0"/>
              <a:t>Алба</a:t>
            </a:r>
            <a:r>
              <a:rPr lang="en-US" sz="1400" dirty="0" smtClean="0"/>
              <a:t>, </a:t>
            </a:r>
            <a:r>
              <a:rPr lang="ru-RU" sz="1400" dirty="0" err="1" smtClean="0"/>
              <a:t>Уша</a:t>
            </a:r>
            <a:r>
              <a:rPr lang="ru-RU" sz="1400" dirty="0" smtClean="0"/>
              <a:t> </a:t>
            </a:r>
            <a:r>
              <a:rPr lang="ru-RU" sz="1400" dirty="0" err="1" smtClean="0"/>
              <a:t>Канагаратнам</a:t>
            </a:r>
            <a:r>
              <a:rPr lang="en-US" sz="1400" dirty="0" smtClean="0"/>
              <a:t>, </a:t>
            </a:r>
            <a:r>
              <a:rPr lang="ru-RU" sz="1400" dirty="0" err="1" smtClean="0"/>
              <a:t>Гизела</a:t>
            </a:r>
            <a:r>
              <a:rPr lang="ru-RU" sz="1400" dirty="0" smtClean="0"/>
              <a:t> </a:t>
            </a:r>
            <a:r>
              <a:rPr lang="ru-RU" sz="1400" dirty="0" err="1" smtClean="0"/>
              <a:t>Роблес</a:t>
            </a:r>
            <a:r>
              <a:rPr lang="ru-RU" sz="1400" dirty="0" smtClean="0"/>
              <a:t> </a:t>
            </a:r>
            <a:r>
              <a:rPr lang="ru-RU" sz="1400" dirty="0" err="1" smtClean="0"/>
              <a:t>Агилар</a:t>
            </a:r>
            <a:r>
              <a:rPr lang="en-US" sz="1400" dirty="0" smtClean="0"/>
              <a:t>, </a:t>
            </a:r>
            <a:r>
              <a:rPr lang="ru-RU" sz="1400" dirty="0" smtClean="0"/>
              <a:t>Хуан Пабло </a:t>
            </a:r>
            <a:r>
              <a:rPr lang="ru-RU" sz="1400" dirty="0" err="1" smtClean="0"/>
              <a:t>Окампо</a:t>
            </a:r>
            <a:r>
              <a:rPr lang="ru-RU" sz="1400" dirty="0" smtClean="0"/>
              <a:t> Шин</a:t>
            </a:r>
            <a:r>
              <a:rPr lang="en-US" sz="1400" dirty="0" smtClean="0"/>
              <a:t>, </a:t>
            </a:r>
            <a:r>
              <a:rPr lang="ru-RU" sz="1400" dirty="0" err="1" smtClean="0"/>
              <a:t>Кристиан</a:t>
            </a:r>
            <a:r>
              <a:rPr lang="ru-RU" sz="1400" dirty="0" smtClean="0"/>
              <a:t> </a:t>
            </a:r>
            <a:r>
              <a:rPr lang="ru-RU" sz="1400" dirty="0" err="1" smtClean="0"/>
              <a:t>Олдиджес</a:t>
            </a:r>
            <a:r>
              <a:rPr lang="ru-RU" sz="1400" dirty="0" smtClean="0"/>
              <a:t> и </a:t>
            </a:r>
            <a:r>
              <a:rPr lang="ru-RU" sz="1400" dirty="0" err="1" smtClean="0"/>
              <a:t>Ана</a:t>
            </a:r>
            <a:r>
              <a:rPr lang="ru-RU" sz="1400" dirty="0" smtClean="0"/>
              <a:t> Ваз</a:t>
            </a:r>
            <a:r>
              <a:rPr lang="en-US" sz="1400" dirty="0" smtClean="0"/>
              <a:t>.</a:t>
            </a:r>
          </a:p>
          <a:p>
            <a:pPr marL="0" indent="0">
              <a:buNone/>
            </a:pPr>
            <a:endParaRPr lang="en-US" sz="1400" dirty="0" smtClean="0"/>
          </a:p>
          <a:p>
            <a:pPr marL="0" indent="0">
              <a:buNone/>
            </a:pPr>
            <a:r>
              <a:rPr lang="ru-RU" sz="1400" b="1" dirty="0" smtClean="0"/>
              <a:t>Особый вклад</a:t>
            </a:r>
            <a:r>
              <a:rPr lang="en-US" sz="1400" dirty="0" smtClean="0"/>
              <a:t>: </a:t>
            </a:r>
            <a:r>
              <a:rPr lang="ru-RU" sz="1400" dirty="0" err="1" smtClean="0"/>
              <a:t>Хайди</a:t>
            </a:r>
            <a:r>
              <a:rPr lang="ru-RU" sz="1400" dirty="0" smtClean="0"/>
              <a:t> </a:t>
            </a:r>
            <a:r>
              <a:rPr lang="ru-RU" sz="1400" dirty="0" err="1" smtClean="0"/>
              <a:t>Флетчер</a:t>
            </a:r>
            <a:r>
              <a:rPr lang="ru-RU" sz="1400" dirty="0" smtClean="0"/>
              <a:t> </a:t>
            </a:r>
            <a:r>
              <a:rPr lang="en-US" sz="1400" dirty="0" smtClean="0"/>
              <a:t>(</a:t>
            </a:r>
            <a:r>
              <a:rPr lang="ru-RU" sz="1400" dirty="0" smtClean="0"/>
              <a:t>подготовка карт</a:t>
            </a:r>
            <a:r>
              <a:rPr lang="en-US" sz="1400" dirty="0" smtClean="0"/>
              <a:t>), </a:t>
            </a:r>
            <a:r>
              <a:rPr lang="ru-RU" sz="1400" dirty="0" err="1" smtClean="0"/>
              <a:t>Эстер</a:t>
            </a:r>
            <a:r>
              <a:rPr lang="ru-RU" sz="1400" dirty="0" smtClean="0"/>
              <a:t> </a:t>
            </a:r>
            <a:r>
              <a:rPr lang="ru-RU" sz="1400" dirty="0" err="1" smtClean="0"/>
              <a:t>Кван</a:t>
            </a:r>
            <a:r>
              <a:rPr lang="ru-RU" sz="1400" dirty="0" smtClean="0"/>
              <a:t> и </a:t>
            </a:r>
            <a:r>
              <a:rPr lang="ru-RU" sz="1400" dirty="0" err="1" smtClean="0"/>
              <a:t>Гарима</a:t>
            </a:r>
            <a:r>
              <a:rPr lang="ru-RU" sz="1400" dirty="0" smtClean="0"/>
              <a:t> </a:t>
            </a:r>
            <a:r>
              <a:rPr lang="ru-RU" sz="1400" dirty="0" err="1" smtClean="0"/>
              <a:t>Сахаи</a:t>
            </a:r>
            <a:r>
              <a:rPr lang="ru-RU" sz="1400" dirty="0" smtClean="0"/>
              <a:t> </a:t>
            </a:r>
            <a:r>
              <a:rPr lang="en-US" sz="1400" dirty="0" smtClean="0"/>
              <a:t>(</a:t>
            </a:r>
            <a:r>
              <a:rPr lang="ru-RU" sz="1400" dirty="0" smtClean="0"/>
              <a:t>содействие в проведении исследования и составление графиков</a:t>
            </a:r>
            <a:r>
              <a:rPr lang="en-US" sz="1400" dirty="0" smtClean="0"/>
              <a:t>), </a:t>
            </a:r>
            <a:r>
              <a:rPr lang="ru-RU" sz="1400" dirty="0" err="1"/>
              <a:t>Кристиан</a:t>
            </a:r>
            <a:r>
              <a:rPr lang="ru-RU" sz="1400" dirty="0"/>
              <a:t> </a:t>
            </a:r>
            <a:r>
              <a:rPr lang="ru-RU" sz="1400" dirty="0" err="1"/>
              <a:t>Олдиджес</a:t>
            </a:r>
            <a:r>
              <a:rPr lang="ru-RU" sz="1400" dirty="0"/>
              <a:t> </a:t>
            </a:r>
            <a:r>
              <a:rPr lang="en-US" sz="1400" dirty="0" smtClean="0"/>
              <a:t>(</a:t>
            </a:r>
            <a:r>
              <a:rPr lang="ru-RU" sz="1400" dirty="0" smtClean="0"/>
              <a:t>содействие </a:t>
            </a:r>
            <a:r>
              <a:rPr lang="ru-RU" sz="1400" dirty="0"/>
              <a:t>в проведении исследования </a:t>
            </a:r>
            <a:r>
              <a:rPr lang="ru-RU" sz="1400" dirty="0" smtClean="0"/>
              <a:t>по региональной разбивке и среднеквадратической ошибке</a:t>
            </a:r>
            <a:r>
              <a:rPr lang="en-US" sz="1400" dirty="0" smtClean="0"/>
              <a:t>),</a:t>
            </a:r>
            <a:r>
              <a:rPr lang="ru-RU" sz="1400" dirty="0"/>
              <a:t> Джон </a:t>
            </a:r>
            <a:r>
              <a:rPr lang="ru-RU" sz="1400" dirty="0" err="1" smtClean="0"/>
              <a:t>Хаммок</a:t>
            </a:r>
            <a:r>
              <a:rPr lang="en-US" sz="1400" dirty="0" smtClean="0"/>
              <a:t> (</a:t>
            </a:r>
            <a:r>
              <a:rPr lang="ru-RU" sz="1400" dirty="0" smtClean="0"/>
              <a:t>материал по новой проверке реальности</a:t>
            </a:r>
            <a:r>
              <a:rPr lang="en-US" sz="1400" dirty="0" smtClean="0"/>
              <a:t>), </a:t>
            </a:r>
            <a:r>
              <a:rPr lang="ru-RU" sz="1400" dirty="0" err="1" smtClean="0"/>
              <a:t>Ядира</a:t>
            </a:r>
            <a:r>
              <a:rPr lang="ru-RU" sz="1400" dirty="0" smtClean="0"/>
              <a:t> </a:t>
            </a:r>
            <a:r>
              <a:rPr lang="ru-RU" sz="1400" dirty="0" err="1" smtClean="0"/>
              <a:t>Диаз</a:t>
            </a:r>
            <a:r>
              <a:rPr lang="ru-RU" sz="1400" dirty="0" smtClean="0"/>
              <a:t> </a:t>
            </a:r>
            <a:r>
              <a:rPr lang="en-US" sz="1400" dirty="0" smtClean="0"/>
              <a:t>(</a:t>
            </a:r>
            <a:r>
              <a:rPr lang="ru-RU" sz="1400" dirty="0" smtClean="0"/>
              <a:t>помощь в подготовке карт</a:t>
            </a:r>
            <a:r>
              <a:rPr lang="en-US" sz="1400" dirty="0" smtClean="0"/>
              <a:t>).</a:t>
            </a:r>
          </a:p>
          <a:p>
            <a:pPr marL="0" indent="0">
              <a:buNone/>
            </a:pPr>
            <a:endParaRPr lang="en-US" sz="1400" dirty="0" smtClean="0"/>
          </a:p>
          <a:p>
            <a:pPr marL="0" indent="0">
              <a:buNone/>
            </a:pPr>
            <a:r>
              <a:rPr lang="ru-RU" sz="1400" b="1" dirty="0" smtClean="0"/>
              <a:t>Группа по связям</a:t>
            </a:r>
            <a:r>
              <a:rPr lang="en-US" sz="1400" dirty="0" smtClean="0"/>
              <a:t>: </a:t>
            </a:r>
            <a:r>
              <a:rPr lang="ru-RU" sz="1400" dirty="0" smtClean="0"/>
              <a:t>Падди </a:t>
            </a:r>
            <a:r>
              <a:rPr lang="ru-RU" sz="1400" dirty="0" err="1" smtClean="0"/>
              <a:t>Коултер</a:t>
            </a:r>
            <a:r>
              <a:rPr lang="ru-RU" sz="1400" dirty="0" smtClean="0"/>
              <a:t> </a:t>
            </a:r>
            <a:r>
              <a:rPr lang="en-US" sz="1400" dirty="0" smtClean="0"/>
              <a:t>(</a:t>
            </a:r>
            <a:r>
              <a:rPr lang="ru-RU" sz="1400" dirty="0" smtClean="0"/>
              <a:t>Директор по связям</a:t>
            </a:r>
            <a:r>
              <a:rPr lang="en-US" sz="1400" dirty="0" smtClean="0"/>
              <a:t>), </a:t>
            </a:r>
            <a:r>
              <a:rPr lang="ru-RU" sz="1400" dirty="0" smtClean="0"/>
              <a:t>Эмма </a:t>
            </a:r>
            <a:r>
              <a:rPr lang="ru-RU" sz="1400" dirty="0" err="1" smtClean="0"/>
              <a:t>Фина</a:t>
            </a:r>
            <a:r>
              <a:rPr lang="ru-RU" sz="1400" dirty="0" smtClean="0"/>
              <a:t> </a:t>
            </a:r>
            <a:r>
              <a:rPr lang="en-US" sz="1400" dirty="0" smtClean="0"/>
              <a:t>(</a:t>
            </a:r>
            <a:r>
              <a:rPr lang="ru-RU" sz="1400" dirty="0" smtClean="0"/>
              <a:t>специалист по связям</a:t>
            </a:r>
            <a:r>
              <a:rPr lang="en-US" sz="1400" dirty="0" smtClean="0"/>
              <a:t>), </a:t>
            </a:r>
            <a:r>
              <a:rPr lang="ru-RU" sz="1400" dirty="0" err="1" smtClean="0"/>
              <a:t>Хайди</a:t>
            </a:r>
            <a:r>
              <a:rPr lang="ru-RU" sz="1400" dirty="0" smtClean="0"/>
              <a:t> </a:t>
            </a:r>
            <a:r>
              <a:rPr lang="ru-RU" sz="1400" dirty="0" err="1" smtClean="0"/>
              <a:t>Флетчер</a:t>
            </a:r>
            <a:r>
              <a:rPr lang="ru-RU" sz="1400" dirty="0" smtClean="0"/>
              <a:t> </a:t>
            </a:r>
            <a:r>
              <a:rPr lang="en-US" sz="1400" dirty="0" smtClean="0"/>
              <a:t>(</a:t>
            </a:r>
            <a:r>
              <a:rPr lang="ru-RU" sz="1400" dirty="0" smtClean="0"/>
              <a:t>менеджер по веб)</a:t>
            </a:r>
            <a:r>
              <a:rPr lang="en-US" sz="1400" dirty="0" smtClean="0"/>
              <a:t>, </a:t>
            </a:r>
            <a:r>
              <a:rPr lang="ru-RU" sz="1400" dirty="0" err="1" smtClean="0"/>
              <a:t>Моизза</a:t>
            </a:r>
            <a:r>
              <a:rPr lang="ru-RU" sz="1400" dirty="0" smtClean="0"/>
              <a:t> </a:t>
            </a:r>
            <a:r>
              <a:rPr lang="ru-RU" sz="1400" dirty="0" err="1" smtClean="0"/>
              <a:t>Б.Сарвар</a:t>
            </a:r>
            <a:r>
              <a:rPr lang="ru-RU" sz="1400" dirty="0" smtClean="0"/>
              <a:t> </a:t>
            </a:r>
            <a:r>
              <a:rPr lang="en-US" sz="1400" dirty="0" smtClean="0"/>
              <a:t>(</a:t>
            </a:r>
            <a:r>
              <a:rPr lang="ru-RU" sz="1400" dirty="0" smtClean="0"/>
              <a:t>помощник по связям</a:t>
            </a:r>
            <a:r>
              <a:rPr lang="en-US" sz="1400" dirty="0" smtClean="0"/>
              <a:t>), </a:t>
            </a:r>
            <a:r>
              <a:rPr lang="ru-RU" sz="1400" dirty="0" err="1" smtClean="0"/>
              <a:t>Кэмерон</a:t>
            </a:r>
            <a:r>
              <a:rPr lang="ru-RU" sz="1400" dirty="0" smtClean="0"/>
              <a:t> </a:t>
            </a:r>
            <a:r>
              <a:rPr lang="ru-RU" sz="1400" dirty="0" err="1" smtClean="0"/>
              <a:t>Тибос</a:t>
            </a:r>
            <a:r>
              <a:rPr lang="ru-RU" sz="1400" dirty="0" smtClean="0"/>
              <a:t> </a:t>
            </a:r>
            <a:r>
              <a:rPr lang="en-US" sz="1400" dirty="0" smtClean="0"/>
              <a:t>(</a:t>
            </a:r>
            <a:r>
              <a:rPr lang="ru-RU" sz="1400" dirty="0" smtClean="0"/>
              <a:t>ассистент по дизайну</a:t>
            </a:r>
            <a:r>
              <a:rPr lang="en-US" sz="1400" dirty="0" smtClean="0"/>
              <a:t>), </a:t>
            </a:r>
            <a:r>
              <a:rPr lang="ru-RU" sz="1400" dirty="0" smtClean="0"/>
              <a:t>Джоан </a:t>
            </a:r>
            <a:r>
              <a:rPr lang="ru-RU" sz="1400" dirty="0" err="1" smtClean="0"/>
              <a:t>Томкинсон</a:t>
            </a:r>
            <a:r>
              <a:rPr lang="en-US" sz="1400" dirty="0" smtClean="0"/>
              <a:t>.</a:t>
            </a:r>
          </a:p>
          <a:p>
            <a:pPr marL="0" indent="0">
              <a:buNone/>
            </a:pPr>
            <a:endParaRPr lang="en-US" sz="1400" dirty="0" smtClean="0"/>
          </a:p>
          <a:p>
            <a:pPr marL="0" indent="0">
              <a:buNone/>
            </a:pPr>
            <a:r>
              <a:rPr lang="ru-RU" sz="1400" b="1" dirty="0" smtClean="0"/>
              <a:t>Административная поддержка</a:t>
            </a:r>
            <a:r>
              <a:rPr lang="en-US" sz="1400" dirty="0" smtClean="0"/>
              <a:t>: </a:t>
            </a:r>
            <a:r>
              <a:rPr lang="ru-RU" sz="1400" dirty="0" smtClean="0"/>
              <a:t>Лаура О</a:t>
            </a:r>
            <a:r>
              <a:rPr lang="en-GB" sz="1400" dirty="0" smtClean="0"/>
              <a:t>’</a:t>
            </a:r>
            <a:r>
              <a:rPr lang="ru-RU" sz="1400" dirty="0" err="1" smtClean="0"/>
              <a:t>Махони</a:t>
            </a:r>
            <a:r>
              <a:rPr lang="ru-RU" sz="1400" dirty="0" smtClean="0"/>
              <a:t> </a:t>
            </a:r>
            <a:r>
              <a:rPr lang="en-US" sz="1400" dirty="0" smtClean="0"/>
              <a:t>(</a:t>
            </a:r>
            <a:r>
              <a:rPr lang="ru-RU" sz="1400" dirty="0" smtClean="0"/>
              <a:t>координатор проекта</a:t>
            </a:r>
            <a:r>
              <a:rPr lang="en-US" sz="1400" dirty="0" smtClean="0"/>
              <a:t>)</a:t>
            </a:r>
          </a:p>
          <a:p>
            <a:pPr marL="0" indent="0">
              <a:buNone/>
            </a:pPr>
            <a:endParaRPr lang="en-US" sz="1400" dirty="0" smtClean="0"/>
          </a:p>
          <a:p>
            <a:pPr marL="0" indent="0">
              <a:buNone/>
            </a:pPr>
            <a:r>
              <a:rPr lang="en-US" sz="1400" b="1" dirty="0" smtClean="0"/>
              <a:t>OPHI </a:t>
            </a:r>
            <a:r>
              <a:rPr lang="ru-RU" sz="1400" b="1" dirty="0" smtClean="0"/>
              <a:t>готовит ИМБ к публикации в Отчете о человеческом развитии ПРООН и выражает благодарность коллегам из отдела ОЧР за оказываемую поддержку. </a:t>
            </a:r>
            <a:endParaRPr lang="en-US"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129697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4000" dirty="0" smtClean="0">
                <a:solidFill>
                  <a:srgbClr val="760000"/>
                </a:solidFill>
              </a:rPr>
              <a:t>Характеристики метода </a:t>
            </a:r>
            <a:r>
              <a:rPr lang="en-US" sz="4000" dirty="0" smtClean="0">
                <a:solidFill>
                  <a:srgbClr val="760000"/>
                </a:solidFill>
              </a:rPr>
              <a:t>AF: </a:t>
            </a:r>
            <a:r>
              <a:rPr lang="en-US" sz="4000" dirty="0" smtClean="0">
                <a:solidFill>
                  <a:srgbClr val="760000"/>
                </a:solidFill>
              </a:rPr>
              <a:t/>
            </a:r>
            <a:br>
              <a:rPr lang="en-US" sz="4000" dirty="0" smtClean="0">
                <a:solidFill>
                  <a:srgbClr val="760000"/>
                </a:solidFill>
              </a:rPr>
            </a:br>
            <a:r>
              <a:rPr lang="ru-RU" sz="4000" dirty="0" smtClean="0">
                <a:solidFill>
                  <a:srgbClr val="760000"/>
                </a:solidFill>
              </a:rPr>
              <a:t>обзор</a:t>
            </a:r>
            <a:endParaRPr lang="en-US" sz="4000" dirty="0" smtClean="0"/>
          </a:p>
        </p:txBody>
      </p:sp>
      <p:sp>
        <p:nvSpPr>
          <p:cNvPr id="26627" name="Slide Number Placeholder 4"/>
          <p:cNvSpPr>
            <a:spLocks noGrp="1"/>
          </p:cNvSpPr>
          <p:nvPr>
            <p:ph type="sldNum" sz="quarter" idx="12"/>
          </p:nvPr>
        </p:nvSpPr>
        <p:spPr>
          <a:noFill/>
        </p:spPr>
        <p:txBody>
          <a:bodyPr/>
          <a:lstStyle/>
          <a:p>
            <a:fld id="{018BD8C5-398F-4308-8E4B-91612C76BD72}" type="slidenum">
              <a:rPr lang="en-US" smtClean="0">
                <a:ea typeface="ヒラギノ角ゴ ProN W3"/>
                <a:sym typeface="Arial" pitchFamily="34" charset="0"/>
              </a:rPr>
              <a:pPr/>
              <a:t>20</a:t>
            </a:fld>
            <a:endParaRPr lang="en-US" smtClean="0">
              <a:ea typeface="ヒラギノ角ゴ ProN W3"/>
              <a:sym typeface="Arial" pitchFamily="34" charset="0"/>
            </a:endParaRPr>
          </a:p>
        </p:txBody>
      </p:sp>
      <p:sp>
        <p:nvSpPr>
          <p:cNvPr id="26628" name="Text Placeholder 2"/>
          <p:cNvSpPr>
            <a:spLocks noGrp="1"/>
          </p:cNvSpPr>
          <p:nvPr>
            <p:ph type="body" sz="half" idx="1"/>
          </p:nvPr>
        </p:nvSpPr>
        <p:spPr bwMode="auto">
          <a:xfrm>
            <a:off x="457200" y="1341438"/>
            <a:ext cx="8472518" cy="4525962"/>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 typeface="Arial" pitchFamily="34" charset="0"/>
              <a:buNone/>
            </a:pPr>
            <a:endParaRPr lang="en-US" sz="2600" dirty="0" smtClean="0"/>
          </a:p>
          <a:p>
            <a:pPr eaLnBrk="1" hangingPunct="1"/>
            <a:r>
              <a:rPr lang="ru-RU" sz="2600" dirty="0" smtClean="0"/>
              <a:t>Можно разбить на </a:t>
            </a:r>
            <a:r>
              <a:rPr lang="ru-RU" sz="2600" u="sng" dirty="0" smtClean="0"/>
              <a:t>распространенность </a:t>
            </a:r>
            <a:r>
              <a:rPr lang="en-US" sz="2600" dirty="0" smtClean="0"/>
              <a:t>(</a:t>
            </a:r>
            <a:r>
              <a:rPr lang="en-US" sz="2600" dirty="0" smtClean="0"/>
              <a:t>H)</a:t>
            </a:r>
            <a:r>
              <a:rPr lang="en-US" sz="2600" i="1" dirty="0" smtClean="0"/>
              <a:t> </a:t>
            </a:r>
            <a:r>
              <a:rPr lang="ru-RU" sz="2600" dirty="0" smtClean="0"/>
              <a:t>и </a:t>
            </a:r>
            <a:r>
              <a:rPr lang="ru-RU" sz="2600" u="sng" dirty="0" smtClean="0"/>
              <a:t>интенсивность</a:t>
            </a:r>
            <a:r>
              <a:rPr lang="en-US" sz="2600" i="1" dirty="0" smtClean="0"/>
              <a:t> </a:t>
            </a:r>
            <a:r>
              <a:rPr lang="en-US" sz="2600" dirty="0" smtClean="0"/>
              <a:t>(A)</a:t>
            </a:r>
            <a:endParaRPr lang="en-US" sz="2200" dirty="0" smtClean="0"/>
          </a:p>
          <a:p>
            <a:pPr eaLnBrk="1" hangingPunct="1">
              <a:buFont typeface="Arial" pitchFamily="34" charset="0"/>
              <a:buNone/>
            </a:pPr>
            <a:endParaRPr lang="en-US" sz="2600" dirty="0" smtClean="0"/>
          </a:p>
          <a:p>
            <a:pPr eaLnBrk="1" hangingPunct="1"/>
            <a:r>
              <a:rPr lang="ru-RU" sz="2600" u="sng" dirty="0" smtClean="0"/>
              <a:t>Разлагается на составные части</a:t>
            </a:r>
            <a:r>
              <a:rPr lang="ru-RU" sz="2600" dirty="0" smtClean="0"/>
              <a:t> по группам населения</a:t>
            </a:r>
            <a:endParaRPr lang="en-US" sz="2600" dirty="0" smtClean="0"/>
          </a:p>
          <a:p>
            <a:pPr lvl="1" eaLnBrk="1" hangingPunct="1"/>
            <a:r>
              <a:rPr lang="ru-RU" sz="2000" dirty="0" smtClean="0"/>
              <a:t>Общая бедность является взвешенным средним бедности в группе</a:t>
            </a:r>
            <a:endParaRPr lang="en-US" sz="2000" dirty="0" smtClean="0"/>
          </a:p>
          <a:p>
            <a:pPr eaLnBrk="1" hangingPunct="1">
              <a:buFont typeface="Arial" pitchFamily="34" charset="0"/>
              <a:buNone/>
            </a:pPr>
            <a:endParaRPr lang="en-US" sz="2600" dirty="0" smtClean="0"/>
          </a:p>
          <a:p>
            <a:pPr eaLnBrk="1" hangingPunct="1"/>
            <a:r>
              <a:rPr lang="ru-RU" sz="2600" dirty="0" smtClean="0"/>
              <a:t>Общая бедность может быть разбита на аспекты и показатели для понимания их вклада в бедность</a:t>
            </a:r>
            <a:endParaRPr lang="en-US" sz="2600" dirty="0" smtClean="0"/>
          </a:p>
          <a:p>
            <a:pPr eaLnBrk="1" hangingPunct="1">
              <a:buFont typeface="Arial" pitchFamily="34" charset="0"/>
              <a:buNone/>
            </a:pPr>
            <a:endParaRPr lang="en-US" sz="2800" dirty="0" smtClean="0"/>
          </a:p>
          <a:p>
            <a:pPr eaLnBrk="1" hangingPunct="1">
              <a:buFont typeface="Arial" pitchFamily="34" charset="0"/>
              <a:buNone/>
            </a:pPr>
            <a:r>
              <a:rPr lang="en-US" sz="2800" dirty="0" smtClean="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57158" y="928670"/>
            <a:ext cx="1983235" cy="1077218"/>
          </a:xfrm>
          <a:prstGeom prst="rect">
            <a:avLst/>
          </a:prstGeom>
          <a:noFill/>
        </p:spPr>
        <p:txBody>
          <a:bodyPr wrap="none" rtlCol="0">
            <a:spAutoFit/>
          </a:bodyPr>
          <a:lstStyle/>
          <a:p>
            <a:r>
              <a:rPr lang="ru-RU" b="1" dirty="0" smtClean="0">
                <a:latin typeface="+mj-lt"/>
              </a:rPr>
              <a:t>Страна </a:t>
            </a:r>
            <a:r>
              <a:rPr lang="es-VE" b="1" dirty="0" smtClean="0">
                <a:latin typeface="+mj-lt"/>
              </a:rPr>
              <a:t>A</a:t>
            </a:r>
            <a:r>
              <a:rPr lang="es-VE" b="1" dirty="0" smtClean="0">
                <a:latin typeface="+mj-lt"/>
              </a:rPr>
              <a:t>:</a:t>
            </a:r>
          </a:p>
          <a:p>
            <a:r>
              <a:rPr lang="es-VE" b="1" dirty="0" smtClean="0">
                <a:latin typeface="+mj-lt"/>
              </a:rPr>
              <a:t> </a:t>
            </a:r>
            <a:endParaRPr lang="es-VE" b="1" dirty="0">
              <a:latin typeface="+mj-lt"/>
            </a:endParaRPr>
          </a:p>
        </p:txBody>
      </p:sp>
      <p:sp>
        <p:nvSpPr>
          <p:cNvPr id="18" name="TextBox 17"/>
          <p:cNvSpPr txBox="1"/>
          <p:nvPr/>
        </p:nvSpPr>
        <p:spPr>
          <a:xfrm>
            <a:off x="4643438" y="928670"/>
            <a:ext cx="2093843" cy="584775"/>
          </a:xfrm>
          <a:prstGeom prst="rect">
            <a:avLst/>
          </a:prstGeom>
          <a:noFill/>
        </p:spPr>
        <p:txBody>
          <a:bodyPr wrap="none" rtlCol="0">
            <a:spAutoFit/>
          </a:bodyPr>
          <a:lstStyle/>
          <a:p>
            <a:r>
              <a:rPr lang="ru-RU" b="1" dirty="0" smtClean="0">
                <a:latin typeface="+mj-lt"/>
              </a:rPr>
              <a:t>Страна </a:t>
            </a:r>
            <a:r>
              <a:rPr lang="es-VE" b="1" dirty="0" smtClean="0">
                <a:latin typeface="+mj-lt"/>
              </a:rPr>
              <a:t>B</a:t>
            </a:r>
            <a:r>
              <a:rPr lang="es-VE" b="1" dirty="0" smtClean="0">
                <a:latin typeface="+mj-lt"/>
              </a:rPr>
              <a:t>: </a:t>
            </a:r>
          </a:p>
        </p:txBody>
      </p:sp>
      <p:sp>
        <p:nvSpPr>
          <p:cNvPr id="19" name="Rectangle 2"/>
          <p:cNvSpPr>
            <a:spLocks noGrp="1" noChangeArrowheads="1"/>
          </p:cNvSpPr>
          <p:nvPr>
            <p:ph type="title"/>
          </p:nvPr>
        </p:nvSpPr>
        <p:spPr>
          <a:xfrm>
            <a:off x="428596" y="142852"/>
            <a:ext cx="7772400" cy="813748"/>
          </a:xfrm>
        </p:spPr>
        <p:txBody>
          <a:bodyPr/>
          <a:lstStyle/>
          <a:p>
            <a:pPr eaLnBrk="1" hangingPunct="1"/>
            <a:r>
              <a:rPr lang="ru-RU" sz="3600" dirty="0" smtClean="0">
                <a:solidFill>
                  <a:srgbClr val="800000"/>
                </a:solidFill>
                <a:latin typeface="Garamond" pitchFamily="18" charset="0"/>
              </a:rPr>
              <a:t>Сравнение распространенности </a:t>
            </a:r>
            <a:r>
              <a:rPr lang="en-GB" sz="3600" dirty="0" smtClean="0">
                <a:solidFill>
                  <a:srgbClr val="800000"/>
                </a:solidFill>
                <a:latin typeface="Garamond" pitchFamily="18" charset="0"/>
              </a:rPr>
              <a:t>(H</a:t>
            </a:r>
            <a:r>
              <a:rPr lang="en-GB" sz="3600" dirty="0" smtClean="0">
                <a:solidFill>
                  <a:srgbClr val="800000"/>
                </a:solidFill>
                <a:latin typeface="Garamond" pitchFamily="18" charset="0"/>
              </a:rPr>
              <a:t>) </a:t>
            </a:r>
            <a:r>
              <a:rPr lang="ru-RU" sz="3600" dirty="0" smtClean="0">
                <a:solidFill>
                  <a:srgbClr val="800000"/>
                </a:solidFill>
                <a:latin typeface="Garamond" pitchFamily="18" charset="0"/>
              </a:rPr>
              <a:t>и интенсивности</a:t>
            </a:r>
            <a:r>
              <a:rPr lang="en-GB" sz="3600" dirty="0" smtClean="0">
                <a:solidFill>
                  <a:srgbClr val="800000"/>
                </a:solidFill>
                <a:latin typeface="Garamond" pitchFamily="18" charset="0"/>
              </a:rPr>
              <a:t> </a:t>
            </a:r>
            <a:r>
              <a:rPr lang="en-GB" sz="3600" dirty="0" smtClean="0">
                <a:solidFill>
                  <a:srgbClr val="800000"/>
                </a:solidFill>
                <a:latin typeface="Garamond" pitchFamily="18" charset="0"/>
              </a:rPr>
              <a:t>(A)</a:t>
            </a:r>
          </a:p>
        </p:txBody>
      </p:sp>
      <p:pic>
        <p:nvPicPr>
          <p:cNvPr id="1028" name="Picture 4"/>
          <p:cNvPicPr>
            <a:picLocks noChangeAspect="1" noChangeArrowheads="1"/>
          </p:cNvPicPr>
          <p:nvPr/>
        </p:nvPicPr>
        <p:blipFill>
          <a:blip r:embed="rId2" cstate="screen"/>
          <a:srcRect/>
          <a:stretch>
            <a:fillRect/>
          </a:stretch>
        </p:blipFill>
        <p:spPr bwMode="auto">
          <a:xfrm>
            <a:off x="323528" y="2053536"/>
            <a:ext cx="3874501" cy="3811501"/>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screen"/>
          <a:srcRect/>
          <a:stretch>
            <a:fillRect/>
          </a:stretch>
        </p:blipFill>
        <p:spPr bwMode="auto">
          <a:xfrm>
            <a:off x="4644008" y="2082084"/>
            <a:ext cx="4055626" cy="3780001"/>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screen"/>
          <a:srcRect/>
          <a:stretch>
            <a:fillRect/>
          </a:stretch>
        </p:blipFill>
        <p:spPr bwMode="auto">
          <a:xfrm>
            <a:off x="323528" y="2060848"/>
            <a:ext cx="3874501" cy="3803626"/>
          </a:xfrm>
          <a:prstGeom prst="rect">
            <a:avLst/>
          </a:prstGeom>
          <a:noFill/>
          <a:ln w="9525">
            <a:noFill/>
            <a:miter lim="800000"/>
            <a:headEnd/>
            <a:tailEnd/>
          </a:ln>
          <a:effectLst/>
        </p:spPr>
      </p:pic>
      <p:pic>
        <p:nvPicPr>
          <p:cNvPr id="1032" name="Picture 8"/>
          <p:cNvPicPr>
            <a:picLocks noChangeAspect="1" noChangeArrowheads="1"/>
          </p:cNvPicPr>
          <p:nvPr/>
        </p:nvPicPr>
        <p:blipFill>
          <a:blip r:embed="rId5" cstate="screen"/>
          <a:srcRect/>
          <a:stretch>
            <a:fillRect/>
          </a:stretch>
        </p:blipFill>
        <p:spPr bwMode="auto">
          <a:xfrm>
            <a:off x="4644008" y="2060848"/>
            <a:ext cx="4055626" cy="3780001"/>
          </a:xfrm>
          <a:prstGeom prst="rect">
            <a:avLst/>
          </a:prstGeom>
          <a:noFill/>
          <a:ln w="9525">
            <a:noFill/>
            <a:miter lim="800000"/>
            <a:headEnd/>
            <a:tailEnd/>
          </a:ln>
          <a:effectLst/>
        </p:spPr>
      </p:pic>
      <p:sp>
        <p:nvSpPr>
          <p:cNvPr id="51" name="TextBox 50"/>
          <p:cNvSpPr txBox="1"/>
          <p:nvPr/>
        </p:nvSpPr>
        <p:spPr>
          <a:xfrm>
            <a:off x="4644008" y="1424970"/>
            <a:ext cx="4791696" cy="400110"/>
          </a:xfrm>
          <a:prstGeom prst="rect">
            <a:avLst/>
          </a:prstGeom>
          <a:noFill/>
        </p:spPr>
        <p:txBody>
          <a:bodyPr wrap="none" rtlCol="0">
            <a:spAutoFit/>
          </a:bodyPr>
          <a:lstStyle/>
          <a:p>
            <a:r>
              <a:rPr lang="ru-RU" sz="2000" dirty="0" smtClean="0">
                <a:latin typeface="+mj-lt"/>
              </a:rPr>
              <a:t>Политика, ориентированная на беднейших</a:t>
            </a:r>
            <a:endParaRPr lang="es-VE" sz="2000" dirty="0">
              <a:latin typeface="+mj-lt"/>
            </a:endParaRPr>
          </a:p>
        </p:txBody>
      </p:sp>
      <p:sp>
        <p:nvSpPr>
          <p:cNvPr id="52" name="TextBox 51"/>
          <p:cNvSpPr txBox="1"/>
          <p:nvPr/>
        </p:nvSpPr>
        <p:spPr>
          <a:xfrm>
            <a:off x="323528" y="1340768"/>
            <a:ext cx="3597460" cy="707886"/>
          </a:xfrm>
          <a:prstGeom prst="rect">
            <a:avLst/>
          </a:prstGeom>
          <a:noFill/>
        </p:spPr>
        <p:txBody>
          <a:bodyPr wrap="none" rtlCol="0">
            <a:spAutoFit/>
          </a:bodyPr>
          <a:lstStyle/>
          <a:p>
            <a:r>
              <a:rPr lang="ru-RU" sz="2000" dirty="0" smtClean="0">
                <a:latin typeface="+mj-lt"/>
              </a:rPr>
              <a:t>Политика сокращения бедности</a:t>
            </a:r>
            <a:endParaRPr lang="es-VE" sz="2000" dirty="0" smtClean="0">
              <a:latin typeface="+mj-lt"/>
            </a:endParaRPr>
          </a:p>
          <a:p>
            <a:r>
              <a:rPr lang="es-VE" sz="2000" dirty="0" smtClean="0">
                <a:latin typeface="+mj-lt"/>
              </a:rPr>
              <a:t>(</a:t>
            </a:r>
            <a:r>
              <a:rPr lang="ru-RU" sz="2000" dirty="0" smtClean="0">
                <a:latin typeface="+mj-lt"/>
              </a:rPr>
              <a:t>без акцента на неравенство</a:t>
            </a:r>
            <a:r>
              <a:rPr lang="es-VE" sz="2000" dirty="0" smtClean="0">
                <a:latin typeface="+mj-lt"/>
              </a:rPr>
              <a:t>)</a:t>
            </a:r>
            <a:endParaRPr lang="es-VE" sz="2000" dirty="0">
              <a:latin typeface="+mj-lt"/>
            </a:endParaRPr>
          </a:p>
        </p:txBody>
      </p:sp>
      <p:sp>
        <p:nvSpPr>
          <p:cNvPr id="12" name="Rectangle 11"/>
          <p:cNvSpPr/>
          <p:nvPr/>
        </p:nvSpPr>
        <p:spPr>
          <a:xfrm>
            <a:off x="5724128" y="5877272"/>
            <a:ext cx="2880320" cy="369332"/>
          </a:xfrm>
          <a:prstGeom prst="rect">
            <a:avLst/>
          </a:prstGeom>
          <a:noFill/>
        </p:spPr>
        <p:txBody>
          <a:bodyPr wrap="square">
            <a:spAutoFit/>
          </a:bodyPr>
          <a:lstStyle/>
          <a:p>
            <a:r>
              <a:rPr lang="en-US" sz="1800" dirty="0" smtClean="0"/>
              <a:t>Source: Roche (2013)</a:t>
            </a:r>
            <a:endParaRPr lang="es-VE" sz="1800" dirty="0"/>
          </a:p>
        </p:txBody>
      </p:sp>
      <p:sp>
        <p:nvSpPr>
          <p:cNvPr id="53" name="Rectangular Callout 52"/>
          <p:cNvSpPr/>
          <p:nvPr/>
        </p:nvSpPr>
        <p:spPr bwMode="auto">
          <a:xfrm>
            <a:off x="3214678" y="5643578"/>
            <a:ext cx="4824536" cy="867540"/>
          </a:xfrm>
          <a:prstGeom prst="wedgeRectCallout">
            <a:avLst>
              <a:gd name="adj1" fmla="val 6226"/>
              <a:gd name="adj2" fmla="val -14571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ru-RU" sz="1800" dirty="0" smtClean="0">
                <a:latin typeface="+mj-lt"/>
              </a:rPr>
              <a:t>Страна </a:t>
            </a:r>
            <a:r>
              <a:rPr lang="en-GB" sz="1800" dirty="0" smtClean="0">
                <a:latin typeface="+mj-lt"/>
              </a:rPr>
              <a:t>B </a:t>
            </a:r>
            <a:r>
              <a:rPr lang="ru-RU" sz="1800" dirty="0" smtClean="0">
                <a:latin typeface="+mj-lt"/>
              </a:rPr>
              <a:t>в большей мере снижает интенсивность деприваций среди бедных</a:t>
            </a:r>
            <a:r>
              <a:rPr lang="en-GB" sz="1800" dirty="0" smtClean="0">
                <a:latin typeface="+mj-lt"/>
              </a:rPr>
              <a:t>. </a:t>
            </a:r>
            <a:r>
              <a:rPr lang="ru-RU" sz="1800" dirty="0" smtClean="0">
                <a:latin typeface="+mj-lt"/>
              </a:rPr>
              <a:t>Окончательный индекс это отражает. </a:t>
            </a:r>
            <a:endParaRPr lang="en-GB" sz="600" dirty="0" smtClean="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0" y="115888"/>
            <a:ext cx="91440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2800" dirty="0" smtClean="0">
                <a:solidFill>
                  <a:srgbClr val="760000"/>
                </a:solidFill>
              </a:rPr>
              <a:t>Неравномерное снижение ИМБ</a:t>
            </a:r>
            <a:r>
              <a:rPr lang="en-US" sz="2800" dirty="0" smtClean="0">
                <a:solidFill>
                  <a:srgbClr val="760000"/>
                </a:solidFill>
              </a:rPr>
              <a:t> </a:t>
            </a:r>
            <a:r>
              <a:rPr lang="ru-RU" sz="2800" dirty="0" smtClean="0">
                <a:solidFill>
                  <a:srgbClr val="760000"/>
                </a:solidFill>
              </a:rPr>
              <a:t>в разных группах населения</a:t>
            </a:r>
            <a:r>
              <a:rPr lang="en-US" sz="2800" dirty="0" smtClean="0">
                <a:solidFill>
                  <a:srgbClr val="760000"/>
                </a:solidFill>
              </a:rPr>
              <a:t>:</a:t>
            </a:r>
            <a:r>
              <a:rPr lang="ru-RU" sz="2800" dirty="0" smtClean="0">
                <a:solidFill>
                  <a:srgbClr val="760000"/>
                </a:solidFill>
              </a:rPr>
              <a:t> </a:t>
            </a:r>
            <a:r>
              <a:rPr lang="en-US" sz="2800" dirty="0" smtClean="0">
                <a:solidFill>
                  <a:srgbClr val="760000"/>
                </a:solidFill>
              </a:rPr>
              <a:t/>
            </a:r>
            <a:br>
              <a:rPr lang="en-US" sz="2800" dirty="0" smtClean="0">
                <a:solidFill>
                  <a:srgbClr val="760000"/>
                </a:solidFill>
              </a:rPr>
            </a:br>
            <a:r>
              <a:rPr lang="en-US" sz="2800" dirty="0" smtClean="0">
                <a:solidFill>
                  <a:srgbClr val="760000"/>
                </a:solidFill>
              </a:rPr>
              <a:t> </a:t>
            </a:r>
            <a:r>
              <a:rPr lang="ru-RU" sz="2800" dirty="0" smtClean="0">
                <a:solidFill>
                  <a:srgbClr val="760000"/>
                </a:solidFill>
              </a:rPr>
              <a:t>Индия</a:t>
            </a:r>
            <a:r>
              <a:rPr lang="en-US" sz="2400" dirty="0" smtClean="0">
                <a:solidFill>
                  <a:srgbClr val="760000"/>
                </a:solidFill>
              </a:rPr>
              <a:t> </a:t>
            </a:r>
            <a:r>
              <a:rPr lang="en-US" sz="2400" dirty="0" smtClean="0">
                <a:solidFill>
                  <a:srgbClr val="760000"/>
                </a:solidFill>
              </a:rPr>
              <a:t>(1999-2006) </a:t>
            </a:r>
            <a:endParaRPr lang="en-US" sz="2400" dirty="0" smtClean="0">
              <a:latin typeface="Garamond" pitchFamily="18" charset="0"/>
            </a:endParaRPr>
          </a:p>
        </p:txBody>
      </p:sp>
      <p:sp>
        <p:nvSpPr>
          <p:cNvPr id="33795" name="Slide Number Placeholder 2"/>
          <p:cNvSpPr>
            <a:spLocks noGrp="1"/>
          </p:cNvSpPr>
          <p:nvPr>
            <p:ph type="sldNum" sz="quarter" idx="10"/>
          </p:nvPr>
        </p:nvSpPr>
        <p:spPr>
          <a:noFill/>
        </p:spPr>
        <p:txBody>
          <a:bodyPr/>
          <a:lstStyle/>
          <a:p>
            <a:fld id="{403B04C6-FE14-4B0C-832C-8F4ADFF27C5E}" type="slidenum">
              <a:rPr lang="en-US">
                <a:latin typeface="Garamond" pitchFamily="18" charset="0"/>
                <a:ea typeface="ヒラギノ角ゴ ProN W3"/>
                <a:sym typeface="Arial" pitchFamily="34" charset="0"/>
              </a:rPr>
              <a:pPr/>
              <a:t>22</a:t>
            </a:fld>
            <a:endParaRPr lang="en-US" dirty="0">
              <a:latin typeface="Garamond" pitchFamily="18" charset="0"/>
              <a:ea typeface="ヒラギノ角ゴ ProN W3"/>
              <a:sym typeface="Arial"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0" y="1367813"/>
            <a:ext cx="9144000" cy="5490187"/>
          </a:xfrm>
          <a:prstGeom prst="rect">
            <a:avLst/>
          </a:prstGeom>
          <a:noFill/>
          <a:ln w="9525">
            <a:noFill/>
            <a:miter lim="800000"/>
            <a:headEnd/>
            <a:tailEnd/>
          </a:ln>
          <a:effectLst/>
        </p:spPr>
      </p:pic>
      <p:sp>
        <p:nvSpPr>
          <p:cNvPr id="12" name="TextBox 11"/>
          <p:cNvSpPr txBox="1"/>
          <p:nvPr/>
        </p:nvSpPr>
        <p:spPr>
          <a:xfrm>
            <a:off x="7929586" y="2100196"/>
            <a:ext cx="1214414" cy="400110"/>
          </a:xfrm>
          <a:prstGeom prst="rect">
            <a:avLst/>
          </a:prstGeom>
          <a:noFill/>
        </p:spPr>
        <p:txBody>
          <a:bodyPr wrap="square" rtlCol="0">
            <a:spAutoFit/>
          </a:bodyPr>
          <a:lstStyle/>
          <a:p>
            <a:r>
              <a:rPr lang="ru-RU" sz="2000" b="1" dirty="0" smtClean="0">
                <a:solidFill>
                  <a:srgbClr val="FF0000"/>
                </a:solidFill>
                <a:latin typeface="Garamond" pitchFamily="18" charset="0"/>
              </a:rPr>
              <a:t>Религия</a:t>
            </a:r>
            <a:endParaRPr lang="en-GB" sz="2000" b="1" dirty="0">
              <a:solidFill>
                <a:srgbClr val="FF0000"/>
              </a:solidFill>
              <a:latin typeface="Garamond" pitchFamily="18" charset="0"/>
            </a:endParaRPr>
          </a:p>
        </p:txBody>
      </p:sp>
      <p:sp>
        <p:nvSpPr>
          <p:cNvPr id="13" name="TextBox 12"/>
          <p:cNvSpPr txBox="1"/>
          <p:nvPr/>
        </p:nvSpPr>
        <p:spPr>
          <a:xfrm>
            <a:off x="7926405" y="3929066"/>
            <a:ext cx="912429" cy="400110"/>
          </a:xfrm>
          <a:prstGeom prst="rect">
            <a:avLst/>
          </a:prstGeom>
          <a:noFill/>
        </p:spPr>
        <p:txBody>
          <a:bodyPr wrap="none" rtlCol="0">
            <a:spAutoFit/>
          </a:bodyPr>
          <a:lstStyle/>
          <a:p>
            <a:r>
              <a:rPr lang="ru-RU" sz="2000" b="1" dirty="0" smtClean="0">
                <a:solidFill>
                  <a:srgbClr val="FF0000"/>
                </a:solidFill>
                <a:latin typeface="Garamond" pitchFamily="18" charset="0"/>
              </a:rPr>
              <a:t>Каста </a:t>
            </a:r>
            <a:endParaRPr lang="en-GB" sz="2000" b="1" dirty="0">
              <a:solidFill>
                <a:srgbClr val="FF0000"/>
              </a:solidFill>
              <a:latin typeface="Garamond" pitchFamily="18" charset="0"/>
            </a:endParaRPr>
          </a:p>
        </p:txBody>
      </p:sp>
      <p:sp>
        <p:nvSpPr>
          <p:cNvPr id="14" name="TextBox 3"/>
          <p:cNvSpPr txBox="1">
            <a:spLocks noChangeArrowheads="1"/>
          </p:cNvSpPr>
          <p:nvPr/>
        </p:nvSpPr>
        <p:spPr bwMode="auto">
          <a:xfrm>
            <a:off x="285720" y="2000240"/>
            <a:ext cx="2087562" cy="1938992"/>
          </a:xfrm>
          <a:prstGeom prst="rect">
            <a:avLst/>
          </a:prstGeom>
          <a:solidFill>
            <a:srgbClr val="EDC293"/>
          </a:solidFill>
          <a:ln w="9525">
            <a:noFill/>
            <a:miter lim="800000"/>
            <a:headEnd/>
            <a:tailEnd/>
          </a:ln>
        </p:spPr>
        <p:txBody>
          <a:bodyPr>
            <a:spAutoFit/>
          </a:bodyPr>
          <a:lstStyle/>
          <a:p>
            <a:pPr algn="ctr"/>
            <a:r>
              <a:rPr lang="ru-RU" sz="2000" dirty="0" smtClean="0">
                <a:latin typeface="Garamond" pitchFamily="18" charset="0"/>
                <a:cs typeface="Times" pitchFamily="18" charset="0"/>
              </a:rPr>
              <a:t>Более медленный прогресс среди племен, включенных в списки, и мусульман</a:t>
            </a:r>
            <a:endParaRPr lang="en-GB" sz="2000" dirty="0">
              <a:latin typeface="Garamond" pitchFamily="18" charset="0"/>
              <a:cs typeface="Times" pitchFamily="18" charset="0"/>
            </a:endParaRPr>
          </a:p>
        </p:txBody>
      </p:sp>
      <p:sp>
        <p:nvSpPr>
          <p:cNvPr id="8" name="Right Brace 7"/>
          <p:cNvSpPr/>
          <p:nvPr/>
        </p:nvSpPr>
        <p:spPr bwMode="auto">
          <a:xfrm>
            <a:off x="7750800" y="1818330"/>
            <a:ext cx="178786" cy="1110603"/>
          </a:xfrm>
          <a:prstGeom prst="rightBrac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Right Brace 8"/>
          <p:cNvSpPr/>
          <p:nvPr/>
        </p:nvSpPr>
        <p:spPr bwMode="auto">
          <a:xfrm>
            <a:off x="7682976" y="3471920"/>
            <a:ext cx="246609" cy="1314402"/>
          </a:xfrm>
          <a:prstGeom prst="rightBrac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0" name="Rectangle 9"/>
          <p:cNvSpPr/>
          <p:nvPr/>
        </p:nvSpPr>
        <p:spPr bwMode="auto">
          <a:xfrm>
            <a:off x="8786842" y="5643578"/>
            <a:ext cx="214314" cy="7143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n-GB" sz="3200" b="0" i="0" u="none" strike="noStrike" cap="none" normalizeH="0" baseline="0" smtClean="0">
              <a:ln>
                <a:noFill/>
              </a:ln>
              <a:solidFill>
                <a:schemeClr val="tx1"/>
              </a:solidFill>
              <a:effectLst/>
              <a:latin typeface="Garamond" pitchFamily="18" charset="0"/>
            </a:endParaRPr>
          </a:p>
        </p:txBody>
      </p:sp>
      <p:sp>
        <p:nvSpPr>
          <p:cNvPr id="11" name="TextBox 10"/>
          <p:cNvSpPr txBox="1"/>
          <p:nvPr/>
        </p:nvSpPr>
        <p:spPr>
          <a:xfrm>
            <a:off x="5786446" y="6457890"/>
            <a:ext cx="3143272" cy="400110"/>
          </a:xfrm>
          <a:prstGeom prst="rect">
            <a:avLst/>
          </a:prstGeom>
          <a:noFill/>
        </p:spPr>
        <p:txBody>
          <a:bodyPr wrap="square" rtlCol="0">
            <a:spAutoFit/>
          </a:bodyPr>
          <a:lstStyle/>
          <a:p>
            <a:r>
              <a:rPr lang="en-US" sz="2000" i="1" dirty="0" smtClean="0"/>
              <a:t>Source: </a:t>
            </a:r>
            <a:r>
              <a:rPr lang="en-US" sz="2000" i="1" dirty="0" err="1" smtClean="0"/>
              <a:t>Alkire</a:t>
            </a:r>
            <a:r>
              <a:rPr lang="en-US" sz="2000" i="1" dirty="0" smtClean="0"/>
              <a:t> and Seth (2013)</a:t>
            </a:r>
            <a:endParaRPr lang="en-GB" sz="2000" i="1"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61169" y="116632"/>
            <a:ext cx="8507413" cy="108266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sz="3200" dirty="0" smtClean="0">
                <a:solidFill>
                  <a:srgbClr val="760000"/>
                </a:solidFill>
                <a:latin typeface="Garamond" pitchFamily="18" charset="0"/>
              </a:rPr>
              <a:t>Разбивка по аспектам в общенациональном масштабе</a:t>
            </a:r>
            <a:r>
              <a:rPr lang="ru-RU" sz="3600" dirty="0" smtClean="0">
                <a:solidFill>
                  <a:srgbClr val="760000"/>
                </a:solidFill>
                <a:latin typeface="Garamond" pitchFamily="18" charset="0"/>
              </a:rPr>
              <a:t/>
            </a:r>
            <a:br>
              <a:rPr lang="ru-RU" sz="3600" dirty="0" smtClean="0">
                <a:solidFill>
                  <a:srgbClr val="760000"/>
                </a:solidFill>
                <a:latin typeface="Garamond" pitchFamily="18" charset="0"/>
              </a:rPr>
            </a:br>
            <a:r>
              <a:rPr lang="ru-RU" sz="3200" dirty="0" smtClean="0">
                <a:solidFill>
                  <a:srgbClr val="760000"/>
                </a:solidFill>
                <a:latin typeface="Garamond" pitchFamily="18" charset="0"/>
              </a:rPr>
              <a:t>Индия</a:t>
            </a:r>
            <a:r>
              <a:rPr lang="en-US" sz="3200" dirty="0" smtClean="0">
                <a:solidFill>
                  <a:srgbClr val="760000"/>
                </a:solidFill>
              </a:rPr>
              <a:t> </a:t>
            </a:r>
            <a:r>
              <a:rPr lang="en-US" sz="3200" dirty="0" smtClean="0">
                <a:solidFill>
                  <a:srgbClr val="760000"/>
                </a:solidFill>
              </a:rPr>
              <a:t>(1999-2006) </a:t>
            </a:r>
            <a:r>
              <a:rPr lang="en-US" sz="3600" dirty="0" smtClean="0"/>
              <a:t/>
            </a:r>
            <a:br>
              <a:rPr lang="en-US" sz="3600" dirty="0" smtClean="0"/>
            </a:br>
            <a:r>
              <a:rPr lang="en-GB" sz="3600" dirty="0" smtClean="0">
                <a:solidFill>
                  <a:srgbClr val="760000"/>
                </a:solidFill>
                <a:latin typeface="Garamond" pitchFamily="18" charset="0"/>
              </a:rPr>
              <a:t/>
            </a:r>
            <a:br>
              <a:rPr lang="en-GB" sz="3600" dirty="0" smtClean="0">
                <a:solidFill>
                  <a:srgbClr val="760000"/>
                </a:solidFill>
                <a:latin typeface="Garamond" pitchFamily="18" charset="0"/>
              </a:rPr>
            </a:br>
            <a:endParaRPr lang="en-US" sz="3600" dirty="0" smtClean="0">
              <a:latin typeface="Garamond" pitchFamily="18" charset="0"/>
            </a:endParaRPr>
          </a:p>
        </p:txBody>
      </p:sp>
      <p:sp>
        <p:nvSpPr>
          <p:cNvPr id="32771" name="Slide Number Placeholder 2"/>
          <p:cNvSpPr>
            <a:spLocks noGrp="1"/>
          </p:cNvSpPr>
          <p:nvPr>
            <p:ph type="sldNum" sz="quarter" idx="10"/>
          </p:nvPr>
        </p:nvSpPr>
        <p:spPr>
          <a:noFill/>
        </p:spPr>
        <p:txBody>
          <a:bodyPr/>
          <a:lstStyle/>
          <a:p>
            <a:fld id="{D8E2E924-D262-4301-B194-44B7E53F4621}" type="slidenum">
              <a:rPr lang="en-US">
                <a:latin typeface="Garamond" pitchFamily="18" charset="0"/>
                <a:ea typeface="ヒラギノ角ゴ ProN W3"/>
                <a:sym typeface="Arial" pitchFamily="34" charset="0"/>
              </a:rPr>
              <a:pPr/>
              <a:t>23</a:t>
            </a:fld>
            <a:endParaRPr lang="en-US" dirty="0">
              <a:latin typeface="Garamond" pitchFamily="18" charset="0"/>
              <a:ea typeface="ヒラギノ角ゴ ProN W3"/>
              <a:sym typeface="Arial" pitchFamily="34" charset="0"/>
            </a:endParaRPr>
          </a:p>
        </p:txBody>
      </p:sp>
      <p:pic>
        <p:nvPicPr>
          <p:cNvPr id="32774" name="Picture 6"/>
          <p:cNvPicPr>
            <a:picLocks noChangeAspect="1" noChangeArrowheads="1"/>
          </p:cNvPicPr>
          <p:nvPr/>
        </p:nvPicPr>
        <p:blipFill>
          <a:blip r:embed="rId2" cstate="print"/>
          <a:srcRect/>
          <a:stretch>
            <a:fillRect/>
          </a:stretch>
        </p:blipFill>
        <p:spPr bwMode="auto">
          <a:xfrm>
            <a:off x="642910" y="1571612"/>
            <a:ext cx="7776864" cy="4260645"/>
          </a:xfrm>
          <a:prstGeom prst="rect">
            <a:avLst/>
          </a:prstGeom>
          <a:noFill/>
          <a:ln w="9525">
            <a:noFill/>
            <a:miter lim="800000"/>
            <a:headEnd/>
            <a:tailEnd/>
          </a:ln>
          <a:effectLst/>
        </p:spPr>
      </p:pic>
      <p:sp>
        <p:nvSpPr>
          <p:cNvPr id="6" name="TextBox 5"/>
          <p:cNvSpPr txBox="1"/>
          <p:nvPr/>
        </p:nvSpPr>
        <p:spPr>
          <a:xfrm>
            <a:off x="4714876" y="6286520"/>
            <a:ext cx="3143272" cy="707886"/>
          </a:xfrm>
          <a:prstGeom prst="rect">
            <a:avLst/>
          </a:prstGeom>
          <a:noFill/>
        </p:spPr>
        <p:txBody>
          <a:bodyPr wrap="square" rtlCol="0">
            <a:spAutoFit/>
          </a:bodyPr>
          <a:lstStyle/>
          <a:p>
            <a:r>
              <a:rPr lang="ru-RU" sz="2000" i="1" dirty="0" smtClean="0"/>
              <a:t>Источник</a:t>
            </a:r>
            <a:r>
              <a:rPr lang="en-US" sz="2000" i="1" dirty="0" smtClean="0"/>
              <a:t>: </a:t>
            </a:r>
            <a:r>
              <a:rPr lang="en-US" sz="2000" i="1" dirty="0" err="1" smtClean="0"/>
              <a:t>Alkire</a:t>
            </a:r>
            <a:r>
              <a:rPr lang="en-US" sz="2000" i="1" dirty="0" smtClean="0"/>
              <a:t> and Seth (2013)</a:t>
            </a:r>
            <a:endParaRPr lang="en-GB" sz="2000" i="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72560" cy="1214422"/>
          </a:xfrm>
        </p:spPr>
        <p:txBody>
          <a:bodyPr/>
          <a:lstStyle/>
          <a:p>
            <a:r>
              <a:rPr lang="ru-RU" sz="3600" dirty="0" smtClean="0">
                <a:solidFill>
                  <a:srgbClr val="760000"/>
                </a:solidFill>
                <a:latin typeface="Garamond" pitchFamily="18" charset="0"/>
              </a:rPr>
              <a:t>Разбивка по аспектам в шести штатах</a:t>
            </a:r>
            <a:r>
              <a:rPr lang="en-GB" sz="3600" dirty="0" smtClean="0">
                <a:solidFill>
                  <a:srgbClr val="760000"/>
                </a:solidFill>
                <a:latin typeface="Garamond" pitchFamily="18" charset="0"/>
              </a:rPr>
              <a:t/>
            </a:r>
            <a:br>
              <a:rPr lang="en-GB" sz="3600" dirty="0" smtClean="0">
                <a:solidFill>
                  <a:srgbClr val="760000"/>
                </a:solidFill>
                <a:latin typeface="Garamond" pitchFamily="18" charset="0"/>
              </a:rPr>
            </a:br>
            <a:r>
              <a:rPr lang="ru-RU" sz="3600" dirty="0" smtClean="0">
                <a:solidFill>
                  <a:srgbClr val="760000"/>
                </a:solidFill>
                <a:latin typeface="Garamond" pitchFamily="18" charset="0"/>
              </a:rPr>
              <a:t>Индия </a:t>
            </a:r>
            <a:r>
              <a:rPr lang="en-US" sz="3200" dirty="0" smtClean="0">
                <a:solidFill>
                  <a:srgbClr val="760000"/>
                </a:solidFill>
              </a:rPr>
              <a:t>(</a:t>
            </a:r>
            <a:r>
              <a:rPr lang="en-US" sz="3200" dirty="0" smtClean="0">
                <a:solidFill>
                  <a:srgbClr val="760000"/>
                </a:solidFill>
              </a:rPr>
              <a:t>1999-2006) </a:t>
            </a:r>
            <a:endParaRPr lang="en-GB" sz="3200" dirty="0">
              <a:latin typeface="Garamond" pitchFamily="18" charset="0"/>
            </a:endParaRPr>
          </a:p>
        </p:txBody>
      </p:sp>
      <p:sp>
        <p:nvSpPr>
          <p:cNvPr id="3" name="Slide Number Placeholder 2"/>
          <p:cNvSpPr>
            <a:spLocks noGrp="1"/>
          </p:cNvSpPr>
          <p:nvPr>
            <p:ph type="sldNum" sz="quarter" idx="10"/>
          </p:nvPr>
        </p:nvSpPr>
        <p:spPr/>
        <p:txBody>
          <a:bodyPr/>
          <a:lstStyle/>
          <a:p>
            <a:pPr>
              <a:defRPr/>
            </a:pPr>
            <a:fld id="{732115F9-13A8-43F4-A088-C240EBA59977}" type="slidenum">
              <a:rPr lang="en-US" smtClean="0"/>
              <a:pPr>
                <a:defRPr/>
              </a:pPr>
              <a:t>24</a:t>
            </a:fld>
            <a:endParaRPr lang="en-US" dirty="0"/>
          </a:p>
        </p:txBody>
      </p:sp>
      <p:pic>
        <p:nvPicPr>
          <p:cNvPr id="5" name="Grafik 17"/>
          <p:cNvPicPr>
            <a:picLocks noChangeAspect="1"/>
          </p:cNvPicPr>
          <p:nvPr/>
        </p:nvPicPr>
        <p:blipFill>
          <a:blip r:embed="rId2" cstate="print"/>
          <a:stretch>
            <a:fillRect/>
          </a:stretch>
        </p:blipFill>
        <p:spPr>
          <a:xfrm>
            <a:off x="214282" y="1350396"/>
            <a:ext cx="8715436" cy="5507604"/>
          </a:xfrm>
          <a:prstGeom prst="rect">
            <a:avLst/>
          </a:prstGeom>
        </p:spPr>
      </p:pic>
      <p:sp>
        <p:nvSpPr>
          <p:cNvPr id="6" name="Oval 5"/>
          <p:cNvSpPr/>
          <p:nvPr/>
        </p:nvSpPr>
        <p:spPr bwMode="auto">
          <a:xfrm>
            <a:off x="1071538" y="2214554"/>
            <a:ext cx="1357322" cy="321471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Oval 6"/>
          <p:cNvSpPr/>
          <p:nvPr/>
        </p:nvSpPr>
        <p:spPr bwMode="auto">
          <a:xfrm>
            <a:off x="4286248" y="1928802"/>
            <a:ext cx="1357322" cy="450059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8" name="TextBox 7"/>
          <p:cNvSpPr txBox="1"/>
          <p:nvPr/>
        </p:nvSpPr>
        <p:spPr>
          <a:xfrm>
            <a:off x="7143768" y="6581001"/>
            <a:ext cx="2000232" cy="461665"/>
          </a:xfrm>
          <a:prstGeom prst="rect">
            <a:avLst/>
          </a:prstGeom>
          <a:noFill/>
        </p:spPr>
        <p:txBody>
          <a:bodyPr wrap="square" rtlCol="0">
            <a:spAutoFit/>
          </a:bodyPr>
          <a:lstStyle/>
          <a:p>
            <a:r>
              <a:rPr lang="ru-RU" sz="1200" i="1" dirty="0" smtClean="0"/>
              <a:t>Источник</a:t>
            </a:r>
            <a:r>
              <a:rPr lang="en-US" sz="1200" i="1" dirty="0" smtClean="0"/>
              <a:t>: </a:t>
            </a:r>
            <a:r>
              <a:rPr lang="en-US" sz="1200" i="1" dirty="0" err="1" smtClean="0"/>
              <a:t>Alkire</a:t>
            </a:r>
            <a:r>
              <a:rPr lang="en-US" sz="1200" i="1" dirty="0" smtClean="0"/>
              <a:t> and Seth (2013)</a:t>
            </a:r>
            <a:endParaRPr lang="en-GB" sz="1200" i="1"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lstStyle/>
          <a:p>
            <a:r>
              <a:rPr lang="ru-RU" sz="3600" dirty="0" smtClean="0">
                <a:solidFill>
                  <a:srgbClr val="760000"/>
                </a:solidFill>
                <a:latin typeface="Garamond" pitchFamily="18" charset="0"/>
              </a:rPr>
              <a:t>Распределение интенсивности среди бедных</a:t>
            </a:r>
            <a:endParaRPr lang="en-GB" sz="3600" dirty="0"/>
          </a:p>
        </p:txBody>
      </p:sp>
      <p:pic>
        <p:nvPicPr>
          <p:cNvPr id="1029" name="Picture 5"/>
          <p:cNvPicPr>
            <a:picLocks noChangeAspect="1" noChangeArrowheads="1"/>
          </p:cNvPicPr>
          <p:nvPr/>
        </p:nvPicPr>
        <p:blipFill>
          <a:blip r:embed="rId2" cstate="print"/>
          <a:srcRect/>
          <a:stretch>
            <a:fillRect/>
          </a:stretch>
        </p:blipFill>
        <p:spPr bwMode="auto">
          <a:xfrm>
            <a:off x="500034" y="1357298"/>
            <a:ext cx="4105276" cy="3784552"/>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print"/>
          <a:srcRect/>
          <a:stretch>
            <a:fillRect/>
          </a:stretch>
        </p:blipFill>
        <p:spPr bwMode="auto">
          <a:xfrm>
            <a:off x="4643438" y="1357298"/>
            <a:ext cx="4248052" cy="3752851"/>
          </a:xfrm>
          <a:prstGeom prst="rect">
            <a:avLst/>
          </a:prstGeom>
          <a:noFill/>
          <a:ln w="9525">
            <a:noFill/>
            <a:miter lim="800000"/>
            <a:headEnd/>
            <a:tailEnd/>
          </a:ln>
          <a:effectLst/>
        </p:spPr>
      </p:pic>
      <p:sp>
        <p:nvSpPr>
          <p:cNvPr id="8" name="TextBox 7"/>
          <p:cNvSpPr txBox="1"/>
          <p:nvPr/>
        </p:nvSpPr>
        <p:spPr>
          <a:xfrm>
            <a:off x="1142976" y="5143512"/>
            <a:ext cx="3500462" cy="1200329"/>
          </a:xfrm>
          <a:prstGeom prst="rect">
            <a:avLst/>
          </a:prstGeom>
          <a:noFill/>
        </p:spPr>
        <p:txBody>
          <a:bodyPr wrap="square" rtlCol="0">
            <a:spAutoFit/>
          </a:bodyPr>
          <a:lstStyle/>
          <a:p>
            <a:pPr algn="ctr"/>
            <a:r>
              <a:rPr lang="ru-RU" sz="2400" dirty="0" smtClean="0"/>
              <a:t>Мадагаскар </a:t>
            </a:r>
            <a:r>
              <a:rPr lang="en-US" sz="2400" dirty="0" smtClean="0"/>
              <a:t>(</a:t>
            </a:r>
            <a:r>
              <a:rPr lang="en-US" sz="2400" dirty="0" smtClean="0"/>
              <a:t>2009)</a:t>
            </a:r>
          </a:p>
          <a:p>
            <a:pPr algn="ctr"/>
            <a:r>
              <a:rPr lang="ru-RU" sz="2400" dirty="0" smtClean="0"/>
              <a:t>ИМБ</a:t>
            </a:r>
            <a:r>
              <a:rPr lang="en-US" sz="2400" dirty="0" smtClean="0"/>
              <a:t> = </a:t>
            </a:r>
            <a:r>
              <a:rPr lang="en-US" sz="2400" b="1" dirty="0" smtClean="0"/>
              <a:t>0.357</a:t>
            </a:r>
          </a:p>
          <a:p>
            <a:pPr algn="ctr"/>
            <a:r>
              <a:rPr lang="en-US" sz="2400" dirty="0" smtClean="0"/>
              <a:t>H =</a:t>
            </a:r>
            <a:r>
              <a:rPr lang="en-US" sz="2400" b="1" dirty="0" smtClean="0"/>
              <a:t> 67%</a:t>
            </a:r>
            <a:endParaRPr lang="en-GB" sz="2400" b="1" dirty="0"/>
          </a:p>
        </p:txBody>
      </p:sp>
      <p:sp>
        <p:nvSpPr>
          <p:cNvPr id="9" name="TextBox 8"/>
          <p:cNvSpPr txBox="1"/>
          <p:nvPr/>
        </p:nvSpPr>
        <p:spPr>
          <a:xfrm>
            <a:off x="5429256" y="5143512"/>
            <a:ext cx="3500462" cy="1200329"/>
          </a:xfrm>
          <a:prstGeom prst="rect">
            <a:avLst/>
          </a:prstGeom>
          <a:noFill/>
        </p:spPr>
        <p:txBody>
          <a:bodyPr wrap="square" rtlCol="0">
            <a:spAutoFit/>
          </a:bodyPr>
          <a:lstStyle/>
          <a:p>
            <a:pPr algn="ctr"/>
            <a:r>
              <a:rPr lang="ru-RU" sz="2400" dirty="0" smtClean="0"/>
              <a:t>Руанда </a:t>
            </a:r>
            <a:r>
              <a:rPr lang="en-US" sz="2400" dirty="0" smtClean="0"/>
              <a:t>(</a:t>
            </a:r>
            <a:r>
              <a:rPr lang="en-US" sz="2400" dirty="0" smtClean="0"/>
              <a:t>2010)</a:t>
            </a:r>
          </a:p>
          <a:p>
            <a:pPr algn="ctr"/>
            <a:r>
              <a:rPr lang="ru-RU" sz="2400" dirty="0" smtClean="0"/>
              <a:t>ИМБ</a:t>
            </a:r>
            <a:r>
              <a:rPr lang="en-US" sz="2400" dirty="0" smtClean="0"/>
              <a:t> = </a:t>
            </a:r>
            <a:r>
              <a:rPr lang="en-US" sz="2400" b="1" dirty="0" smtClean="0"/>
              <a:t>0.350</a:t>
            </a:r>
          </a:p>
          <a:p>
            <a:pPr algn="ctr"/>
            <a:r>
              <a:rPr lang="en-US" sz="2400" dirty="0" smtClean="0"/>
              <a:t>H = </a:t>
            </a:r>
            <a:r>
              <a:rPr lang="en-US" sz="2400" b="1" dirty="0" smtClean="0"/>
              <a:t>69%</a:t>
            </a:r>
            <a:endParaRPr lang="en-GB" sz="2400" dirty="0"/>
          </a:p>
        </p:txBody>
      </p:sp>
      <p:sp>
        <p:nvSpPr>
          <p:cNvPr id="7" name="TextBox 6"/>
          <p:cNvSpPr txBox="1"/>
          <p:nvPr/>
        </p:nvSpPr>
        <p:spPr>
          <a:xfrm>
            <a:off x="3857620" y="6286520"/>
            <a:ext cx="3714776" cy="707886"/>
          </a:xfrm>
          <a:prstGeom prst="rect">
            <a:avLst/>
          </a:prstGeom>
          <a:noFill/>
        </p:spPr>
        <p:txBody>
          <a:bodyPr wrap="square" rtlCol="0">
            <a:spAutoFit/>
          </a:bodyPr>
          <a:lstStyle/>
          <a:p>
            <a:r>
              <a:rPr lang="ru-RU" sz="2000" i="1" dirty="0" smtClean="0"/>
              <a:t>Источник</a:t>
            </a:r>
            <a:r>
              <a:rPr lang="en-US" sz="2000" i="1" dirty="0" smtClean="0"/>
              <a:t>: </a:t>
            </a:r>
            <a:r>
              <a:rPr lang="en-US" sz="2000" i="1" dirty="0" err="1" smtClean="0"/>
              <a:t>Alkire</a:t>
            </a:r>
            <a:r>
              <a:rPr lang="en-US" sz="2000" i="1" dirty="0" smtClean="0"/>
              <a:t> , Roche &amp;Seth (2013)</a:t>
            </a:r>
            <a:endParaRPr lang="en-GB" sz="2000"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0" y="0"/>
            <a:ext cx="9144000" cy="6858000"/>
          </a:xfrm>
          <a:solidFill>
            <a:srgbClr val="800000"/>
          </a:solidFill>
        </p:spPr>
        <p:txBody>
          <a:bodyPr/>
          <a:lstStyle/>
          <a:p>
            <a:r>
              <a:rPr lang="en-US" sz="9600" b="1" dirty="0" smtClean="0">
                <a:solidFill>
                  <a:schemeClr val="bg1"/>
                </a:solidFill>
                <a:latin typeface="Times New Roman" pitchFamily="18" charset="0"/>
              </a:rPr>
              <a:t> </a:t>
            </a:r>
          </a:p>
        </p:txBody>
      </p:sp>
      <p:pic>
        <p:nvPicPr>
          <p:cNvPr id="38915" name="Picture 6" descr="faces_banner.JPG"/>
          <p:cNvPicPr>
            <a:picLocks noChangeAspect="1"/>
          </p:cNvPicPr>
          <p:nvPr/>
        </p:nvPicPr>
        <p:blipFill>
          <a:blip r:embed="rId2" cstate="print"/>
          <a:srcRect b="70790"/>
          <a:stretch>
            <a:fillRect/>
          </a:stretch>
        </p:blipFill>
        <p:spPr bwMode="auto">
          <a:xfrm>
            <a:off x="0" y="0"/>
            <a:ext cx="9115425" cy="1112838"/>
          </a:xfrm>
          <a:prstGeom prst="rect">
            <a:avLst/>
          </a:prstGeom>
          <a:noFill/>
          <a:ln w="9525">
            <a:noFill/>
            <a:miter lim="800000"/>
            <a:headEnd/>
            <a:tailEnd/>
          </a:ln>
        </p:spPr>
      </p:pic>
      <p:sp>
        <p:nvSpPr>
          <p:cNvPr id="5" name="Title 1"/>
          <p:cNvSpPr txBox="1">
            <a:spLocks/>
          </p:cNvSpPr>
          <p:nvPr/>
        </p:nvSpPr>
        <p:spPr>
          <a:xfrm>
            <a:off x="457200" y="1512888"/>
            <a:ext cx="8229600" cy="3559186"/>
          </a:xfrm>
          <a:prstGeom prst="rect">
            <a:avLst/>
          </a:prstGeom>
        </p:spPr>
        <p:txBody>
          <a:bodyPr/>
          <a:lstStyle/>
          <a:p>
            <a:pPr algn="ctr">
              <a:defRPr/>
            </a:pPr>
            <a:endParaRPr lang="en-US" sz="5400" b="1" kern="0" dirty="0">
              <a:solidFill>
                <a:schemeClr val="bg1"/>
              </a:solidFill>
              <a:ea typeface="+mj-ea"/>
              <a:cs typeface="+mj-cs"/>
              <a:sym typeface="Lucida Grande" charset="0"/>
            </a:endParaRPr>
          </a:p>
          <a:p>
            <a:pPr algn="ctr"/>
            <a:r>
              <a:rPr lang="ru-RU" sz="5400" b="1" dirty="0" smtClean="0">
                <a:solidFill>
                  <a:schemeClr val="bg1"/>
                </a:solidFill>
              </a:rPr>
              <a:t>Глобальный </a:t>
            </a:r>
            <a:r>
              <a:rPr lang="ru-RU" sz="5400" b="1" dirty="0" smtClean="0">
                <a:solidFill>
                  <a:schemeClr val="bg1"/>
                </a:solidFill>
              </a:rPr>
              <a:t>ИМБ</a:t>
            </a:r>
            <a:r>
              <a:rPr lang="de-DE" sz="5400" b="1" dirty="0" smtClean="0">
                <a:solidFill>
                  <a:schemeClr val="bg1"/>
                </a:solidFill>
              </a:rPr>
              <a:t> </a:t>
            </a:r>
            <a:r>
              <a:rPr lang="de-DE" sz="5400" b="1" dirty="0" smtClean="0">
                <a:solidFill>
                  <a:schemeClr val="bg1"/>
                </a:solidFill>
              </a:rPr>
              <a:t>2015+</a:t>
            </a:r>
          </a:p>
          <a:p>
            <a:pPr algn="ctr"/>
            <a:r>
              <a:rPr lang="ru-RU" sz="4400" dirty="0" smtClean="0">
                <a:solidFill>
                  <a:schemeClr val="bg1"/>
                </a:solidFill>
              </a:rPr>
              <a:t>В ЦРТ на период после 2015 года</a:t>
            </a:r>
            <a:endParaRPr lang="de-DE" sz="4400" dirty="0" smtClean="0">
              <a:solidFill>
                <a:schemeClr val="bg1"/>
              </a:solidFill>
            </a:endParaRPr>
          </a:p>
          <a:p>
            <a:pPr algn="ctr"/>
            <a:r>
              <a:rPr lang="ru-RU" sz="4400" dirty="0" smtClean="0">
                <a:solidFill>
                  <a:schemeClr val="bg1"/>
                </a:solidFill>
              </a:rPr>
              <a:t>Повестка дня в области развития</a:t>
            </a:r>
            <a:endParaRPr lang="de-DE" sz="4400"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501122" cy="6955750"/>
          </a:xfrm>
          <a:prstGeom prst="rect">
            <a:avLst/>
          </a:prstGeom>
          <a:noFill/>
        </p:spPr>
        <p:txBody>
          <a:bodyPr wrap="square" rtlCol="0">
            <a:spAutoFit/>
          </a:bodyPr>
          <a:lstStyle/>
          <a:p>
            <a:pPr algn="ctr"/>
            <a:r>
              <a:rPr lang="ru-RU" sz="3600" dirty="0" smtClean="0">
                <a:solidFill>
                  <a:srgbClr val="800000"/>
                </a:solidFill>
                <a:latin typeface="+mj-lt"/>
              </a:rPr>
              <a:t>Переход к ИМБ</a:t>
            </a:r>
            <a:r>
              <a:rPr lang="en-GB" sz="3600" dirty="0" smtClean="0">
                <a:solidFill>
                  <a:srgbClr val="800000"/>
                </a:solidFill>
                <a:latin typeface="+mj-lt"/>
              </a:rPr>
              <a:t> </a:t>
            </a:r>
            <a:r>
              <a:rPr lang="en-GB" sz="3600" dirty="0" smtClean="0">
                <a:solidFill>
                  <a:srgbClr val="800000"/>
                </a:solidFill>
                <a:latin typeface="+mj-lt"/>
              </a:rPr>
              <a:t>2015+</a:t>
            </a:r>
            <a:endParaRPr lang="en-GB" sz="3600" dirty="0">
              <a:solidFill>
                <a:srgbClr val="800000"/>
              </a:solidFill>
              <a:latin typeface="+mj-lt"/>
            </a:endParaRPr>
          </a:p>
          <a:p>
            <a:pPr algn="ctr"/>
            <a:endParaRPr lang="en-GB" sz="1800" dirty="0">
              <a:latin typeface="+mj-lt"/>
            </a:endParaRPr>
          </a:p>
          <a:p>
            <a:pPr lvl="0"/>
            <a:endParaRPr lang="en-GB" sz="2800" dirty="0" smtClean="0">
              <a:solidFill>
                <a:srgbClr val="000000"/>
              </a:solidFill>
              <a:latin typeface="Garamond"/>
            </a:endParaRPr>
          </a:p>
          <a:p>
            <a:pPr lvl="0"/>
            <a:r>
              <a:rPr lang="ru-RU" sz="2800" dirty="0" smtClean="0">
                <a:solidFill>
                  <a:srgbClr val="000000"/>
                </a:solidFill>
                <a:latin typeface="Garamond"/>
              </a:rPr>
              <a:t>Результаты </a:t>
            </a:r>
            <a:r>
              <a:rPr lang="ru-RU" sz="2800" dirty="0" smtClean="0">
                <a:solidFill>
                  <a:srgbClr val="000000"/>
                </a:solidFill>
                <a:latin typeface="Garamond"/>
              </a:rPr>
              <a:t>Глобального ИМБ</a:t>
            </a:r>
            <a:r>
              <a:rPr lang="en-GB" sz="2800" dirty="0" smtClean="0">
                <a:solidFill>
                  <a:srgbClr val="000000"/>
                </a:solidFill>
                <a:latin typeface="Garamond"/>
              </a:rPr>
              <a:t>:</a:t>
            </a:r>
          </a:p>
          <a:p>
            <a:pPr lvl="0"/>
            <a:endParaRPr lang="en-GB" sz="2800" dirty="0">
              <a:solidFill>
                <a:srgbClr val="000000"/>
              </a:solidFill>
              <a:latin typeface="Garamond"/>
            </a:endParaRPr>
          </a:p>
          <a:p>
            <a:pPr marL="355600" lvl="0" indent="-355600">
              <a:buFontTx/>
              <a:buChar char="-"/>
            </a:pPr>
            <a:r>
              <a:rPr lang="ru-RU" sz="2800" dirty="0" smtClean="0">
                <a:solidFill>
                  <a:srgbClr val="000000"/>
                </a:solidFill>
                <a:latin typeface="Garamond"/>
              </a:rPr>
              <a:t>Бедность при </a:t>
            </a:r>
            <a:r>
              <a:rPr lang="en-GB" sz="2800" dirty="0" smtClean="0">
                <a:solidFill>
                  <a:srgbClr val="000000"/>
                </a:solidFill>
                <a:latin typeface="Garamond"/>
              </a:rPr>
              <a:t>1</a:t>
            </a:r>
            <a:r>
              <a:rPr lang="ru-RU" sz="2800" dirty="0" smtClean="0">
                <a:solidFill>
                  <a:srgbClr val="000000"/>
                </a:solidFill>
                <a:latin typeface="Garamond"/>
              </a:rPr>
              <a:t>,</a:t>
            </a:r>
            <a:r>
              <a:rPr lang="en-GB" sz="2800" dirty="0" smtClean="0">
                <a:solidFill>
                  <a:srgbClr val="000000"/>
                </a:solidFill>
                <a:latin typeface="Garamond"/>
              </a:rPr>
              <a:t>25</a:t>
            </a:r>
            <a:r>
              <a:rPr lang="ru-RU" sz="2800" dirty="0" smtClean="0">
                <a:solidFill>
                  <a:srgbClr val="000000"/>
                </a:solidFill>
                <a:latin typeface="Garamond"/>
              </a:rPr>
              <a:t> долл. </a:t>
            </a:r>
            <a:r>
              <a:rPr lang="ru-RU" sz="2800" dirty="0">
                <a:solidFill>
                  <a:srgbClr val="000000"/>
                </a:solidFill>
                <a:latin typeface="Garamond"/>
              </a:rPr>
              <a:t>в</a:t>
            </a:r>
            <a:r>
              <a:rPr lang="ru-RU" sz="2800" dirty="0" smtClean="0">
                <a:solidFill>
                  <a:srgbClr val="000000"/>
                </a:solidFill>
                <a:latin typeface="Garamond"/>
              </a:rPr>
              <a:t> день и ИМБ</a:t>
            </a:r>
            <a:r>
              <a:rPr lang="en-GB" sz="2800" dirty="0" smtClean="0">
                <a:solidFill>
                  <a:srgbClr val="000000"/>
                </a:solidFill>
                <a:latin typeface="Garamond"/>
              </a:rPr>
              <a:t> </a:t>
            </a:r>
            <a:r>
              <a:rPr lang="ru-RU" sz="2800" dirty="0" smtClean="0">
                <a:solidFill>
                  <a:srgbClr val="000000"/>
                </a:solidFill>
                <a:latin typeface="Garamond"/>
              </a:rPr>
              <a:t>не изменяются одинаково</a:t>
            </a:r>
            <a:endParaRPr lang="en-GB" sz="2800" dirty="0" smtClean="0">
              <a:solidFill>
                <a:srgbClr val="000000"/>
              </a:solidFill>
              <a:latin typeface="Garamond"/>
            </a:endParaRPr>
          </a:p>
          <a:p>
            <a:pPr marL="355600" lvl="0" indent="-355600"/>
            <a:endParaRPr lang="en-GB" sz="2800" dirty="0">
              <a:solidFill>
                <a:srgbClr val="000000"/>
              </a:solidFill>
              <a:latin typeface="Garamond"/>
            </a:endParaRPr>
          </a:p>
          <a:p>
            <a:pPr marL="355600" lvl="0" indent="-355600">
              <a:buFontTx/>
              <a:buChar char="-"/>
            </a:pPr>
            <a:r>
              <a:rPr lang="ru-RU" sz="2800" dirty="0" smtClean="0">
                <a:solidFill>
                  <a:srgbClr val="000000"/>
                </a:solidFill>
                <a:latin typeface="Garamond"/>
              </a:rPr>
              <a:t>Снижение ИМБ</a:t>
            </a:r>
            <a:r>
              <a:rPr lang="en-GB" sz="2800" dirty="0" smtClean="0">
                <a:solidFill>
                  <a:srgbClr val="000000"/>
                </a:solidFill>
                <a:latin typeface="Garamond"/>
              </a:rPr>
              <a:t> </a:t>
            </a:r>
            <a:r>
              <a:rPr lang="ru-RU" sz="2800" dirty="0" smtClean="0">
                <a:solidFill>
                  <a:srgbClr val="000000"/>
                </a:solidFill>
                <a:latin typeface="Garamond"/>
              </a:rPr>
              <a:t>зачастую происходит быстрее, чем сокращение бедности при </a:t>
            </a:r>
            <a:r>
              <a:rPr lang="en-GB" sz="2800" dirty="0" smtClean="0">
                <a:solidFill>
                  <a:srgbClr val="000000"/>
                </a:solidFill>
                <a:latin typeface="Garamond"/>
              </a:rPr>
              <a:t>1</a:t>
            </a:r>
            <a:r>
              <a:rPr lang="ru-RU" sz="2800" dirty="0" smtClean="0">
                <a:solidFill>
                  <a:srgbClr val="000000"/>
                </a:solidFill>
                <a:latin typeface="Garamond"/>
              </a:rPr>
              <a:t>,</a:t>
            </a:r>
            <a:r>
              <a:rPr lang="en-GB" sz="2800" dirty="0" smtClean="0">
                <a:solidFill>
                  <a:srgbClr val="000000"/>
                </a:solidFill>
                <a:latin typeface="Garamond"/>
              </a:rPr>
              <a:t>25</a:t>
            </a:r>
            <a:r>
              <a:rPr lang="ru-RU" sz="2800" dirty="0" smtClean="0">
                <a:solidFill>
                  <a:srgbClr val="000000"/>
                </a:solidFill>
                <a:latin typeface="Garamond"/>
              </a:rPr>
              <a:t> долл. </a:t>
            </a:r>
            <a:r>
              <a:rPr lang="ru-RU" sz="2800" dirty="0">
                <a:solidFill>
                  <a:srgbClr val="000000"/>
                </a:solidFill>
                <a:latin typeface="Garamond"/>
              </a:rPr>
              <a:t>в</a:t>
            </a:r>
            <a:r>
              <a:rPr lang="ru-RU" sz="2800" dirty="0" smtClean="0">
                <a:solidFill>
                  <a:srgbClr val="000000"/>
                </a:solidFill>
                <a:latin typeface="Garamond"/>
              </a:rPr>
              <a:t> день</a:t>
            </a:r>
            <a:endParaRPr lang="en-GB" sz="2800" dirty="0" smtClean="0">
              <a:solidFill>
                <a:srgbClr val="000000"/>
              </a:solidFill>
              <a:latin typeface="Garamond"/>
            </a:endParaRPr>
          </a:p>
          <a:p>
            <a:pPr marL="355600" lvl="0" indent="-355600"/>
            <a:endParaRPr lang="en-GB" sz="2800" dirty="0">
              <a:solidFill>
                <a:srgbClr val="000000"/>
              </a:solidFill>
              <a:latin typeface="Garamond"/>
            </a:endParaRPr>
          </a:p>
          <a:p>
            <a:pPr marL="355600" lvl="0" indent="-355600">
              <a:buFontTx/>
              <a:buChar char="-"/>
            </a:pPr>
            <a:r>
              <a:rPr lang="ru-RU" sz="2800" dirty="0" smtClean="0">
                <a:solidFill>
                  <a:srgbClr val="000000"/>
                </a:solidFill>
                <a:latin typeface="Garamond"/>
              </a:rPr>
              <a:t>Политические стимулы от ИМБ</a:t>
            </a:r>
            <a:r>
              <a:rPr lang="en-GB" sz="2800" dirty="0" smtClean="0">
                <a:solidFill>
                  <a:srgbClr val="000000"/>
                </a:solidFill>
                <a:latin typeface="Garamond"/>
              </a:rPr>
              <a:t> </a:t>
            </a:r>
            <a:r>
              <a:rPr lang="ru-RU" sz="2800" dirty="0" smtClean="0">
                <a:solidFill>
                  <a:srgbClr val="000000"/>
                </a:solidFill>
                <a:latin typeface="Garamond"/>
              </a:rPr>
              <a:t>являются более очевидными</a:t>
            </a:r>
            <a:endParaRPr lang="en-GB" sz="2800" dirty="0" smtClean="0">
              <a:solidFill>
                <a:srgbClr val="000000"/>
              </a:solidFill>
              <a:latin typeface="Garamond"/>
            </a:endParaRPr>
          </a:p>
          <a:p>
            <a:pPr marL="457200" lvl="0" indent="-457200"/>
            <a:endParaRPr lang="en-GB" sz="2800" dirty="0" smtClean="0">
              <a:solidFill>
                <a:srgbClr val="000000"/>
              </a:solidFill>
              <a:latin typeface="Garamond"/>
            </a:endParaRPr>
          </a:p>
          <a:p>
            <a:pPr marL="457200" lvl="0" indent="-457200"/>
            <a:endParaRPr lang="en-GB" sz="2800" dirty="0">
              <a:solidFill>
                <a:srgbClr val="000000"/>
              </a:solidFill>
              <a:latin typeface="Garamond"/>
            </a:endParaRPr>
          </a:p>
          <a:p>
            <a:endParaRPr lang="en-GB" sz="2800" dirty="0" smtClean="0">
              <a:latin typeface="+mj-lt"/>
            </a:endParaRPr>
          </a:p>
        </p:txBody>
      </p:sp>
    </p:spTree>
    <p:extLst>
      <p:ext uri="{BB962C8B-B14F-4D97-AF65-F5344CB8AC3E}">
        <p14:creationId xmlns:p14="http://schemas.microsoft.com/office/powerpoint/2010/main" val="413476781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9976" y="0"/>
            <a:ext cx="9244285" cy="6643710"/>
          </a:xfrm>
          <a:prstGeom prst="rect">
            <a:avLst/>
          </a:prstGeom>
          <a:noFill/>
          <a:ln w="9525">
            <a:noFill/>
            <a:miter lim="800000"/>
            <a:headEnd/>
            <a:tailEnd/>
          </a:ln>
          <a:effectLst/>
        </p:spPr>
      </p:pic>
      <p:sp>
        <p:nvSpPr>
          <p:cNvPr id="5" name="TextBox 4"/>
          <p:cNvSpPr txBox="1"/>
          <p:nvPr/>
        </p:nvSpPr>
        <p:spPr>
          <a:xfrm>
            <a:off x="3857620" y="2285992"/>
            <a:ext cx="4572032" cy="1323439"/>
          </a:xfrm>
          <a:prstGeom prst="rect">
            <a:avLst/>
          </a:prstGeom>
          <a:noFill/>
        </p:spPr>
        <p:txBody>
          <a:bodyPr wrap="square" rtlCol="0">
            <a:spAutoFit/>
          </a:bodyPr>
          <a:lstStyle/>
          <a:p>
            <a:r>
              <a:rPr lang="ru-RU" sz="2000" dirty="0" smtClean="0">
                <a:latin typeface="+mj-lt"/>
              </a:rPr>
              <a:t>Высота столбца</a:t>
            </a:r>
            <a:r>
              <a:rPr lang="en-US" sz="2000" dirty="0" smtClean="0">
                <a:latin typeface="+mj-lt"/>
              </a:rPr>
              <a:t>: </a:t>
            </a:r>
            <a:r>
              <a:rPr lang="ru-RU" sz="2000" dirty="0" smtClean="0">
                <a:latin typeface="+mj-lt"/>
              </a:rPr>
              <a:t>индекс численности бедных ИМБ</a:t>
            </a:r>
            <a:endParaRPr lang="en-US" sz="2000" dirty="0" smtClean="0">
              <a:latin typeface="+mj-lt"/>
            </a:endParaRPr>
          </a:p>
          <a:p>
            <a:r>
              <a:rPr lang="ru-RU" sz="2000" dirty="0" smtClean="0">
                <a:latin typeface="+mj-lt"/>
                <a:cs typeface="Times New Roman"/>
              </a:rPr>
              <a:t>Высота при </a:t>
            </a:r>
            <a:r>
              <a:rPr lang="en-US" sz="2000" dirty="0" smtClean="0">
                <a:latin typeface="+mj-lt"/>
                <a:cs typeface="Times New Roman"/>
              </a:rPr>
              <a:t>‘•’ </a:t>
            </a:r>
            <a:r>
              <a:rPr lang="en-US" sz="2000" dirty="0" smtClean="0">
                <a:latin typeface="+mj-lt"/>
                <a:cs typeface="Times New Roman"/>
              </a:rPr>
              <a:t>: </a:t>
            </a:r>
            <a:r>
              <a:rPr lang="ru-RU" sz="2000" dirty="0" smtClean="0">
                <a:latin typeface="+mj-lt"/>
                <a:cs typeface="Times New Roman"/>
              </a:rPr>
              <a:t>индекс численности бедных при </a:t>
            </a:r>
            <a:r>
              <a:rPr lang="en-US" sz="2000" dirty="0" smtClean="0">
                <a:latin typeface="+mj-lt"/>
                <a:cs typeface="Times New Roman"/>
              </a:rPr>
              <a:t>1</a:t>
            </a:r>
            <a:r>
              <a:rPr lang="ru-RU" sz="2000" dirty="0" smtClean="0">
                <a:latin typeface="+mj-lt"/>
                <a:cs typeface="Times New Roman"/>
              </a:rPr>
              <a:t>,</a:t>
            </a:r>
            <a:r>
              <a:rPr lang="en-US" sz="2000" dirty="0" smtClean="0">
                <a:latin typeface="+mj-lt"/>
                <a:cs typeface="Times New Roman"/>
              </a:rPr>
              <a:t>25</a:t>
            </a:r>
            <a:r>
              <a:rPr lang="ru-RU" sz="2000" dirty="0" smtClean="0">
                <a:latin typeface="+mj-lt"/>
                <a:cs typeface="Times New Roman"/>
              </a:rPr>
              <a:t> долл. </a:t>
            </a:r>
            <a:r>
              <a:rPr lang="ru-RU" sz="2000" dirty="0">
                <a:latin typeface="+mj-lt"/>
                <a:cs typeface="Times New Roman"/>
              </a:rPr>
              <a:t>в</a:t>
            </a:r>
            <a:r>
              <a:rPr lang="ru-RU" sz="2000" dirty="0" smtClean="0">
                <a:latin typeface="+mj-lt"/>
                <a:cs typeface="Times New Roman"/>
              </a:rPr>
              <a:t> день</a:t>
            </a:r>
            <a:endParaRPr lang="en-GB" sz="2000" dirty="0">
              <a:latin typeface="+mj-lt"/>
            </a:endParaRPr>
          </a:p>
        </p:txBody>
      </p:sp>
      <p:sp>
        <p:nvSpPr>
          <p:cNvPr id="6" name="TextBox 5"/>
          <p:cNvSpPr txBox="1"/>
          <p:nvPr/>
        </p:nvSpPr>
        <p:spPr>
          <a:xfrm>
            <a:off x="5429224" y="6519446"/>
            <a:ext cx="3714776" cy="338554"/>
          </a:xfrm>
          <a:prstGeom prst="rect">
            <a:avLst/>
          </a:prstGeom>
          <a:noFill/>
        </p:spPr>
        <p:txBody>
          <a:bodyPr wrap="square" rtlCol="0">
            <a:spAutoFit/>
          </a:bodyPr>
          <a:lstStyle/>
          <a:p>
            <a:r>
              <a:rPr lang="ru-RU" sz="1600" i="1" dirty="0" smtClean="0"/>
              <a:t>Источник</a:t>
            </a:r>
            <a:r>
              <a:rPr lang="en-US" sz="1600" i="1" dirty="0" smtClean="0"/>
              <a:t>: </a:t>
            </a:r>
            <a:r>
              <a:rPr lang="en-US" sz="1600" i="1" dirty="0" err="1" smtClean="0"/>
              <a:t>Alkire</a:t>
            </a:r>
            <a:r>
              <a:rPr lang="en-US" sz="1600" i="1" dirty="0" smtClean="0"/>
              <a:t> , Roche &amp;Seth (2013)</a:t>
            </a:r>
            <a:endParaRPr lang="en-GB" sz="1600" i="1"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501122" cy="6740307"/>
          </a:xfrm>
          <a:prstGeom prst="rect">
            <a:avLst/>
          </a:prstGeom>
          <a:noFill/>
        </p:spPr>
        <p:txBody>
          <a:bodyPr wrap="square" rtlCol="0">
            <a:spAutoFit/>
          </a:bodyPr>
          <a:lstStyle/>
          <a:p>
            <a:pPr algn="ctr"/>
            <a:r>
              <a:rPr lang="ru-RU" sz="3600" dirty="0" smtClean="0">
                <a:solidFill>
                  <a:srgbClr val="760000"/>
                </a:solidFill>
                <a:latin typeface="+mj-lt"/>
              </a:rPr>
              <a:t>ИМБ</a:t>
            </a:r>
            <a:r>
              <a:rPr lang="en-GB" sz="3600" dirty="0" smtClean="0">
                <a:solidFill>
                  <a:srgbClr val="760000"/>
                </a:solidFill>
                <a:latin typeface="+mj-lt"/>
              </a:rPr>
              <a:t> 2015+</a:t>
            </a:r>
            <a:r>
              <a:rPr lang="en-GB" sz="3600" i="1" dirty="0" smtClean="0">
                <a:solidFill>
                  <a:srgbClr val="760000"/>
                </a:solidFill>
              </a:rPr>
              <a:t> </a:t>
            </a:r>
            <a:r>
              <a:rPr lang="ru-RU" sz="3600" dirty="0" smtClean="0">
                <a:solidFill>
                  <a:srgbClr val="760000"/>
                </a:solidFill>
              </a:rPr>
              <a:t>для ЦРТ на период после </a:t>
            </a:r>
            <a:r>
              <a:rPr lang="en-GB" sz="3600" dirty="0" smtClean="0">
                <a:solidFill>
                  <a:srgbClr val="760000"/>
                </a:solidFill>
              </a:rPr>
              <a:t>2015 </a:t>
            </a:r>
            <a:r>
              <a:rPr lang="ru-RU" sz="3600" dirty="0" smtClean="0">
                <a:solidFill>
                  <a:srgbClr val="760000"/>
                </a:solidFill>
              </a:rPr>
              <a:t>года</a:t>
            </a:r>
            <a:endParaRPr lang="en-GB" sz="3600" dirty="0" smtClean="0">
              <a:solidFill>
                <a:srgbClr val="760000"/>
              </a:solidFill>
            </a:endParaRPr>
          </a:p>
          <a:p>
            <a:pPr algn="ctr"/>
            <a:r>
              <a:rPr lang="en-GB" i="1" dirty="0" smtClean="0">
                <a:solidFill>
                  <a:srgbClr val="000000"/>
                </a:solidFill>
                <a:latin typeface="+mj-lt"/>
              </a:rPr>
              <a:t>(</a:t>
            </a:r>
            <a:r>
              <a:rPr lang="en-GB" i="1" dirty="0" err="1" smtClean="0">
                <a:solidFill>
                  <a:srgbClr val="000000"/>
                </a:solidFill>
                <a:latin typeface="+mj-lt"/>
              </a:rPr>
              <a:t>Alkire</a:t>
            </a:r>
            <a:r>
              <a:rPr lang="en-GB" i="1" dirty="0" smtClean="0">
                <a:solidFill>
                  <a:srgbClr val="000000"/>
                </a:solidFill>
                <a:latin typeface="+mj-lt"/>
              </a:rPr>
              <a:t> and Sumner 2013) </a:t>
            </a:r>
            <a:endParaRPr lang="en-GB" dirty="0">
              <a:solidFill>
                <a:srgbClr val="800000"/>
              </a:solidFill>
              <a:latin typeface="+mj-lt"/>
            </a:endParaRPr>
          </a:p>
          <a:p>
            <a:pPr marL="457200" lvl="0" indent="-457200"/>
            <a:endParaRPr lang="en-GB" sz="2800" dirty="0" smtClean="0">
              <a:solidFill>
                <a:srgbClr val="000000"/>
              </a:solidFill>
              <a:latin typeface="Garamond"/>
            </a:endParaRPr>
          </a:p>
          <a:p>
            <a:pPr marL="355600" lvl="0" indent="-355600">
              <a:buFontTx/>
              <a:buChar char="-"/>
            </a:pPr>
            <a:r>
              <a:rPr lang="ru-RU" sz="2800" dirty="0" smtClean="0">
                <a:solidFill>
                  <a:srgbClr val="000000"/>
                </a:solidFill>
              </a:rPr>
              <a:t>Дополнить бедность при </a:t>
            </a:r>
            <a:r>
              <a:rPr lang="en-GB" sz="2800" dirty="0" smtClean="0">
                <a:solidFill>
                  <a:srgbClr val="000000"/>
                </a:solidFill>
              </a:rPr>
              <a:t>1</a:t>
            </a:r>
            <a:r>
              <a:rPr lang="ru-RU" sz="2800" dirty="0" smtClean="0">
                <a:solidFill>
                  <a:srgbClr val="000000"/>
                </a:solidFill>
              </a:rPr>
              <a:t>,</a:t>
            </a:r>
            <a:r>
              <a:rPr lang="en-GB" sz="2800" dirty="0" smtClean="0">
                <a:solidFill>
                  <a:srgbClr val="000000"/>
                </a:solidFill>
              </a:rPr>
              <a:t>25</a:t>
            </a:r>
            <a:r>
              <a:rPr lang="ru-RU" sz="2800" dirty="0" smtClean="0">
                <a:solidFill>
                  <a:srgbClr val="000000"/>
                </a:solidFill>
              </a:rPr>
              <a:t> долл. в день</a:t>
            </a:r>
            <a:endParaRPr lang="en-GB" sz="2800" dirty="0" smtClean="0">
              <a:solidFill>
                <a:srgbClr val="000000"/>
              </a:solidFill>
            </a:endParaRPr>
          </a:p>
          <a:p>
            <a:pPr marL="355600" lvl="0" indent="-355600">
              <a:buFontTx/>
              <a:buChar char="-"/>
            </a:pPr>
            <a:endParaRPr lang="en-GB" sz="2400" dirty="0" smtClean="0">
              <a:solidFill>
                <a:srgbClr val="000000"/>
              </a:solidFill>
            </a:endParaRPr>
          </a:p>
          <a:p>
            <a:pPr marL="355600" lvl="0" indent="-355600">
              <a:buFontTx/>
              <a:buChar char="-"/>
            </a:pPr>
            <a:r>
              <a:rPr lang="ru-RU" sz="2800" dirty="0" smtClean="0">
                <a:solidFill>
                  <a:srgbClr val="000000"/>
                </a:solidFill>
              </a:rPr>
              <a:t>Отразить взаимосвязь между депривациями</a:t>
            </a:r>
            <a:r>
              <a:rPr lang="en-GB" sz="2800" dirty="0" smtClean="0">
                <a:solidFill>
                  <a:srgbClr val="000000"/>
                </a:solidFill>
              </a:rPr>
              <a:t>: </a:t>
            </a:r>
            <a:r>
              <a:rPr lang="ru-RU" sz="2800" dirty="0" smtClean="0">
                <a:solidFill>
                  <a:srgbClr val="000000"/>
                </a:solidFill>
              </a:rPr>
              <a:t>в чем люди являются бедными</a:t>
            </a:r>
            <a:endParaRPr lang="en-GB" sz="2800" dirty="0" smtClean="0">
              <a:solidFill>
                <a:srgbClr val="000000"/>
              </a:solidFill>
            </a:endParaRPr>
          </a:p>
          <a:p>
            <a:pPr marL="355600" lvl="0" indent="-355600"/>
            <a:endParaRPr lang="en-GB" sz="2400" dirty="0" smtClean="0">
              <a:solidFill>
                <a:srgbClr val="000000"/>
              </a:solidFill>
            </a:endParaRPr>
          </a:p>
          <a:p>
            <a:pPr marL="355600" lvl="0" indent="-355600">
              <a:buFontTx/>
              <a:buChar char="-"/>
            </a:pPr>
            <a:r>
              <a:rPr lang="ru-RU" sz="2800" dirty="0" smtClean="0">
                <a:solidFill>
                  <a:srgbClr val="000000"/>
                </a:solidFill>
                <a:latin typeface="Garamond"/>
              </a:rPr>
              <a:t>Упор на совместные обсуждения и мнения экспертов</a:t>
            </a:r>
            <a:endParaRPr lang="en-GB" sz="2800" dirty="0" smtClean="0">
              <a:solidFill>
                <a:srgbClr val="000000"/>
              </a:solidFill>
              <a:latin typeface="Garamond"/>
            </a:endParaRPr>
          </a:p>
          <a:p>
            <a:pPr marL="355600" lvl="0" indent="-355600">
              <a:buFontTx/>
              <a:buChar char="-"/>
            </a:pPr>
            <a:endParaRPr lang="en-GB" sz="2800" dirty="0" smtClean="0">
              <a:solidFill>
                <a:srgbClr val="000000"/>
              </a:solidFill>
              <a:latin typeface="Garamond"/>
            </a:endParaRPr>
          </a:p>
          <a:p>
            <a:pPr marL="355600" lvl="0" indent="-355600">
              <a:buFontTx/>
              <a:buChar char="-"/>
            </a:pPr>
            <a:r>
              <a:rPr lang="ru-RU" sz="2800" dirty="0" smtClean="0">
                <a:solidFill>
                  <a:srgbClr val="000000"/>
                </a:solidFill>
                <a:latin typeface="Garamond"/>
              </a:rPr>
              <a:t>Национальный ИМБ</a:t>
            </a:r>
            <a:r>
              <a:rPr lang="en-GB" sz="2800" dirty="0" smtClean="0">
                <a:solidFill>
                  <a:srgbClr val="000000"/>
                </a:solidFill>
                <a:latin typeface="Garamond"/>
              </a:rPr>
              <a:t> </a:t>
            </a:r>
            <a:r>
              <a:rPr lang="ru-RU" sz="2800" dirty="0" smtClean="0">
                <a:solidFill>
                  <a:srgbClr val="000000"/>
                </a:solidFill>
                <a:latin typeface="Garamond"/>
              </a:rPr>
              <a:t>должен быть признан и представляться в международной отчетности</a:t>
            </a:r>
            <a:endParaRPr lang="en-GB" sz="2800" dirty="0" smtClean="0">
              <a:solidFill>
                <a:srgbClr val="000000"/>
              </a:solidFill>
              <a:latin typeface="Garamond"/>
            </a:endParaRPr>
          </a:p>
          <a:p>
            <a:pPr marL="457200" lvl="0" indent="-457200"/>
            <a:endParaRPr lang="en-GB" sz="2800" dirty="0">
              <a:solidFill>
                <a:srgbClr val="000000"/>
              </a:solidFill>
              <a:latin typeface="Garamond"/>
            </a:endParaRPr>
          </a:p>
          <a:p>
            <a:endParaRPr lang="en-GB" sz="2800" dirty="0" smtClean="0">
              <a:latin typeface="+mj-lt"/>
            </a:endParaRPr>
          </a:p>
        </p:txBody>
      </p:sp>
    </p:spTree>
    <p:extLst>
      <p:ext uri="{BB962C8B-B14F-4D97-AF65-F5344CB8AC3E}">
        <p14:creationId xmlns:p14="http://schemas.microsoft.com/office/powerpoint/2010/main" val="4134767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600" dirty="0" smtClean="0">
                <a:solidFill>
                  <a:srgbClr val="760000"/>
                </a:solidFill>
              </a:rPr>
              <a:t>Содержание</a:t>
            </a:r>
            <a:endParaRPr lang="en-GB" sz="3600" dirty="0">
              <a:solidFill>
                <a:srgbClr val="760000"/>
              </a:solidFill>
            </a:endParaRPr>
          </a:p>
        </p:txBody>
      </p:sp>
      <p:sp>
        <p:nvSpPr>
          <p:cNvPr id="3" name="Content Placeholder 2"/>
          <p:cNvSpPr>
            <a:spLocks noGrp="1"/>
          </p:cNvSpPr>
          <p:nvPr>
            <p:ph idx="1"/>
          </p:nvPr>
        </p:nvSpPr>
        <p:spPr>
          <a:xfrm>
            <a:off x="500034" y="1285860"/>
            <a:ext cx="8229600" cy="4972072"/>
          </a:xfrm>
        </p:spPr>
        <p:txBody>
          <a:bodyPr/>
          <a:lstStyle/>
          <a:p>
            <a:r>
              <a:rPr lang="ru-RU" sz="2800" dirty="0" smtClean="0"/>
              <a:t>Обоснование для рассмотрения многоаспектного подхода к измерению бедности</a:t>
            </a:r>
            <a:endParaRPr lang="en-US" sz="2800" dirty="0" smtClean="0"/>
          </a:p>
          <a:p>
            <a:endParaRPr lang="en-US" sz="2400" dirty="0" smtClean="0"/>
          </a:p>
          <a:p>
            <a:r>
              <a:rPr lang="ru-RU" sz="2800" dirty="0" smtClean="0"/>
              <a:t>Методология </a:t>
            </a:r>
            <a:r>
              <a:rPr lang="ru-RU" sz="2800" dirty="0" err="1" smtClean="0"/>
              <a:t>Алкире</a:t>
            </a:r>
            <a:r>
              <a:rPr lang="ru-RU" sz="2800" dirty="0" smtClean="0"/>
              <a:t> </a:t>
            </a:r>
            <a:r>
              <a:rPr lang="ru-RU" sz="2800" dirty="0" err="1" smtClean="0"/>
              <a:t>Фостер</a:t>
            </a:r>
            <a:r>
              <a:rPr lang="ru-RU" sz="2800" dirty="0" smtClean="0"/>
              <a:t> </a:t>
            </a:r>
            <a:r>
              <a:rPr lang="en-US" sz="2800" dirty="0" smtClean="0"/>
              <a:t>(AF)</a:t>
            </a:r>
          </a:p>
          <a:p>
            <a:pPr marL="1255713" indent="-355600">
              <a:buFont typeface="Wingdings" pitchFamily="2" charset="2"/>
              <a:buChar char="Ø"/>
            </a:pPr>
            <a:r>
              <a:rPr lang="ru-RU" sz="2400" dirty="0" smtClean="0"/>
              <a:t>Глобальный индекс многоаспектной бедности </a:t>
            </a:r>
            <a:r>
              <a:rPr lang="en-US" sz="2400" dirty="0" smtClean="0"/>
              <a:t>(</a:t>
            </a:r>
            <a:r>
              <a:rPr lang="ru-RU" sz="2400" dirty="0" smtClean="0"/>
              <a:t>ИМБ</a:t>
            </a:r>
            <a:r>
              <a:rPr lang="en-US" sz="2400" dirty="0" smtClean="0"/>
              <a:t>)</a:t>
            </a:r>
          </a:p>
          <a:p>
            <a:endParaRPr lang="en-US" sz="2400" dirty="0" smtClean="0"/>
          </a:p>
          <a:p>
            <a:r>
              <a:rPr lang="ru-RU" sz="2800" dirty="0" smtClean="0"/>
              <a:t>Характеристики метода </a:t>
            </a:r>
            <a:r>
              <a:rPr lang="en-US" sz="2800" dirty="0" smtClean="0"/>
              <a:t>AF</a:t>
            </a:r>
            <a:endParaRPr lang="en-US" sz="2800" dirty="0" smtClean="0"/>
          </a:p>
          <a:p>
            <a:pPr marL="1255713" indent="-355600">
              <a:buFont typeface="Wingdings" pitchFamily="2" charset="2"/>
              <a:buChar char="Ø"/>
            </a:pPr>
            <a:r>
              <a:rPr lang="ru-RU" sz="2400" dirty="0" smtClean="0"/>
              <a:t>Примеры</a:t>
            </a:r>
            <a:endParaRPr lang="en-US" sz="2400" dirty="0" smtClean="0"/>
          </a:p>
          <a:p>
            <a:pPr lvl="1"/>
            <a:endParaRPr lang="en-US" sz="2400" dirty="0" smtClean="0"/>
          </a:p>
          <a:p>
            <a:r>
              <a:rPr lang="ru-RU" sz="2800" dirty="0" smtClean="0"/>
              <a:t>ИМБ</a:t>
            </a:r>
            <a:r>
              <a:rPr lang="en-GB" sz="2800" dirty="0" smtClean="0"/>
              <a:t> </a:t>
            </a:r>
            <a:r>
              <a:rPr lang="en-GB" sz="2800" dirty="0" smtClean="0"/>
              <a:t>2015+</a:t>
            </a:r>
            <a:r>
              <a:rPr lang="ru-RU" sz="2800" dirty="0"/>
              <a:t> </a:t>
            </a:r>
            <a:r>
              <a:rPr lang="ru-RU" sz="2800" dirty="0" smtClean="0"/>
              <a:t>и повестка дня на период после </a:t>
            </a:r>
            <a:r>
              <a:rPr lang="en-GB" sz="2800" dirty="0" smtClean="0"/>
              <a:t>2015 </a:t>
            </a:r>
            <a:r>
              <a:rPr lang="ru-RU" sz="2800" dirty="0" smtClean="0"/>
              <a:t>г.</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167518"/>
          </a:xfrm>
        </p:spPr>
        <p:txBody>
          <a:bodyPr/>
          <a:lstStyle/>
          <a:p>
            <a:r>
              <a:rPr lang="ru-RU" sz="3200" b="1" dirty="0" smtClean="0">
                <a:solidFill>
                  <a:srgbClr val="800000"/>
                </a:solidFill>
              </a:rPr>
              <a:t>Сеть экспертов по глобальной многомерной бедности </a:t>
            </a:r>
            <a:r>
              <a:rPr lang="es-AR" sz="3200" b="1" dirty="0" smtClean="0">
                <a:solidFill>
                  <a:srgbClr val="800000"/>
                </a:solidFill>
              </a:rPr>
              <a:t>(</a:t>
            </a:r>
            <a:r>
              <a:rPr lang="es-AR" sz="3200" b="1" dirty="0" smtClean="0">
                <a:solidFill>
                  <a:srgbClr val="800000"/>
                </a:solidFill>
              </a:rPr>
              <a:t>MPPN)</a:t>
            </a:r>
          </a:p>
        </p:txBody>
      </p:sp>
      <p:sp>
        <p:nvSpPr>
          <p:cNvPr id="3" name="Subtitle 2"/>
          <p:cNvSpPr>
            <a:spLocks noGrp="1"/>
          </p:cNvSpPr>
          <p:nvPr>
            <p:ph type="subTitle" idx="1"/>
          </p:nvPr>
        </p:nvSpPr>
        <p:spPr>
          <a:xfrm>
            <a:off x="467544" y="4124672"/>
            <a:ext cx="8136904" cy="1752600"/>
          </a:xfrm>
        </p:spPr>
        <p:txBody>
          <a:bodyPr>
            <a:normAutofit fontScale="25000" lnSpcReduction="20000"/>
          </a:bodyPr>
          <a:lstStyle/>
          <a:p>
            <a:pPr algn="just">
              <a:lnSpc>
                <a:spcPct val="120000"/>
              </a:lnSpc>
            </a:pPr>
            <a:r>
              <a:rPr lang="ru-RU" sz="9600" dirty="0" smtClean="0">
                <a:latin typeface="Garamond"/>
                <a:cs typeface="Garamond"/>
              </a:rPr>
              <a:t>Ангола</a:t>
            </a:r>
            <a:r>
              <a:rPr lang="ru-RU" sz="9600" dirty="0">
                <a:latin typeface="Garamond"/>
                <a:cs typeface="Garamond"/>
              </a:rPr>
              <a:t>, Бутан, Бразилия, Чили, Китай, Колумбия, Доминиканская Республика, ЭКЛАК, Эквадор, Сальвадор, Германия, Индия, Ирак, Малайзия, Мексика, Марокко, Мозамбик, Нигерия, ОЭСР, Организация карибских государств, OPHI, Перу, Филиппины, САДК, Тунис, Уругвай и Вьетнам</a:t>
            </a:r>
          </a:p>
          <a:p>
            <a:pPr algn="just">
              <a:lnSpc>
                <a:spcPct val="120000"/>
              </a:lnSpc>
            </a:pPr>
            <a:endParaRPr lang="en-US" sz="9600" dirty="0">
              <a:latin typeface="Garamond"/>
              <a:cs typeface="Garamond"/>
            </a:endParaRPr>
          </a:p>
        </p:txBody>
      </p:sp>
      <p:pic>
        <p:nvPicPr>
          <p:cNvPr id="2050" name="Picture 2" descr="http://www.ophi.org.uk/wp-content/uploads/groupshot-for-web.jpg?7ff3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57034"/>
            <a:ext cx="7730173" cy="252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884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z="3200" dirty="0" smtClean="0"/>
              <a:t>Запус</a:t>
            </a:r>
            <a:r>
              <a:rPr lang="ru-RU" sz="3200" dirty="0" smtClean="0"/>
              <a:t>к глобальной сети </a:t>
            </a:r>
            <a:r>
              <a:rPr lang="en-US" sz="3200" dirty="0" smtClean="0"/>
              <a:t>MPPN</a:t>
            </a:r>
            <a:r>
              <a:rPr lang="en-US" sz="3200" dirty="0" smtClean="0"/>
              <a:t>, </a:t>
            </a:r>
            <a:r>
              <a:rPr lang="ru-RU" sz="3200" dirty="0"/>
              <a:t>и</a:t>
            </a:r>
            <a:r>
              <a:rPr lang="ru-RU" sz="3200" dirty="0" smtClean="0"/>
              <a:t>юнь </a:t>
            </a:r>
            <a:r>
              <a:rPr lang="en-US" sz="3200" dirty="0" smtClean="0"/>
              <a:t>2013</a:t>
            </a:r>
            <a:r>
              <a:rPr lang="ru-RU" sz="3200" dirty="0" smtClean="0"/>
              <a:t> г.</a:t>
            </a:r>
            <a:r>
              <a:rPr lang="en-US" sz="4000" dirty="0" smtClean="0"/>
              <a:t/>
            </a:r>
            <a:br>
              <a:rPr lang="en-US" sz="4000" dirty="0" smtClean="0"/>
            </a:br>
            <a:endParaRPr lang="en-US" sz="4000" dirty="0"/>
          </a:p>
        </p:txBody>
      </p:sp>
      <p:sp>
        <p:nvSpPr>
          <p:cNvPr id="3" name="Content Placeholder 2"/>
          <p:cNvSpPr>
            <a:spLocks noGrp="1"/>
          </p:cNvSpPr>
          <p:nvPr>
            <p:ph idx="1"/>
          </p:nvPr>
        </p:nvSpPr>
        <p:spPr>
          <a:xfrm>
            <a:off x="214282" y="1600200"/>
            <a:ext cx="8929718" cy="4525963"/>
          </a:xfrm>
        </p:spPr>
        <p:txBody>
          <a:bodyPr/>
          <a:lstStyle/>
          <a:p>
            <a:endParaRPr lang="en-US" dirty="0" smtClean="0"/>
          </a:p>
          <a:p>
            <a:pPr marL="0" indent="0" algn="ctr">
              <a:buNone/>
            </a:pPr>
            <a:endParaRPr lang="en-US" dirty="0"/>
          </a:p>
          <a:p>
            <a:endParaRPr lang="en-US" dirty="0" smtClean="0"/>
          </a:p>
          <a:p>
            <a:r>
              <a:rPr lang="ru-RU" dirty="0" smtClean="0"/>
              <a:t>Учреждена </a:t>
            </a:r>
            <a:r>
              <a:rPr lang="en-US" dirty="0" smtClean="0"/>
              <a:t>OPHI </a:t>
            </a:r>
            <a:r>
              <a:rPr lang="ru-RU" dirty="0" smtClean="0"/>
              <a:t>при поддержке </a:t>
            </a:r>
            <a:r>
              <a:rPr lang="en-US" dirty="0" smtClean="0"/>
              <a:t>CONEVAL </a:t>
            </a:r>
            <a:r>
              <a:rPr lang="ru-RU" dirty="0" smtClean="0"/>
              <a:t>Мексики и</a:t>
            </a:r>
            <a:r>
              <a:rPr lang="en-US" dirty="0" smtClean="0"/>
              <a:t> </a:t>
            </a:r>
            <a:r>
              <a:rPr lang="en-US" dirty="0" smtClean="0"/>
              <a:t>DNP </a:t>
            </a:r>
            <a:r>
              <a:rPr lang="ru-RU" dirty="0" smtClean="0"/>
              <a:t>Колумбии и финансовой помощи </a:t>
            </a:r>
            <a:r>
              <a:rPr lang="en-US" dirty="0" smtClean="0"/>
              <a:t>BMZ</a:t>
            </a:r>
            <a:endParaRPr lang="en-US" dirty="0" smtClean="0"/>
          </a:p>
          <a:p>
            <a:r>
              <a:rPr lang="ru-RU" dirty="0" smtClean="0"/>
              <a:t>Запуск Президентом Колумбии </a:t>
            </a:r>
            <a:r>
              <a:rPr lang="ru-RU" dirty="0" err="1" smtClean="0"/>
              <a:t>Сантосом</a:t>
            </a:r>
            <a:endParaRPr lang="en-US" dirty="0" smtClean="0"/>
          </a:p>
          <a:p>
            <a:r>
              <a:rPr lang="ru-RU" dirty="0" smtClean="0"/>
              <a:t>Круглый стол по </a:t>
            </a:r>
            <a:r>
              <a:rPr lang="en-US" dirty="0" smtClean="0"/>
              <a:t>MPPN </a:t>
            </a:r>
            <a:r>
              <a:rPr lang="ru-RU" dirty="0" smtClean="0"/>
              <a:t>среди министров</a:t>
            </a:r>
            <a:endParaRPr lang="en-US" dirty="0" smtClean="0"/>
          </a:p>
          <a:p>
            <a:r>
              <a:rPr lang="ru-RU" dirty="0" smtClean="0"/>
              <a:t>Лекция </a:t>
            </a:r>
            <a:r>
              <a:rPr lang="ru-RU" dirty="0" err="1" smtClean="0"/>
              <a:t>Амартии</a:t>
            </a:r>
            <a:r>
              <a:rPr lang="ru-RU" dirty="0" smtClean="0"/>
              <a:t> Сена «</a:t>
            </a:r>
            <a:r>
              <a:rPr lang="en-US" dirty="0" smtClean="0"/>
              <a:t>Discovering Women</a:t>
            </a:r>
            <a:r>
              <a:rPr lang="ru-RU" dirty="0" smtClean="0"/>
              <a:t>»</a:t>
            </a:r>
            <a:endParaRPr lang="en-US" dirty="0" smtClean="0"/>
          </a:p>
          <a:p>
            <a:endParaRPr lang="en-US" dirty="0"/>
          </a:p>
        </p:txBody>
      </p:sp>
      <p:pic>
        <p:nvPicPr>
          <p:cNvPr id="4" name="Picture 2" descr="http://www.ox.ac.uk/images/maincolumn/17019_PVG_0651_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908720"/>
            <a:ext cx="3540006"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441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43408"/>
            <a:ext cx="7772400" cy="1470025"/>
          </a:xfrm>
        </p:spPr>
        <p:txBody>
          <a:bodyPr>
            <a:normAutofit/>
          </a:bodyPr>
          <a:lstStyle/>
          <a:p>
            <a:r>
              <a:rPr lang="ru-RU" b="1" dirty="0" smtClean="0">
                <a:solidFill>
                  <a:srgbClr val="800000"/>
                </a:solidFill>
              </a:rPr>
              <a:t>Дальнейшие планы </a:t>
            </a:r>
            <a:r>
              <a:rPr lang="en-US" b="1" dirty="0" smtClean="0">
                <a:solidFill>
                  <a:srgbClr val="800000"/>
                </a:solidFill>
              </a:rPr>
              <a:t>MPPN</a:t>
            </a:r>
            <a:endParaRPr lang="en-US" b="1" dirty="0">
              <a:solidFill>
                <a:srgbClr val="800000"/>
              </a:solidFill>
            </a:endParaRPr>
          </a:p>
        </p:txBody>
      </p:sp>
      <p:sp>
        <p:nvSpPr>
          <p:cNvPr id="3" name="Subtitle 2"/>
          <p:cNvSpPr>
            <a:spLocks noGrp="1"/>
          </p:cNvSpPr>
          <p:nvPr>
            <p:ph type="subTitle" idx="1"/>
          </p:nvPr>
        </p:nvSpPr>
        <p:spPr>
          <a:xfrm>
            <a:off x="-108520" y="764704"/>
            <a:ext cx="9144000" cy="5304082"/>
          </a:xfrm>
        </p:spPr>
        <p:txBody>
          <a:bodyPr>
            <a:noAutofit/>
          </a:bodyPr>
          <a:lstStyle/>
          <a:p>
            <a:pPr marL="457200" indent="-457200" algn="l">
              <a:buFont typeface="Arial" pitchFamily="34" charset="0"/>
              <a:buChar char="•"/>
            </a:pPr>
            <a:r>
              <a:rPr lang="ru-RU" dirty="0" smtClean="0"/>
              <a:t>Расширение Индекса многомерной бедности</a:t>
            </a:r>
            <a:endParaRPr lang="en-US" dirty="0" smtClean="0">
              <a:solidFill>
                <a:schemeClr val="tx1"/>
              </a:solidFill>
            </a:endParaRPr>
          </a:p>
          <a:p>
            <a:pPr marL="914400" lvl="1" indent="-457200" algn="l">
              <a:buFont typeface="Wingdings" pitchFamily="2" charset="2"/>
              <a:buChar char="ü"/>
            </a:pPr>
            <a:r>
              <a:rPr lang="ru-RU" sz="2400" dirty="0" smtClean="0">
                <a:solidFill>
                  <a:schemeClr val="tx1"/>
                </a:solidFill>
              </a:rPr>
              <a:t>Официальные национальные меры бедности</a:t>
            </a:r>
            <a:endParaRPr lang="en-US" sz="2400" dirty="0" smtClean="0">
              <a:solidFill>
                <a:schemeClr val="tx1"/>
              </a:solidFill>
            </a:endParaRPr>
          </a:p>
          <a:p>
            <a:pPr marL="914400" lvl="1" indent="-457200" algn="l">
              <a:buFont typeface="Wingdings" pitchFamily="2" charset="2"/>
              <a:buChar char="ü"/>
            </a:pPr>
            <a:r>
              <a:rPr lang="ru-RU" sz="2400" dirty="0" smtClean="0">
                <a:solidFill>
                  <a:schemeClr val="tx1"/>
                </a:solidFill>
              </a:rPr>
              <a:t>Субнациональные пилотные проекты </a:t>
            </a:r>
            <a:r>
              <a:rPr lang="en-US" sz="2400" dirty="0" smtClean="0">
                <a:solidFill>
                  <a:schemeClr val="tx1"/>
                </a:solidFill>
              </a:rPr>
              <a:t>(</a:t>
            </a:r>
            <a:r>
              <a:rPr lang="ru-RU" sz="2400" dirty="0" smtClean="0">
                <a:solidFill>
                  <a:schemeClr val="tx1"/>
                </a:solidFill>
              </a:rPr>
              <a:t>Китай, Бразилия</a:t>
            </a:r>
            <a:r>
              <a:rPr lang="en-US" sz="2400" dirty="0" smtClean="0">
                <a:solidFill>
                  <a:schemeClr val="tx1"/>
                </a:solidFill>
              </a:rPr>
              <a:t>)</a:t>
            </a:r>
            <a:r>
              <a:rPr lang="en-US" sz="2400" dirty="0" smtClean="0">
                <a:solidFill>
                  <a:schemeClr val="tx1"/>
                </a:solidFill>
              </a:rPr>
              <a:t/>
            </a:r>
            <a:br>
              <a:rPr lang="en-US" sz="2400" dirty="0" smtClean="0">
                <a:solidFill>
                  <a:schemeClr val="tx1"/>
                </a:solidFill>
              </a:rPr>
            </a:br>
            <a:endParaRPr lang="en-US" sz="1000" dirty="0" smtClean="0">
              <a:solidFill>
                <a:schemeClr val="tx1"/>
              </a:solidFill>
            </a:endParaRPr>
          </a:p>
          <a:p>
            <a:pPr marL="457200" indent="-457200" algn="l">
              <a:buFont typeface="Arial" pitchFamily="34" charset="0"/>
              <a:buChar char="•"/>
            </a:pPr>
            <a:r>
              <a:rPr lang="ru-RU" dirty="0" smtClean="0">
                <a:solidFill>
                  <a:schemeClr val="tx1"/>
                </a:solidFill>
              </a:rPr>
              <a:t>Эффективный и обоснованный голос в обсуждениях по повестке дня на период после 2015 года</a:t>
            </a:r>
            <a:endParaRPr lang="en-US" dirty="0" smtClean="0">
              <a:solidFill>
                <a:schemeClr val="tx1"/>
              </a:solidFill>
            </a:endParaRPr>
          </a:p>
          <a:p>
            <a:pPr marL="914400" lvl="1" indent="-457200" algn="l">
              <a:buFont typeface="Wingdings" pitchFamily="2" charset="2"/>
              <a:buChar char="ü"/>
            </a:pPr>
            <a:r>
              <a:rPr lang="ru-RU" sz="2400" dirty="0" smtClean="0"/>
              <a:t>Колумбия, Мексика, Германия, </a:t>
            </a:r>
            <a:r>
              <a:rPr lang="en-US" sz="2400" dirty="0" smtClean="0"/>
              <a:t>OPHI </a:t>
            </a:r>
            <a:r>
              <a:rPr lang="ru-RU" sz="2400" dirty="0" smtClean="0"/>
              <a:t>и </a:t>
            </a:r>
            <a:r>
              <a:rPr lang="en-US" sz="2400" dirty="0" smtClean="0"/>
              <a:t>MPPN </a:t>
            </a:r>
            <a:r>
              <a:rPr lang="ru-RU" sz="2400" dirty="0" smtClean="0"/>
              <a:t>проводят параллельное мероприятие во время Генеральной Ассамблеи ООН </a:t>
            </a:r>
            <a:r>
              <a:rPr lang="en-US" sz="2400" dirty="0" smtClean="0"/>
              <a:t>2013 </a:t>
            </a:r>
            <a:r>
              <a:rPr lang="ru-RU" sz="2400" dirty="0" smtClean="0"/>
              <a:t>г.</a:t>
            </a:r>
            <a:endParaRPr lang="en-US" sz="2400" dirty="0" smtClean="0"/>
          </a:p>
          <a:p>
            <a:pPr marL="914400" lvl="1" indent="-457200" algn="l"/>
            <a:endParaRPr lang="en-US" sz="1000" dirty="0">
              <a:solidFill>
                <a:schemeClr val="tx1"/>
              </a:solidFill>
            </a:endParaRPr>
          </a:p>
          <a:p>
            <a:pPr marL="457200" indent="-457200" algn="l">
              <a:buFont typeface="Arial" pitchFamily="34" charset="0"/>
              <a:buChar char="•"/>
            </a:pPr>
            <a:r>
              <a:rPr lang="ru-RU" dirty="0" smtClean="0">
                <a:solidFill>
                  <a:schemeClr val="tx1"/>
                </a:solidFill>
              </a:rPr>
              <a:t>Совместные исследования и разработка практических инструментов </a:t>
            </a:r>
            <a:r>
              <a:rPr lang="en-US" dirty="0">
                <a:solidFill>
                  <a:schemeClr val="tx1"/>
                </a:solidFill>
              </a:rPr>
              <a:t> </a:t>
            </a:r>
          </a:p>
          <a:p>
            <a:pPr marL="457200" indent="-457200" algn="l">
              <a:buFont typeface="Arial" pitchFamily="34" charset="0"/>
              <a:buChar char="•"/>
            </a:pPr>
            <a:endParaRPr lang="en-US" dirty="0" smtClean="0">
              <a:solidFill>
                <a:schemeClr val="tx1"/>
              </a:solidFill>
            </a:endParaRPr>
          </a:p>
          <a:p>
            <a:pPr marL="457200" indent="-457200" algn="l">
              <a:buFont typeface="Arial" pitchFamily="34" charset="0"/>
              <a:buChar char="•"/>
            </a:pPr>
            <a:endParaRPr lang="en-US" dirty="0">
              <a:solidFill>
                <a:schemeClr val="tx1"/>
              </a:solidFill>
            </a:endParaRPr>
          </a:p>
          <a:p>
            <a:pPr marL="171450" indent="-171450">
              <a:buFont typeface="Arial" pitchFamily="34" charset="0"/>
              <a:buChar char="•"/>
            </a:pPr>
            <a:r>
              <a:rPr lang="en-US" sz="700" dirty="0">
                <a:solidFill>
                  <a:schemeClr val="tx1"/>
                </a:solidFill>
              </a:rPr>
              <a:t> </a:t>
            </a:r>
          </a:p>
          <a:p>
            <a:pPr marL="285750" indent="-285750" algn="l">
              <a:buFont typeface="Arial"/>
              <a:buChar char="•"/>
            </a:pPr>
            <a:endParaRPr lang="en-US" sz="700" dirty="0">
              <a:solidFill>
                <a:schemeClr val="tx1"/>
              </a:solidFill>
              <a:latin typeface="Garamond"/>
              <a:cs typeface="Garamond"/>
            </a:endParaRPr>
          </a:p>
        </p:txBody>
      </p:sp>
    </p:spTree>
    <p:extLst>
      <p:ext uri="{BB962C8B-B14F-4D97-AF65-F5344CB8AC3E}">
        <p14:creationId xmlns:p14="http://schemas.microsoft.com/office/powerpoint/2010/main" val="2965848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55575" y="-126883"/>
            <a:ext cx="8686800" cy="868346"/>
          </a:xfrm>
        </p:spPr>
        <p:txBody>
          <a:bodyPr/>
          <a:lstStyle/>
          <a:p>
            <a:r>
              <a:rPr lang="ru-RU" sz="3600" dirty="0" smtClean="0">
                <a:solidFill>
                  <a:srgbClr val="760000"/>
                </a:solidFill>
                <a:latin typeface="+mj-lt"/>
              </a:rPr>
              <a:t>Резюме</a:t>
            </a:r>
            <a:endParaRPr lang="en-US" sz="2800" dirty="0" smtClean="0">
              <a:solidFill>
                <a:srgbClr val="760000"/>
              </a:solidFill>
              <a:latin typeface="+mj-lt"/>
            </a:endParaRPr>
          </a:p>
        </p:txBody>
      </p:sp>
      <p:sp>
        <p:nvSpPr>
          <p:cNvPr id="79874" name="AutoShape 2" descr="imap://jose%2Eroche@imap.nexus.ox.ac.uk:993/fetch%3EUID%3E/INBOX%3E17206?part=1.2&amp;type=image/jpeg&amp;filename=Poverty%20indicato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79876" name="AutoShape 4" descr="imap://jose%2Eroche@imap.nexus.ox.ac.uk:993/fetch%3EUID%3E/INBOX%3E17206?part=1.2&amp;type=image/jpeg&amp;filename=Poverty%20indicators.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7" name="Title 1"/>
          <p:cNvSpPr txBox="1">
            <a:spLocks/>
          </p:cNvSpPr>
          <p:nvPr/>
        </p:nvSpPr>
        <p:spPr bwMode="auto">
          <a:xfrm>
            <a:off x="0" y="1628800"/>
            <a:ext cx="9144000" cy="48577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Times New Roman" pitchFamily="18" charset="0"/>
                <a:ea typeface="+mj-ea"/>
                <a:cs typeface="+mj-cs"/>
              </a:defRPr>
            </a:lvl1pPr>
            <a:lvl2pPr algn="ctr" rtl="0" eaLnBrk="0" fontAlgn="base" hangingPunct="0">
              <a:spcBef>
                <a:spcPct val="0"/>
              </a:spcBef>
              <a:spcAft>
                <a:spcPct val="0"/>
              </a:spcAft>
              <a:defRPr sz="4400">
                <a:solidFill>
                  <a:schemeClr val="tx2"/>
                </a:solidFill>
                <a:latin typeface="Garamond" pitchFamily="18" charset="0"/>
              </a:defRPr>
            </a:lvl2pPr>
            <a:lvl3pPr algn="ctr" rtl="0" eaLnBrk="0" fontAlgn="base" hangingPunct="0">
              <a:spcBef>
                <a:spcPct val="0"/>
              </a:spcBef>
              <a:spcAft>
                <a:spcPct val="0"/>
              </a:spcAft>
              <a:defRPr sz="4400">
                <a:solidFill>
                  <a:schemeClr val="tx2"/>
                </a:solidFill>
                <a:latin typeface="Garamond" pitchFamily="18" charset="0"/>
              </a:defRPr>
            </a:lvl3pPr>
            <a:lvl4pPr algn="ctr" rtl="0" eaLnBrk="0" fontAlgn="base" hangingPunct="0">
              <a:spcBef>
                <a:spcPct val="0"/>
              </a:spcBef>
              <a:spcAft>
                <a:spcPct val="0"/>
              </a:spcAft>
              <a:defRPr sz="4400">
                <a:solidFill>
                  <a:schemeClr val="tx2"/>
                </a:solidFill>
                <a:latin typeface="Garamond" pitchFamily="18" charset="0"/>
              </a:defRPr>
            </a:lvl4pPr>
            <a:lvl5pPr algn="ctr" rtl="0" eaLnBrk="0" fontAlgn="base" hangingPunct="0">
              <a:spcBef>
                <a:spcPct val="0"/>
              </a:spcBef>
              <a:spcAft>
                <a:spcPct val="0"/>
              </a:spcAft>
              <a:defRPr sz="4400">
                <a:solidFill>
                  <a:schemeClr val="tx2"/>
                </a:solidFill>
                <a:latin typeface="Garamond"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571500" indent="-571500" algn="l">
              <a:buFont typeface="Arial" pitchFamily="34" charset="0"/>
              <a:buChar char="•"/>
            </a:pPr>
            <a:r>
              <a:rPr lang="ru-RU" sz="3000" kern="0" dirty="0" smtClean="0">
                <a:solidFill>
                  <a:schemeClr val="tx1"/>
                </a:solidFill>
                <a:latin typeface="+mj-lt"/>
              </a:rPr>
              <a:t>Акцентирование внимания на </a:t>
            </a:r>
            <a:r>
              <a:rPr lang="ru-RU" sz="3000" b="1" kern="0" dirty="0" smtClean="0">
                <a:solidFill>
                  <a:schemeClr val="tx1"/>
                </a:solidFill>
                <a:latin typeface="+mj-lt"/>
              </a:rPr>
              <a:t>совместное распределение </a:t>
            </a:r>
            <a:r>
              <a:rPr lang="ru-RU" sz="3000" kern="0" dirty="0" smtClean="0">
                <a:solidFill>
                  <a:schemeClr val="tx1"/>
                </a:solidFill>
                <a:latin typeface="+mj-lt"/>
              </a:rPr>
              <a:t>деприваций</a:t>
            </a:r>
            <a:endParaRPr lang="en-GB" sz="3000" kern="0" dirty="0" smtClean="0">
              <a:solidFill>
                <a:schemeClr val="tx1"/>
              </a:solidFill>
              <a:latin typeface="+mj-lt"/>
            </a:endParaRPr>
          </a:p>
          <a:p>
            <a:pPr marL="571500" indent="-571500" algn="l"/>
            <a:endParaRPr lang="en-GB" sz="1000" kern="0" dirty="0" smtClean="0">
              <a:solidFill>
                <a:schemeClr val="tx1"/>
              </a:solidFill>
              <a:latin typeface="+mj-lt"/>
            </a:endParaRPr>
          </a:p>
          <a:p>
            <a:pPr marL="571500" indent="-571500" algn="l">
              <a:buFont typeface="Arial" pitchFamily="34" charset="0"/>
              <a:buChar char="•"/>
            </a:pPr>
            <a:r>
              <a:rPr lang="ru-RU" sz="3000" dirty="0" smtClean="0">
                <a:latin typeface="+mj-lt"/>
              </a:rPr>
              <a:t>Разбивка на группы населения </a:t>
            </a:r>
            <a:r>
              <a:rPr lang="en-US" sz="3000" dirty="0" smtClean="0">
                <a:latin typeface="+mj-lt"/>
              </a:rPr>
              <a:t>– </a:t>
            </a:r>
            <a:r>
              <a:rPr lang="ru-RU" sz="3000" b="1" dirty="0" smtClean="0">
                <a:latin typeface="+mj-lt"/>
              </a:rPr>
              <a:t>актуальность для политики</a:t>
            </a:r>
            <a:endParaRPr lang="en-GB" sz="3000" b="1" kern="0" dirty="0" smtClean="0">
              <a:solidFill>
                <a:schemeClr val="tx1"/>
              </a:solidFill>
              <a:latin typeface="+mj-lt"/>
            </a:endParaRPr>
          </a:p>
          <a:p>
            <a:pPr marL="571500" indent="-571500" algn="l"/>
            <a:r>
              <a:rPr lang="en-GB" sz="3000" kern="0" dirty="0" smtClean="0">
                <a:solidFill>
                  <a:schemeClr val="tx1"/>
                </a:solidFill>
                <a:latin typeface="+mj-lt"/>
              </a:rPr>
              <a:t>     </a:t>
            </a:r>
            <a:endParaRPr lang="en-GB" sz="1000" kern="0" dirty="0" smtClean="0">
              <a:solidFill>
                <a:schemeClr val="tx1">
                  <a:lumMod val="65000"/>
                  <a:lumOff val="35000"/>
                </a:schemeClr>
              </a:solidFill>
              <a:latin typeface="+mj-lt"/>
            </a:endParaRPr>
          </a:p>
          <a:p>
            <a:pPr marL="571500" indent="-571500" algn="l">
              <a:buFont typeface="Arial" pitchFamily="34" charset="0"/>
              <a:buChar char="•"/>
            </a:pPr>
            <a:r>
              <a:rPr lang="ru-RU" sz="3000" b="1" dirty="0" smtClean="0">
                <a:latin typeface="+mj-lt"/>
              </a:rPr>
              <a:t>Гибкий</a:t>
            </a:r>
            <a:r>
              <a:rPr lang="ru-RU" sz="3000" dirty="0" smtClean="0">
                <a:latin typeface="+mj-lt"/>
              </a:rPr>
              <a:t> и может быть адаптирован к национальным условиям</a:t>
            </a:r>
            <a:endParaRPr lang="en-US" sz="3000" dirty="0" smtClean="0">
              <a:latin typeface="+mj-lt"/>
            </a:endParaRPr>
          </a:p>
          <a:p>
            <a:pPr marL="571500" indent="-571500" algn="l"/>
            <a:endParaRPr lang="en-GB" sz="1000" kern="0" dirty="0">
              <a:solidFill>
                <a:schemeClr val="tx1"/>
              </a:solidFill>
              <a:latin typeface="+mj-lt"/>
            </a:endParaRPr>
          </a:p>
          <a:p>
            <a:pPr marL="571500" indent="-571500" algn="l">
              <a:buFont typeface="Arial" pitchFamily="34" charset="0"/>
              <a:buChar char="•"/>
            </a:pPr>
            <a:r>
              <a:rPr lang="ru-RU" sz="3000" kern="0" dirty="0" smtClean="0">
                <a:solidFill>
                  <a:schemeClr val="tx1"/>
                </a:solidFill>
                <a:latin typeface="+mj-lt"/>
              </a:rPr>
              <a:t>ИМБ</a:t>
            </a:r>
            <a:r>
              <a:rPr lang="en-GB" sz="3000" kern="0" dirty="0" smtClean="0">
                <a:solidFill>
                  <a:schemeClr val="tx1"/>
                </a:solidFill>
                <a:latin typeface="+mj-lt"/>
              </a:rPr>
              <a:t> 2015+: </a:t>
            </a:r>
            <a:r>
              <a:rPr lang="ru-RU" sz="3000" b="1" kern="0" dirty="0" smtClean="0">
                <a:solidFill>
                  <a:schemeClr val="tx1"/>
                </a:solidFill>
                <a:latin typeface="+mj-lt"/>
              </a:rPr>
              <a:t>сопоставимость</a:t>
            </a:r>
            <a:r>
              <a:rPr lang="ru-RU" sz="3000" kern="0" dirty="0" smtClean="0">
                <a:solidFill>
                  <a:schemeClr val="tx1"/>
                </a:solidFill>
                <a:latin typeface="+mj-lt"/>
              </a:rPr>
              <a:t> между странами</a:t>
            </a:r>
            <a:endParaRPr lang="en-GB" sz="3000" kern="0" dirty="0" smtClean="0">
              <a:solidFill>
                <a:schemeClr val="tx1"/>
              </a:solidFill>
              <a:latin typeface="+mj-lt"/>
            </a:endParaRPr>
          </a:p>
          <a:p>
            <a:pPr marL="571500" indent="-571500" algn="l"/>
            <a:endParaRPr lang="en-GB" sz="1000" kern="0" dirty="0" smtClean="0">
              <a:solidFill>
                <a:schemeClr val="tx1"/>
              </a:solidFill>
              <a:latin typeface="+mj-lt"/>
            </a:endParaRPr>
          </a:p>
          <a:p>
            <a:pPr marL="571500" indent="-571500" algn="l">
              <a:buFont typeface="Arial" pitchFamily="34" charset="0"/>
              <a:buChar char="•"/>
            </a:pPr>
            <a:r>
              <a:rPr lang="ru-RU" sz="3000" kern="0" dirty="0" smtClean="0">
                <a:solidFill>
                  <a:schemeClr val="tx1"/>
                </a:solidFill>
                <a:latin typeface="+mj-lt"/>
              </a:rPr>
              <a:t>Может представляться отчетность по национальному ИМБ</a:t>
            </a:r>
            <a:r>
              <a:rPr lang="en-GB" sz="3000" kern="0" dirty="0" smtClean="0">
                <a:solidFill>
                  <a:schemeClr val="tx1"/>
                </a:solidFill>
                <a:latin typeface="+mj-lt"/>
              </a:rPr>
              <a:t> </a:t>
            </a:r>
            <a:r>
              <a:rPr lang="ru-RU" sz="3000" u="sng" kern="0" dirty="0" smtClean="0">
                <a:solidFill>
                  <a:schemeClr val="tx1"/>
                </a:solidFill>
                <a:latin typeface="+mj-lt"/>
              </a:rPr>
              <a:t>и</a:t>
            </a:r>
            <a:r>
              <a:rPr lang="en-GB" sz="3000" kern="0" dirty="0" smtClean="0">
                <a:solidFill>
                  <a:schemeClr val="tx1"/>
                </a:solidFill>
                <a:latin typeface="+mj-lt"/>
              </a:rPr>
              <a:t> </a:t>
            </a:r>
            <a:r>
              <a:rPr lang="ru-RU" sz="3000" kern="0" dirty="0" smtClean="0">
                <a:solidFill>
                  <a:schemeClr val="tx1"/>
                </a:solidFill>
                <a:latin typeface="+mj-lt"/>
              </a:rPr>
              <a:t>Глобальному ИМБ</a:t>
            </a:r>
            <a:r>
              <a:rPr lang="en-GB" sz="3000" kern="0" dirty="0" smtClean="0">
                <a:solidFill>
                  <a:schemeClr val="tx1"/>
                </a:solidFill>
                <a:latin typeface="+mj-lt"/>
              </a:rPr>
              <a:t> </a:t>
            </a:r>
            <a:r>
              <a:rPr lang="en-GB" sz="3000" kern="0" dirty="0" smtClean="0">
                <a:solidFill>
                  <a:schemeClr val="tx1"/>
                </a:solidFill>
                <a:latin typeface="+mj-lt"/>
              </a:rPr>
              <a:t>2015</a:t>
            </a:r>
            <a:r>
              <a:rPr lang="en-GB" sz="3000" kern="0" dirty="0" smtClean="0">
                <a:solidFill>
                  <a:schemeClr val="tx1"/>
                </a:solidFill>
                <a:latin typeface="+mj-lt"/>
              </a:rPr>
              <a:t>+</a:t>
            </a:r>
            <a:r>
              <a:rPr lang="en-GB" sz="3000" kern="0" dirty="0" smtClean="0">
                <a:solidFill>
                  <a:schemeClr val="tx1"/>
                </a:solidFill>
                <a:latin typeface="+mj-lt"/>
              </a:rPr>
              <a:t/>
            </a:r>
            <a:br>
              <a:rPr lang="en-GB" sz="3000" kern="0" dirty="0" smtClean="0">
                <a:solidFill>
                  <a:schemeClr val="tx1"/>
                </a:solidFill>
                <a:latin typeface="+mj-lt"/>
              </a:rPr>
            </a:br>
            <a:r>
              <a:rPr lang="en-GB" sz="3000" kern="0" dirty="0" smtClean="0">
                <a:solidFill>
                  <a:schemeClr val="tx1"/>
                </a:solidFill>
                <a:latin typeface="+mj-lt"/>
              </a:rPr>
              <a:t>         </a:t>
            </a:r>
            <a:r>
              <a:rPr lang="ru-RU" sz="3000" kern="0" dirty="0" smtClean="0">
                <a:solidFill>
                  <a:schemeClr val="tx1">
                    <a:lumMod val="65000"/>
                    <a:lumOff val="35000"/>
                  </a:schemeClr>
                </a:solidFill>
                <a:latin typeface="+mj-lt"/>
              </a:rPr>
              <a:t>как национальная бедность по доходам </a:t>
            </a:r>
            <a:r>
              <a:rPr lang="ru-RU" sz="3000" u="sng" kern="0" dirty="0" smtClean="0">
                <a:solidFill>
                  <a:schemeClr val="tx1">
                    <a:lumMod val="65000"/>
                    <a:lumOff val="35000"/>
                  </a:schemeClr>
                </a:solidFill>
                <a:latin typeface="+mj-lt"/>
              </a:rPr>
              <a:t>и </a:t>
            </a:r>
            <a:r>
              <a:rPr lang="en-GB" sz="3000" kern="0" dirty="0" smtClean="0">
                <a:solidFill>
                  <a:schemeClr val="tx1">
                    <a:lumMod val="65000"/>
                    <a:lumOff val="35000"/>
                  </a:schemeClr>
                </a:solidFill>
                <a:latin typeface="+mj-lt"/>
              </a:rPr>
              <a:t>1</a:t>
            </a:r>
            <a:r>
              <a:rPr lang="ru-RU" sz="3000" kern="0" dirty="0" smtClean="0">
                <a:solidFill>
                  <a:schemeClr val="tx1">
                    <a:lumMod val="65000"/>
                    <a:lumOff val="35000"/>
                  </a:schemeClr>
                </a:solidFill>
                <a:latin typeface="+mj-lt"/>
              </a:rPr>
              <a:t>,</a:t>
            </a:r>
            <a:r>
              <a:rPr lang="en-GB" sz="3000" kern="0" dirty="0" smtClean="0">
                <a:solidFill>
                  <a:schemeClr val="tx1">
                    <a:lumMod val="65000"/>
                    <a:lumOff val="35000"/>
                  </a:schemeClr>
                </a:solidFill>
                <a:latin typeface="+mj-lt"/>
              </a:rPr>
              <a:t>25</a:t>
            </a:r>
            <a:r>
              <a:rPr lang="ru-RU" sz="3000" kern="0" dirty="0" smtClean="0">
                <a:solidFill>
                  <a:schemeClr val="tx1">
                    <a:lumMod val="65000"/>
                    <a:lumOff val="35000"/>
                  </a:schemeClr>
                </a:solidFill>
                <a:latin typeface="+mj-lt"/>
              </a:rPr>
              <a:t> долл. </a:t>
            </a:r>
            <a:r>
              <a:rPr lang="ru-RU" sz="3000" kern="0" dirty="0">
                <a:solidFill>
                  <a:schemeClr val="tx1">
                    <a:lumMod val="65000"/>
                    <a:lumOff val="35000"/>
                  </a:schemeClr>
                </a:solidFill>
                <a:latin typeface="+mj-lt"/>
              </a:rPr>
              <a:t>в</a:t>
            </a:r>
            <a:r>
              <a:rPr lang="ru-RU" sz="3000" kern="0" dirty="0" smtClean="0">
                <a:solidFill>
                  <a:schemeClr val="tx1">
                    <a:lumMod val="65000"/>
                    <a:lumOff val="35000"/>
                  </a:schemeClr>
                </a:solidFill>
                <a:latin typeface="+mj-lt"/>
              </a:rPr>
              <a:t> день</a:t>
            </a:r>
            <a:endParaRPr lang="en-GB" sz="3000" kern="0" dirty="0" smtClean="0">
              <a:solidFill>
                <a:schemeClr val="tx1">
                  <a:lumMod val="65000"/>
                  <a:lumOff val="35000"/>
                </a:schemeClr>
              </a:solidFill>
              <a:latin typeface="+mj-lt"/>
            </a:endParaRPr>
          </a:p>
          <a:p>
            <a:pPr marL="571500" indent="-571500" algn="l">
              <a:buFont typeface="Arial" pitchFamily="34" charset="0"/>
              <a:buChar char="•"/>
            </a:pPr>
            <a:endParaRPr lang="en-GB" sz="3000" kern="0" dirty="0" smtClean="0">
              <a:solidFill>
                <a:schemeClr val="tx1">
                  <a:lumMod val="65000"/>
                  <a:lumOff val="35000"/>
                </a:schemeClr>
              </a:solidFill>
              <a:latin typeface="+mj-lt"/>
            </a:endParaRPr>
          </a:p>
          <a:p>
            <a:pPr marL="571500" indent="-571500" algn="l"/>
            <a:endParaRPr lang="en-US" sz="1800" b="1" kern="0" dirty="0" smtClean="0">
              <a:solidFill>
                <a:srgbClr val="760000"/>
              </a:solidFill>
              <a:latin typeface="+mj-lt"/>
            </a:endParaRPr>
          </a:p>
        </p:txBody>
      </p:sp>
    </p:spTree>
    <p:extLst>
      <p:ext uri="{BB962C8B-B14F-4D97-AF65-F5344CB8AC3E}">
        <p14:creationId xmlns:p14="http://schemas.microsoft.com/office/powerpoint/2010/main" val="185914701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6286544"/>
          </a:xfrm>
        </p:spPr>
        <p:txBody>
          <a:bodyPr/>
          <a:lstStyle/>
          <a:p>
            <a:pPr algn="l"/>
            <a:r>
              <a:rPr lang="ru-RU" sz="2000" b="1" u="sng" dirty="0" smtClean="0"/>
              <a:t>Библиография</a:t>
            </a:r>
            <a:r>
              <a:rPr lang="en-US" sz="2000" b="1" u="sng" dirty="0" smtClean="0"/>
              <a:t>:</a:t>
            </a:r>
            <a:r>
              <a:rPr lang="en-US" sz="2000" dirty="0" smtClean="0"/>
              <a:t/>
            </a:r>
            <a:br>
              <a:rPr lang="en-US" sz="2000" dirty="0" smtClean="0"/>
            </a:br>
            <a:r>
              <a:rPr lang="en-US" sz="1200" dirty="0" smtClean="0"/>
              <a:t/>
            </a:r>
            <a:br>
              <a:rPr lang="en-US" sz="1200" dirty="0" smtClean="0"/>
            </a:br>
            <a:r>
              <a:rPr lang="en-US" sz="1400" b="1" dirty="0" smtClean="0"/>
              <a:t> </a:t>
            </a:r>
            <a:r>
              <a:rPr lang="en-US" sz="1400" b="1" dirty="0" err="1" smtClean="0"/>
              <a:t>Alkire</a:t>
            </a:r>
            <a:r>
              <a:rPr lang="en-US" sz="1400" b="1" dirty="0" smtClean="0"/>
              <a:t>, S. and Santos, M.E</a:t>
            </a:r>
            <a:r>
              <a:rPr lang="en-US" sz="1400" dirty="0" smtClean="0"/>
              <a:t>. 2010. Acute multidimensional poverty: a new index for developing countries. OPHI Working Paper 38, Oxford Poverty and Human Development Initiative, University of Oxford. </a:t>
            </a:r>
            <a:r>
              <a:rPr lang="ms-MY" sz="1400" dirty="0" smtClean="0"/>
              <a:t/>
            </a:r>
            <a:br>
              <a:rPr lang="ms-MY" sz="1400" dirty="0" smtClean="0"/>
            </a:br>
            <a:r>
              <a:rPr lang="ms-MY" sz="1400" b="1" dirty="0" smtClean="0"/>
              <a:t>Alkire, S. and Foster, J.E</a:t>
            </a:r>
            <a:r>
              <a:rPr lang="ms-MY" sz="1400" dirty="0" smtClean="0"/>
              <a:t>. 2011. Counting and multidimensional poverty measurement. </a:t>
            </a:r>
            <a:r>
              <a:rPr lang="ms-MY" sz="1400" i="1" dirty="0" smtClean="0"/>
              <a:t>Journal of</a:t>
            </a:r>
            <a:r>
              <a:rPr lang="ms-MY" sz="1400" dirty="0" smtClean="0"/>
              <a:t> </a:t>
            </a:r>
            <a:r>
              <a:rPr lang="ms-MY" sz="1400" i="1" dirty="0" smtClean="0"/>
              <a:t>Public Economics,</a:t>
            </a:r>
            <a:r>
              <a:rPr lang="ms-MY" sz="1400" dirty="0" smtClean="0"/>
              <a:t> 95 (7-8): 476-487.</a:t>
            </a:r>
            <a:br>
              <a:rPr lang="ms-MY" sz="1400" dirty="0" smtClean="0"/>
            </a:br>
            <a:r>
              <a:rPr lang="en-US" sz="1400" b="1" dirty="0" err="1" smtClean="0"/>
              <a:t>Alkire</a:t>
            </a:r>
            <a:r>
              <a:rPr lang="en-US" sz="1400" b="1" dirty="0" smtClean="0"/>
              <a:t>, S. and Sumner, A</a:t>
            </a:r>
            <a:r>
              <a:rPr lang="en-US" sz="1400" dirty="0" smtClean="0"/>
              <a:t>. 2013. Multidimensional Poverty and the Post-2015 MDGs. OPHI Briefing Note.  </a:t>
            </a:r>
            <a:r>
              <a:rPr lang="en-US" sz="1400" u="sng" dirty="0" smtClean="0">
                <a:hlinkClick r:id="rId2"/>
              </a:rPr>
              <a:t>http://www.ophi.org.uk/wp-content/uploads/MPI-post-2015-MDGs-FINAL.pdf?cda6c1</a:t>
            </a:r>
            <a:r>
              <a:rPr lang="ms-MY" sz="1400" dirty="0" smtClean="0"/>
              <a:t/>
            </a:r>
            <a:br>
              <a:rPr lang="ms-MY" sz="1400" dirty="0" smtClean="0"/>
            </a:br>
            <a:r>
              <a:rPr lang="ms-MY" sz="1400" b="1" dirty="0" smtClean="0"/>
              <a:t>Alkire, S. and Seth, S</a:t>
            </a:r>
            <a:r>
              <a:rPr lang="ms-MY" sz="1400" dirty="0" smtClean="0"/>
              <a:t>. 2013. “Multidimensional Poverty Reduction in India 1999 and 2006: Slowest Progress for the Poorest Groups”, Research Brief, Oxford Poverty &amp; Human Development Initiative, Oxford University.</a:t>
            </a:r>
            <a:br>
              <a:rPr lang="ms-MY" sz="1400" dirty="0" smtClean="0"/>
            </a:br>
            <a:r>
              <a:rPr lang="ms-MY" sz="1400" u="sng" dirty="0" smtClean="0">
                <a:hlinkClick r:id="rId3"/>
              </a:rPr>
              <a:t>http://www.ophi.org.uk/wp-content/uploads/Multidimensional-Poverty-Reduction-in-India-1999-20061.pdf?3f40f1</a:t>
            </a:r>
            <a:r>
              <a:rPr lang="ms-MY" sz="1400" dirty="0" smtClean="0"/>
              <a:t/>
            </a:r>
            <a:br>
              <a:rPr lang="ms-MY" sz="1400" dirty="0" smtClean="0"/>
            </a:br>
            <a:r>
              <a:rPr lang="ms-MY" sz="1400" b="1" dirty="0" smtClean="0"/>
              <a:t>Alkire, S. and Roche, J.M</a:t>
            </a:r>
            <a:r>
              <a:rPr lang="ms-MY" sz="1400" dirty="0" smtClean="0"/>
              <a:t>. 2013. ‘Multidimensional Poverty Index 2013’, Research Brief, Oxford Poverty &amp; Human Development Initiative, Oxford University.</a:t>
            </a:r>
            <a:br>
              <a:rPr lang="ms-MY" sz="1400" dirty="0" smtClean="0"/>
            </a:br>
            <a:r>
              <a:rPr lang="ms-MY" sz="1400" u="sng" dirty="0" smtClean="0">
                <a:hlinkClick r:id="rId4"/>
              </a:rPr>
              <a:t>http://www.ophi.org.uk/wp-content/uploads/Multidimensional-Poverty-Index-2013-Alkire-Roche-and-Seth.pdf</a:t>
            </a:r>
            <a:r>
              <a:rPr lang="ms-MY" sz="1400" dirty="0" smtClean="0"/>
              <a:t/>
            </a:r>
            <a:br>
              <a:rPr lang="ms-MY" sz="1400" dirty="0" smtClean="0"/>
            </a:br>
            <a:r>
              <a:rPr lang="ms-MY" sz="1400" dirty="0" smtClean="0"/>
              <a:t> </a:t>
            </a:r>
            <a:r>
              <a:rPr lang="ms-MY" sz="1400" b="1" dirty="0" smtClean="0"/>
              <a:t>Drèze J and Sen, A.K</a:t>
            </a:r>
            <a:r>
              <a:rPr lang="ms-MY" sz="1400" dirty="0" smtClean="0"/>
              <a:t>. 2011. “Putting Growth In Its Place”, Outlookindia.com Magazine, November 2011, accessed at www.outlookindia.com/article.aspx?278843 on January 11, 2013.</a:t>
            </a:r>
            <a:br>
              <a:rPr lang="ms-MY" sz="1400" dirty="0" smtClean="0"/>
            </a:br>
            <a:r>
              <a:rPr lang="ms-MY" sz="1400" dirty="0" smtClean="0"/>
              <a:t/>
            </a:r>
            <a:br>
              <a:rPr lang="ms-MY" sz="1400" dirty="0" smtClean="0"/>
            </a:br>
            <a:r>
              <a:rPr lang="ru-RU" sz="1400" b="1" u="sng" dirty="0"/>
              <a:t>В</a:t>
            </a:r>
            <a:r>
              <a:rPr lang="ru-RU" sz="1400" b="1" u="sng" dirty="0" smtClean="0"/>
              <a:t>еб-ссылки</a:t>
            </a:r>
            <a:r>
              <a:rPr lang="ms-MY" sz="1400" b="1" u="sng" dirty="0" smtClean="0"/>
              <a:t>:</a:t>
            </a:r>
            <a:r>
              <a:rPr lang="ms-MY" sz="1400" dirty="0" smtClean="0"/>
              <a:t/>
            </a:r>
            <a:br>
              <a:rPr lang="ms-MY" sz="1400" dirty="0" smtClean="0"/>
            </a:br>
            <a:r>
              <a:rPr lang="ms-MY" sz="1400" dirty="0" smtClean="0"/>
              <a:t/>
            </a:r>
            <a:br>
              <a:rPr lang="ms-MY" sz="1400" dirty="0" smtClean="0"/>
            </a:br>
            <a:r>
              <a:rPr lang="en-GB" sz="1400" b="1" dirty="0" smtClean="0"/>
              <a:t>High-Level Panel on the Post-2015 Development Agenda</a:t>
            </a:r>
            <a:r>
              <a:rPr lang="en-GB" sz="1400" dirty="0" smtClean="0"/>
              <a:t> (2013)</a:t>
            </a:r>
            <a:r>
              <a:rPr lang="ms-MY" sz="1400" dirty="0" smtClean="0"/>
              <a:t/>
            </a:r>
            <a:br>
              <a:rPr lang="ms-MY" sz="1400" dirty="0" smtClean="0"/>
            </a:br>
            <a:r>
              <a:rPr lang="en-GB" sz="1400" u="sng" dirty="0" smtClean="0">
                <a:hlinkClick r:id="rId5"/>
              </a:rPr>
              <a:t>http://www.post2015hlp.org/the-report/</a:t>
            </a:r>
            <a:r>
              <a:rPr lang="ms-MY" sz="1400" dirty="0" smtClean="0"/>
              <a:t/>
            </a:r>
            <a:br>
              <a:rPr lang="ms-MY" sz="1400" dirty="0" smtClean="0"/>
            </a:br>
            <a:r>
              <a:rPr lang="en-US" sz="1400" b="1" dirty="0" err="1" smtClean="0"/>
              <a:t>Stiglitz</a:t>
            </a:r>
            <a:r>
              <a:rPr lang="en-US" sz="1400" b="1" dirty="0" smtClean="0"/>
              <a:t> </a:t>
            </a:r>
            <a:r>
              <a:rPr lang="en-US" sz="1400" b="1" dirty="0" err="1" smtClean="0"/>
              <a:t>Sen</a:t>
            </a:r>
            <a:r>
              <a:rPr lang="en-US" sz="1400" b="1" dirty="0" smtClean="0"/>
              <a:t> </a:t>
            </a:r>
            <a:r>
              <a:rPr lang="en-US" sz="1400" b="1" dirty="0" err="1" smtClean="0"/>
              <a:t>Fitoussi</a:t>
            </a:r>
            <a:r>
              <a:rPr lang="en-US" sz="1400" b="1" dirty="0" smtClean="0"/>
              <a:t> Commission Report </a:t>
            </a:r>
            <a:r>
              <a:rPr lang="en-US" sz="1400" dirty="0" smtClean="0"/>
              <a:t>(2009) </a:t>
            </a:r>
            <a:r>
              <a:rPr lang="ms-MY" sz="1400" dirty="0" smtClean="0"/>
              <a:t/>
            </a:r>
            <a:br>
              <a:rPr lang="ms-MY" sz="1400" dirty="0" smtClean="0"/>
            </a:br>
            <a:r>
              <a:rPr lang="en-US" sz="1400" u="sng" dirty="0" smtClean="0">
                <a:hlinkClick r:id="rId6"/>
              </a:rPr>
              <a:t>http://stiglitz-sen-fitoussi.fr/documents/rapport_anglais.pdf</a:t>
            </a:r>
            <a:r>
              <a:rPr lang="ms-MY" sz="1400" dirty="0" smtClean="0"/>
              <a:t/>
            </a:r>
            <a:br>
              <a:rPr lang="ms-MY" sz="1400" dirty="0" smtClean="0"/>
            </a:br>
            <a:r>
              <a:rPr lang="en-GB" sz="1400" b="1" dirty="0" smtClean="0"/>
              <a:t>What Will It Take to Achieve the Millennium Development Goals? </a:t>
            </a:r>
            <a:r>
              <a:rPr lang="en-GB" sz="1400" dirty="0" smtClean="0"/>
              <a:t>(2010)</a:t>
            </a:r>
            <a:r>
              <a:rPr lang="ms-MY" sz="1400" dirty="0" smtClean="0"/>
              <a:t/>
            </a:r>
            <a:br>
              <a:rPr lang="ms-MY" sz="1400" dirty="0" smtClean="0"/>
            </a:br>
            <a:r>
              <a:rPr lang="en-GB" sz="1400" u="sng" dirty="0" smtClean="0">
                <a:hlinkClick r:id="rId7"/>
              </a:rPr>
              <a:t>http://www.undp.org/content/undp/en/home/librarypage/mdg/international-assessment---english-full-version.html</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0" y="0"/>
            <a:ext cx="9144000" cy="6858000"/>
          </a:xfrm>
          <a:solidFill>
            <a:srgbClr val="800000"/>
          </a:solidFill>
        </p:spPr>
        <p:txBody>
          <a:bodyPr/>
          <a:lstStyle/>
          <a:p>
            <a:r>
              <a:rPr lang="en-US" sz="9600" b="1" dirty="0" smtClean="0">
                <a:solidFill>
                  <a:schemeClr val="bg1"/>
                </a:solidFill>
                <a:latin typeface="Times New Roman" pitchFamily="18" charset="0"/>
              </a:rPr>
              <a:t> </a:t>
            </a:r>
          </a:p>
        </p:txBody>
      </p:sp>
      <p:pic>
        <p:nvPicPr>
          <p:cNvPr id="38915" name="Picture 6" descr="faces_banner.JPG"/>
          <p:cNvPicPr>
            <a:picLocks noChangeAspect="1"/>
          </p:cNvPicPr>
          <p:nvPr/>
        </p:nvPicPr>
        <p:blipFill>
          <a:blip r:embed="rId2" cstate="print"/>
          <a:srcRect b="70790"/>
          <a:stretch>
            <a:fillRect/>
          </a:stretch>
        </p:blipFill>
        <p:spPr bwMode="auto">
          <a:xfrm>
            <a:off x="0" y="0"/>
            <a:ext cx="9115425" cy="1112838"/>
          </a:xfrm>
          <a:prstGeom prst="rect">
            <a:avLst/>
          </a:prstGeom>
          <a:noFill/>
          <a:ln w="9525">
            <a:noFill/>
            <a:miter lim="800000"/>
            <a:headEnd/>
            <a:tailEnd/>
          </a:ln>
        </p:spPr>
      </p:pic>
      <p:sp>
        <p:nvSpPr>
          <p:cNvPr id="5" name="Title 1"/>
          <p:cNvSpPr txBox="1">
            <a:spLocks/>
          </p:cNvSpPr>
          <p:nvPr/>
        </p:nvSpPr>
        <p:spPr>
          <a:xfrm>
            <a:off x="457200" y="1512888"/>
            <a:ext cx="8229600" cy="2273302"/>
          </a:xfrm>
          <a:prstGeom prst="rect">
            <a:avLst/>
          </a:prstGeom>
        </p:spPr>
        <p:txBody>
          <a:bodyPr/>
          <a:lstStyle/>
          <a:p>
            <a:pPr algn="ctr">
              <a:defRPr/>
            </a:pPr>
            <a:endParaRPr lang="en-US" sz="5400" b="1" kern="0" dirty="0">
              <a:solidFill>
                <a:schemeClr val="bg1"/>
              </a:solidFill>
              <a:ea typeface="+mj-ea"/>
              <a:cs typeface="+mj-cs"/>
              <a:sym typeface="Lucida Grande" charset="0"/>
            </a:endParaRPr>
          </a:p>
          <a:p>
            <a:pPr algn="ctr"/>
            <a:r>
              <a:rPr lang="ru-RU" sz="5400" b="1" dirty="0" smtClean="0">
                <a:solidFill>
                  <a:schemeClr val="bg1"/>
                </a:solidFill>
              </a:rPr>
              <a:t>Спасибо за внимание</a:t>
            </a:r>
            <a:endParaRPr lang="de-DE" sz="4400" dirty="0">
              <a:solidFill>
                <a:schemeClr val="bg1"/>
              </a:solidFill>
            </a:endParaRPr>
          </a:p>
        </p:txBody>
      </p:sp>
      <p:sp>
        <p:nvSpPr>
          <p:cNvPr id="9" name="Title 1"/>
          <p:cNvSpPr txBox="1">
            <a:spLocks/>
          </p:cNvSpPr>
          <p:nvPr/>
        </p:nvSpPr>
        <p:spPr>
          <a:xfrm>
            <a:off x="0" y="4000504"/>
            <a:ext cx="9144000" cy="2273302"/>
          </a:xfrm>
          <a:prstGeom prst="rect">
            <a:avLst/>
          </a:prstGeom>
        </p:spPr>
        <p:txBody>
          <a:bodyPr/>
          <a:lstStyle/>
          <a:p>
            <a:pPr marL="571500" indent="-571500"/>
            <a:r>
              <a:rPr lang="ru-RU" sz="1800" b="1" dirty="0" smtClean="0">
                <a:solidFill>
                  <a:schemeClr val="bg1"/>
                </a:solidFill>
              </a:rPr>
              <a:t>Дополнительная информация</a:t>
            </a:r>
            <a:r>
              <a:rPr lang="de-DE" sz="1800" b="1" dirty="0" smtClean="0">
                <a:solidFill>
                  <a:schemeClr val="bg1"/>
                </a:solidFill>
              </a:rPr>
              <a:t>: </a:t>
            </a:r>
            <a:endParaRPr lang="de-DE" sz="1800" b="1" dirty="0" smtClean="0">
              <a:solidFill>
                <a:schemeClr val="bg1"/>
              </a:solidFill>
            </a:endParaRPr>
          </a:p>
          <a:p>
            <a:pPr marL="571500" indent="-571500"/>
            <a:r>
              <a:rPr lang="ru-RU" sz="1800" b="1" kern="0" dirty="0" smtClean="0">
                <a:solidFill>
                  <a:schemeClr val="bg1"/>
                </a:solidFill>
              </a:rPr>
              <a:t>Глобальный ИМБ публикуется ежегодно в Отчете о человеческом развитии ПРООН</a:t>
            </a:r>
            <a:endParaRPr lang="en-GB" sz="1800" b="1" kern="0" dirty="0" smtClean="0">
              <a:solidFill>
                <a:schemeClr val="bg1"/>
              </a:solidFill>
            </a:endParaRPr>
          </a:p>
          <a:p>
            <a:pPr marL="571500" indent="-571500"/>
            <a:r>
              <a:rPr lang="ru-RU" sz="1800" b="1" kern="0" dirty="0" smtClean="0">
                <a:solidFill>
                  <a:schemeClr val="bg1"/>
                </a:solidFill>
              </a:rPr>
              <a:t>Рабочие доклады и ресурсы доступны по ссылке </a:t>
            </a:r>
            <a:r>
              <a:rPr lang="en-GB" sz="1800" b="1" kern="0" dirty="0" smtClean="0">
                <a:solidFill>
                  <a:schemeClr val="bg1"/>
                </a:solidFill>
                <a:hlinkClick r:id="rId3"/>
              </a:rPr>
              <a:t>www.ophi.org.uk</a:t>
            </a:r>
            <a:r>
              <a:rPr lang="en-GB" sz="1800" b="1" kern="0" dirty="0" smtClean="0">
                <a:solidFill>
                  <a:schemeClr val="bg1"/>
                </a:solidFill>
              </a:rPr>
              <a:t> </a:t>
            </a:r>
            <a:endParaRPr lang="en-GB" sz="1800" b="1" kern="0" dirty="0" smtClean="0">
              <a:solidFill>
                <a:schemeClr val="bg1"/>
              </a:solidFill>
            </a:endParaRPr>
          </a:p>
          <a:p>
            <a:r>
              <a:rPr lang="en-GB" sz="1800" kern="0" dirty="0" smtClean="0">
                <a:solidFill>
                  <a:schemeClr val="bg1"/>
                </a:solidFill>
              </a:rPr>
              <a:t>		</a:t>
            </a:r>
            <a:endParaRPr lang="de-DE" sz="1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p:cNvSpPr>
            <a:spLocks noGrp="1"/>
          </p:cNvSpPr>
          <p:nvPr>
            <p:ph type="ctrTitle"/>
          </p:nvPr>
        </p:nvSpPr>
        <p:spPr>
          <a:xfrm>
            <a:off x="0" y="0"/>
            <a:ext cx="9144000" cy="6858000"/>
          </a:xfrm>
          <a:solidFill>
            <a:srgbClr val="800000"/>
          </a:solidFill>
        </p:spPr>
        <p:txBody>
          <a:bodyPr/>
          <a:lstStyle/>
          <a:p>
            <a:r>
              <a:rPr lang="en-US" sz="9600" b="1" dirty="0" smtClean="0">
                <a:solidFill>
                  <a:schemeClr val="bg1"/>
                </a:solidFill>
                <a:latin typeface="Times New Roman" pitchFamily="18" charset="0"/>
              </a:rPr>
              <a:t> </a:t>
            </a:r>
          </a:p>
        </p:txBody>
      </p:sp>
      <p:pic>
        <p:nvPicPr>
          <p:cNvPr id="38915" name="Picture 6" descr="faces_banner.JPG"/>
          <p:cNvPicPr>
            <a:picLocks noChangeAspect="1"/>
          </p:cNvPicPr>
          <p:nvPr/>
        </p:nvPicPr>
        <p:blipFill>
          <a:blip r:embed="rId2" cstate="print"/>
          <a:srcRect b="70790"/>
          <a:stretch>
            <a:fillRect/>
          </a:stretch>
        </p:blipFill>
        <p:spPr bwMode="auto">
          <a:xfrm>
            <a:off x="0" y="0"/>
            <a:ext cx="9115425" cy="1112838"/>
          </a:xfrm>
          <a:prstGeom prst="rect">
            <a:avLst/>
          </a:prstGeom>
          <a:noFill/>
          <a:ln w="9525">
            <a:noFill/>
            <a:miter lim="800000"/>
            <a:headEnd/>
            <a:tailEnd/>
          </a:ln>
        </p:spPr>
      </p:pic>
      <p:sp>
        <p:nvSpPr>
          <p:cNvPr id="5" name="Title 1"/>
          <p:cNvSpPr txBox="1">
            <a:spLocks/>
          </p:cNvSpPr>
          <p:nvPr/>
        </p:nvSpPr>
        <p:spPr>
          <a:xfrm>
            <a:off x="457200" y="1512888"/>
            <a:ext cx="8229600" cy="1143000"/>
          </a:xfrm>
          <a:prstGeom prst="rect">
            <a:avLst/>
          </a:prstGeom>
        </p:spPr>
        <p:txBody>
          <a:bodyPr/>
          <a:lstStyle/>
          <a:p>
            <a:pPr algn="ctr">
              <a:defRPr/>
            </a:pPr>
            <a:endParaRPr lang="en-US" sz="5400" b="1" kern="0" dirty="0">
              <a:solidFill>
                <a:schemeClr val="bg1"/>
              </a:solidFill>
              <a:ea typeface="+mj-ea"/>
              <a:cs typeface="+mj-cs"/>
              <a:sym typeface="Lucida Grande" charset="0"/>
            </a:endParaRPr>
          </a:p>
          <a:p>
            <a:pPr algn="ctr"/>
            <a:r>
              <a:rPr lang="ru-RU" sz="5400" b="1" dirty="0" smtClean="0">
                <a:solidFill>
                  <a:schemeClr val="bg1"/>
                </a:solidFill>
              </a:rPr>
              <a:t>Для чего необходимо измерение многомерной бедности</a:t>
            </a:r>
            <a:r>
              <a:rPr lang="en-US" sz="5400" b="1" dirty="0" smtClean="0">
                <a:solidFill>
                  <a:schemeClr val="bg1"/>
                </a:solidFill>
              </a:rPr>
              <a:t>?</a:t>
            </a:r>
            <a:endParaRPr lang="de-DE" sz="54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1500174"/>
            <a:ext cx="8643998" cy="3354765"/>
          </a:xfrm>
          <a:prstGeom prst="rect">
            <a:avLst/>
          </a:prstGeom>
          <a:noFill/>
        </p:spPr>
        <p:txBody>
          <a:bodyPr wrap="square">
            <a:spAutoFit/>
          </a:bodyPr>
          <a:lstStyle/>
          <a:p>
            <a:pPr eaLnBrk="0" hangingPunct="0">
              <a:defRPr/>
            </a:pPr>
            <a:r>
              <a:rPr lang="ru-RU" sz="3600" dirty="0" smtClean="0">
                <a:solidFill>
                  <a:srgbClr val="000000"/>
                </a:solidFill>
                <a:latin typeface="Garamond"/>
                <a:ea typeface="+mn-ea"/>
                <a:cs typeface="+mn-cs"/>
                <a:sym typeface="Gill Sans" charset="0"/>
              </a:rPr>
              <a:t>На жизнь </a:t>
            </a:r>
            <a:r>
              <a:rPr lang="ru-RU" sz="3600" dirty="0" smtClean="0">
                <a:solidFill>
                  <a:srgbClr val="000000"/>
                </a:solidFill>
                <a:latin typeface="Garamond"/>
                <a:ea typeface="+mn-ea"/>
                <a:sym typeface="Gill Sans" charset="0"/>
              </a:rPr>
              <a:t>б</a:t>
            </a:r>
            <a:r>
              <a:rPr lang="ru-RU" sz="3600" dirty="0" smtClean="0">
                <a:solidFill>
                  <a:srgbClr val="000000"/>
                </a:solidFill>
                <a:latin typeface="Garamond"/>
                <a:ea typeface="+mn-ea"/>
                <a:cs typeface="+mn-cs"/>
                <a:sym typeface="Gill Sans" charset="0"/>
              </a:rPr>
              <a:t>едных могут оказывать влияние </a:t>
            </a:r>
            <a:r>
              <a:rPr lang="ru-RU" sz="3600" b="1" dirty="0" smtClean="0">
                <a:solidFill>
                  <a:srgbClr val="000000"/>
                </a:solidFill>
                <a:latin typeface="Garamond"/>
                <a:ea typeface="+mn-ea"/>
                <a:cs typeface="+mn-cs"/>
                <a:sym typeface="Gill Sans" charset="0"/>
              </a:rPr>
              <a:t>множественные </a:t>
            </a:r>
            <a:r>
              <a:rPr lang="ru-RU" sz="3600" b="1" dirty="0" smtClean="0">
                <a:solidFill>
                  <a:srgbClr val="000000"/>
                </a:solidFill>
                <a:latin typeface="Garamond"/>
                <a:ea typeface="+mn-ea"/>
                <a:cs typeface="+mn-cs"/>
                <a:sym typeface="Gill Sans" charset="0"/>
              </a:rPr>
              <a:t>депривации</a:t>
            </a:r>
            <a:r>
              <a:rPr lang="ru-RU" sz="3600" dirty="0" smtClean="0">
                <a:solidFill>
                  <a:srgbClr val="000000"/>
                </a:solidFill>
                <a:latin typeface="Garamond"/>
                <a:ea typeface="+mn-ea"/>
                <a:cs typeface="+mn-cs"/>
                <a:sym typeface="Gill Sans" charset="0"/>
              </a:rPr>
              <a:t>, каждая из </a:t>
            </a:r>
            <a:r>
              <a:rPr lang="ru-RU" sz="3600" dirty="0" smtClean="0">
                <a:solidFill>
                  <a:srgbClr val="000000"/>
                </a:solidFill>
                <a:latin typeface="Garamond"/>
                <a:ea typeface="+mn-ea"/>
                <a:cs typeface="+mn-cs"/>
                <a:sym typeface="Gill Sans" charset="0"/>
              </a:rPr>
              <a:t>которых является </a:t>
            </a:r>
            <a:r>
              <a:rPr lang="ru-RU" sz="3600" dirty="0" smtClean="0">
                <a:solidFill>
                  <a:srgbClr val="000000"/>
                </a:solidFill>
                <a:latin typeface="Garamond"/>
                <a:ea typeface="+mn-ea"/>
                <a:cs typeface="+mn-cs"/>
                <a:sym typeface="Gill Sans" charset="0"/>
              </a:rPr>
              <a:t>важной</a:t>
            </a:r>
            <a:r>
              <a:rPr lang="en-GB" sz="3600" dirty="0" smtClean="0">
                <a:solidFill>
                  <a:srgbClr val="000000"/>
                </a:solidFill>
                <a:latin typeface="Garamond"/>
                <a:ea typeface="+mn-ea"/>
                <a:cs typeface="+mn-cs"/>
                <a:sym typeface="Gill Sans" charset="0"/>
              </a:rPr>
              <a:t>. </a:t>
            </a:r>
            <a:endParaRPr lang="en-GB" sz="3600" dirty="0" smtClean="0">
              <a:solidFill>
                <a:srgbClr val="000000"/>
              </a:solidFill>
              <a:latin typeface="Garamond"/>
              <a:ea typeface="+mn-ea"/>
              <a:cs typeface="+mn-cs"/>
              <a:sym typeface="Gill Sans" charset="0"/>
            </a:endParaRPr>
          </a:p>
          <a:p>
            <a:pPr algn="r" eaLnBrk="0" hangingPunct="0">
              <a:defRPr/>
            </a:pPr>
            <a:r>
              <a:rPr lang="en-GB" dirty="0" smtClean="0">
                <a:solidFill>
                  <a:srgbClr val="000000"/>
                </a:solidFill>
                <a:latin typeface="Garamond"/>
                <a:ea typeface="+mn-ea"/>
                <a:sym typeface="Gill Sans" charset="0"/>
              </a:rPr>
              <a:t>(</a:t>
            </a:r>
            <a:r>
              <a:rPr lang="ru-RU" dirty="0" err="1" smtClean="0">
                <a:solidFill>
                  <a:srgbClr val="000000"/>
                </a:solidFill>
                <a:latin typeface="Garamond"/>
                <a:ea typeface="+mn-ea"/>
                <a:sym typeface="Gill Sans" charset="0"/>
              </a:rPr>
              <a:t>Амартия</a:t>
            </a:r>
            <a:r>
              <a:rPr lang="ru-RU" dirty="0" smtClean="0">
                <a:solidFill>
                  <a:srgbClr val="000000"/>
                </a:solidFill>
                <a:latin typeface="Garamond"/>
                <a:ea typeface="+mn-ea"/>
                <a:sym typeface="Gill Sans" charset="0"/>
              </a:rPr>
              <a:t> Сен</a:t>
            </a:r>
            <a:r>
              <a:rPr lang="en-GB" dirty="0" smtClean="0">
                <a:solidFill>
                  <a:srgbClr val="000000"/>
                </a:solidFill>
                <a:latin typeface="Garamond"/>
                <a:ea typeface="+mn-ea"/>
                <a:sym typeface="Gill Sans" charset="0"/>
              </a:rPr>
              <a:t>, 1992)</a:t>
            </a:r>
          </a:p>
          <a:p>
            <a:pPr algn="r" eaLnBrk="0" hangingPunct="0">
              <a:defRPr/>
            </a:pPr>
            <a:endParaRPr lang="en-GB" sz="2400" dirty="0" smtClean="0">
              <a:solidFill>
                <a:srgbClr val="000000"/>
              </a:solidFill>
              <a:latin typeface="Garamond"/>
              <a:ea typeface="+mn-ea"/>
              <a:cs typeface="+mn-cs"/>
              <a:sym typeface="Gill Sans" charset="0"/>
            </a:endParaRPr>
          </a:p>
          <a:p>
            <a:pPr algn="r" eaLnBrk="0" hangingPunct="0">
              <a:defRPr/>
            </a:pPr>
            <a:endParaRPr lang="en-GB" sz="2400" dirty="0" smtClean="0">
              <a:solidFill>
                <a:srgbClr val="000000"/>
              </a:solidFill>
              <a:latin typeface="Garamond"/>
              <a:ea typeface="+mn-ea"/>
              <a:sym typeface="Gill Sans" charset="0"/>
            </a:endParaRPr>
          </a:p>
          <a:p>
            <a:pPr algn="r" eaLnBrk="0" hangingPunct="0">
              <a:defRPr/>
            </a:pPr>
            <a:endParaRPr lang="en-GB" sz="2400" dirty="0">
              <a:solidFill>
                <a:srgbClr val="000000"/>
              </a:solidFill>
              <a:latin typeface="Garamond"/>
              <a:ea typeface="+mn-ea"/>
              <a:cs typeface="+mn-cs"/>
              <a:sym typeface="Gill Sans" charset="0"/>
            </a:endParaRPr>
          </a:p>
        </p:txBody>
      </p:sp>
      <p:sp>
        <p:nvSpPr>
          <p:cNvPr id="4" name="Rectangle 2"/>
          <p:cNvSpPr txBox="1">
            <a:spLocks noChangeArrowheads="1"/>
          </p:cNvSpPr>
          <p:nvPr/>
        </p:nvSpPr>
        <p:spPr bwMode="auto">
          <a:xfrm>
            <a:off x="0" y="142852"/>
            <a:ext cx="9144000" cy="1062022"/>
          </a:xfrm>
          <a:prstGeom prst="rect">
            <a:avLst/>
          </a:prstGeom>
          <a:noFill/>
          <a:ln w="9525">
            <a:noFill/>
            <a:miter lim="800000"/>
            <a:headEnd/>
            <a:tailEnd/>
          </a:ln>
        </p:spPr>
        <p:txBody>
          <a:bodyPr/>
          <a:lstStyle/>
          <a:p>
            <a:pPr marL="342900" indent="-342900" algn="ctr">
              <a:defRPr/>
            </a:pPr>
            <a:endParaRPr lang="en-GB" sz="3600" kern="0" dirty="0">
              <a:solidFill>
                <a:srgbClr val="58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0034" y="1357298"/>
            <a:ext cx="8318500" cy="5239896"/>
          </a:xfrm>
          <a:prstGeom prst="rect">
            <a:avLst/>
          </a:prstGeom>
          <a:noFill/>
        </p:spPr>
        <p:txBody>
          <a:bodyPr>
            <a:spAutoFit/>
          </a:bodyPr>
          <a:lstStyle/>
          <a:p>
            <a:pPr eaLnBrk="0" hangingPunct="0">
              <a:defRPr/>
            </a:pPr>
            <a:r>
              <a:rPr lang="ru-RU" sz="2400" i="1" dirty="0" smtClean="0">
                <a:solidFill>
                  <a:srgbClr val="000000"/>
                </a:solidFill>
                <a:latin typeface="Garamond"/>
                <a:ea typeface="+mn-ea"/>
                <a:cs typeface="+mn-cs"/>
                <a:sym typeface="Gill Sans" charset="0"/>
              </a:rPr>
              <a:t>Что у нас есть</a:t>
            </a:r>
            <a:r>
              <a:rPr lang="en-GB" sz="2400" i="1" dirty="0" smtClean="0">
                <a:solidFill>
                  <a:srgbClr val="000000"/>
                </a:solidFill>
                <a:latin typeface="Garamond"/>
                <a:ea typeface="+mn-ea"/>
                <a:cs typeface="+mn-cs"/>
                <a:sym typeface="Gill Sans" charset="0"/>
              </a:rPr>
              <a:t>:</a:t>
            </a:r>
            <a:r>
              <a:rPr lang="en-GB" sz="2400" i="1" dirty="0">
                <a:solidFill>
                  <a:srgbClr val="000000"/>
                </a:solidFill>
                <a:latin typeface="Garamond"/>
                <a:ea typeface="+mn-ea"/>
                <a:cs typeface="+mn-cs"/>
                <a:sym typeface="Gill Sans" charset="0"/>
              </a:rPr>
              <a:t>					</a:t>
            </a:r>
            <a:r>
              <a:rPr lang="ru-RU" sz="2400" i="1" dirty="0" smtClean="0">
                <a:solidFill>
                  <a:srgbClr val="000000"/>
                </a:solidFill>
                <a:latin typeface="Garamond"/>
                <a:ea typeface="+mn-ea"/>
                <a:cs typeface="+mn-cs"/>
                <a:sym typeface="Gill Sans" charset="0"/>
              </a:rPr>
              <a:t>Техническое</a:t>
            </a:r>
            <a:endParaRPr lang="en-GB" sz="2400" i="1" dirty="0">
              <a:solidFill>
                <a:srgbClr val="000000"/>
              </a:solidFill>
              <a:latin typeface="Garamond"/>
              <a:ea typeface="+mn-ea"/>
              <a:cs typeface="+mn-cs"/>
              <a:sym typeface="Gill Sans" charset="0"/>
            </a:endParaRPr>
          </a:p>
          <a:p>
            <a:pPr marL="914400" lvl="1" indent="-382588" eaLnBrk="0" hangingPunct="0">
              <a:buFont typeface="Arial" pitchFamily="34" charset="0"/>
              <a:buChar char="•"/>
              <a:defRPr/>
            </a:pPr>
            <a:r>
              <a:rPr lang="ru-RU" sz="2400" dirty="0" smtClean="0">
                <a:solidFill>
                  <a:srgbClr val="000000"/>
                </a:solidFill>
                <a:latin typeface="Garamond"/>
                <a:ea typeface="+mn-ea"/>
                <a:sym typeface="Gill Sans" charset="0"/>
              </a:rPr>
              <a:t>Увеличение данных</a:t>
            </a:r>
            <a:endParaRPr lang="en-GB" sz="2400" dirty="0">
              <a:solidFill>
                <a:srgbClr val="000000"/>
              </a:solidFill>
              <a:latin typeface="Garamond"/>
              <a:ea typeface="+mn-ea"/>
              <a:cs typeface="+mn-cs"/>
              <a:sym typeface="Gill Sans" charset="0"/>
            </a:endParaRPr>
          </a:p>
          <a:p>
            <a:pPr marL="914400" lvl="1" indent="-382588" eaLnBrk="0" hangingPunct="0">
              <a:buFont typeface="Arial" pitchFamily="34" charset="0"/>
              <a:buChar char="•"/>
              <a:defRPr/>
            </a:pPr>
            <a:r>
              <a:rPr lang="ru-RU" sz="2400" dirty="0" smtClean="0">
                <a:solidFill>
                  <a:srgbClr val="000000"/>
                </a:solidFill>
                <a:latin typeface="Garamond"/>
                <a:ea typeface="+mn-ea"/>
                <a:cs typeface="+mn-cs"/>
                <a:sym typeface="Gill Sans" charset="0"/>
              </a:rPr>
              <a:t>Усовершенствование технологий</a:t>
            </a:r>
            <a:endParaRPr lang="en-GB" sz="2400" dirty="0">
              <a:solidFill>
                <a:srgbClr val="000000"/>
              </a:solidFill>
              <a:latin typeface="Garamond"/>
              <a:ea typeface="+mn-ea"/>
              <a:cs typeface="+mn-cs"/>
              <a:sym typeface="Gill Sans" charset="0"/>
            </a:endParaRPr>
          </a:p>
          <a:p>
            <a:pPr eaLnBrk="0" hangingPunct="0">
              <a:defRPr/>
            </a:pPr>
            <a:endParaRPr lang="en-GB" sz="1050" i="1" dirty="0">
              <a:solidFill>
                <a:srgbClr val="000000"/>
              </a:solidFill>
              <a:latin typeface="Garamond"/>
              <a:ea typeface="+mn-ea"/>
              <a:cs typeface="+mn-cs"/>
              <a:sym typeface="Gill Sans" charset="0"/>
            </a:endParaRPr>
          </a:p>
          <a:p>
            <a:pPr eaLnBrk="0" hangingPunct="0">
              <a:defRPr/>
            </a:pPr>
            <a:r>
              <a:rPr lang="ru-RU" sz="2400" i="1" dirty="0" smtClean="0">
                <a:solidFill>
                  <a:srgbClr val="000000"/>
                </a:solidFill>
                <a:latin typeface="Garamond"/>
                <a:ea typeface="+mn-ea"/>
                <a:cs typeface="+mn-cs"/>
                <a:sym typeface="Gill Sans" charset="0"/>
              </a:rPr>
              <a:t>Что нам необходимо</a:t>
            </a:r>
            <a:r>
              <a:rPr lang="en-GB" sz="2400" i="1" dirty="0" smtClean="0">
                <a:solidFill>
                  <a:srgbClr val="000000"/>
                </a:solidFill>
                <a:latin typeface="Garamond"/>
                <a:ea typeface="+mn-ea"/>
                <a:cs typeface="+mn-cs"/>
                <a:sym typeface="Gill Sans" charset="0"/>
              </a:rPr>
              <a:t>:</a:t>
            </a:r>
            <a:r>
              <a:rPr lang="en-GB" sz="2400" i="1" dirty="0">
                <a:solidFill>
                  <a:srgbClr val="000000"/>
                </a:solidFill>
                <a:latin typeface="Garamond"/>
                <a:ea typeface="+mn-ea"/>
                <a:cs typeface="+mn-cs"/>
                <a:sym typeface="Gill Sans" charset="0"/>
              </a:rPr>
              <a:t>				</a:t>
            </a:r>
            <a:r>
              <a:rPr lang="ru-RU" sz="2400" i="1" dirty="0" smtClean="0">
                <a:solidFill>
                  <a:srgbClr val="000000"/>
                </a:solidFill>
                <a:latin typeface="Garamond"/>
                <a:ea typeface="+mn-ea"/>
                <a:cs typeface="+mn-cs"/>
                <a:sym typeface="Gill Sans" charset="0"/>
              </a:rPr>
              <a:t>Политика</a:t>
            </a:r>
            <a:endParaRPr lang="en-GB" sz="2400" i="1" dirty="0">
              <a:solidFill>
                <a:srgbClr val="000000"/>
              </a:solidFill>
              <a:latin typeface="Garamond"/>
              <a:ea typeface="+mn-ea"/>
              <a:cs typeface="+mn-cs"/>
              <a:sym typeface="Gill Sans" charset="0"/>
            </a:endParaRPr>
          </a:p>
          <a:p>
            <a:pPr marL="900113" indent="-368300" eaLnBrk="0" hangingPunct="0">
              <a:buFont typeface="Arial" pitchFamily="34" charset="0"/>
              <a:buChar char="•"/>
              <a:defRPr/>
            </a:pPr>
            <a:r>
              <a:rPr lang="ru-RU" sz="2400" dirty="0" smtClean="0">
                <a:solidFill>
                  <a:srgbClr val="000000"/>
                </a:solidFill>
                <a:latin typeface="Garamond"/>
                <a:sym typeface="Gill Sans" charset="0"/>
              </a:rPr>
              <a:t>Бедность по доходам является важной, но не единственной</a:t>
            </a:r>
            <a:endParaRPr lang="en-GB" sz="2400" dirty="0" smtClean="0">
              <a:solidFill>
                <a:srgbClr val="000000"/>
              </a:solidFill>
              <a:latin typeface="Garamond"/>
              <a:sym typeface="Gill Sans" charset="0"/>
            </a:endParaRPr>
          </a:p>
          <a:p>
            <a:pPr marL="900113" indent="-368300" eaLnBrk="0" hangingPunct="0">
              <a:buFont typeface="Arial" pitchFamily="34" charset="0"/>
              <a:buChar char="•"/>
              <a:defRPr/>
            </a:pPr>
            <a:r>
              <a:rPr lang="ru-RU" sz="2400" dirty="0" smtClean="0">
                <a:solidFill>
                  <a:srgbClr val="000000"/>
                </a:solidFill>
                <a:latin typeface="Garamond"/>
                <a:sym typeface="Gill Sans" charset="0"/>
              </a:rPr>
              <a:t>Рост не был инклюзивным</a:t>
            </a:r>
            <a:endParaRPr lang="en-GB" sz="2400" dirty="0" smtClean="0">
              <a:solidFill>
                <a:srgbClr val="000000"/>
              </a:solidFill>
              <a:latin typeface="Garamond"/>
              <a:sym typeface="Gill Sans" charset="0"/>
            </a:endParaRPr>
          </a:p>
          <a:p>
            <a:pPr marL="900113" lvl="1" indent="-368300" eaLnBrk="0" hangingPunct="0">
              <a:buFont typeface="Arial" pitchFamily="34" charset="0"/>
              <a:buChar char="•"/>
              <a:defRPr/>
            </a:pPr>
            <a:r>
              <a:rPr lang="ru-RU" sz="2400" dirty="0">
                <a:solidFill>
                  <a:srgbClr val="000000"/>
                </a:solidFill>
                <a:latin typeface="Garamond"/>
                <a:ea typeface="+mn-ea"/>
                <a:sym typeface="Gill Sans" charset="0"/>
              </a:rPr>
              <a:t>В</a:t>
            </a:r>
            <a:r>
              <a:rPr lang="ru-RU" sz="2400" dirty="0" smtClean="0">
                <a:solidFill>
                  <a:srgbClr val="000000"/>
                </a:solidFill>
                <a:latin typeface="Garamond"/>
                <a:ea typeface="+mn-ea"/>
                <a:sym typeface="Gill Sans" charset="0"/>
              </a:rPr>
              <a:t>ыйти за рамки сложных панелей показателей</a:t>
            </a:r>
            <a:endParaRPr lang="en-GB" sz="2400" dirty="0">
              <a:solidFill>
                <a:srgbClr val="000000"/>
              </a:solidFill>
              <a:latin typeface="Garamond"/>
              <a:ea typeface="+mn-ea"/>
              <a:cs typeface="+mn-cs"/>
              <a:sym typeface="Gill Sans" charset="0"/>
            </a:endParaRPr>
          </a:p>
          <a:p>
            <a:pPr marL="900113" lvl="1" indent="-368300" eaLnBrk="0" hangingPunct="0">
              <a:buFont typeface="Arial" pitchFamily="34" charset="0"/>
              <a:buChar char="•"/>
              <a:defRPr/>
            </a:pPr>
            <a:r>
              <a:rPr lang="ru-RU" sz="2400" dirty="0" smtClean="0">
                <a:solidFill>
                  <a:srgbClr val="000000"/>
                </a:solidFill>
                <a:latin typeface="Garamond"/>
                <a:sym typeface="Gill Sans" charset="0"/>
              </a:rPr>
              <a:t>Подчеркнуть общее распределение в </a:t>
            </a:r>
            <a:r>
              <a:rPr lang="ru-RU" sz="2400" dirty="0" smtClean="0">
                <a:solidFill>
                  <a:srgbClr val="000000"/>
                </a:solidFill>
                <a:latin typeface="Garamond"/>
                <a:sym typeface="Gill Sans" charset="0"/>
              </a:rPr>
              <a:t>депривациях</a:t>
            </a:r>
            <a:endParaRPr lang="en-GB" sz="2400" b="1" dirty="0" smtClean="0">
              <a:solidFill>
                <a:srgbClr val="000000"/>
              </a:solidFill>
              <a:latin typeface="Garamond"/>
              <a:sym typeface="Gill Sans" charset="0"/>
            </a:endParaRPr>
          </a:p>
          <a:p>
            <a:pPr eaLnBrk="0" hangingPunct="0">
              <a:defRPr/>
            </a:pPr>
            <a:endParaRPr lang="en-GB" sz="1200" i="1" dirty="0">
              <a:solidFill>
                <a:srgbClr val="000000"/>
              </a:solidFill>
              <a:latin typeface="Garamond"/>
              <a:ea typeface="+mn-ea"/>
              <a:cs typeface="+mn-cs"/>
              <a:sym typeface="Gill Sans" charset="0"/>
            </a:endParaRPr>
          </a:p>
          <a:p>
            <a:pPr eaLnBrk="0" hangingPunct="0">
              <a:defRPr/>
            </a:pPr>
            <a:r>
              <a:rPr lang="ru-RU" sz="2400" i="1" dirty="0" smtClean="0">
                <a:solidFill>
                  <a:srgbClr val="000000"/>
                </a:solidFill>
                <a:latin typeface="Garamond"/>
                <a:ea typeface="+mn-ea"/>
                <a:cs typeface="+mn-cs"/>
                <a:sym typeface="Gill Sans" charset="0"/>
              </a:rPr>
              <a:t>Перспектива </a:t>
            </a:r>
            <a:r>
              <a:rPr lang="en-GB" sz="2400" i="1" dirty="0" smtClean="0">
                <a:solidFill>
                  <a:srgbClr val="000000"/>
                </a:solidFill>
                <a:latin typeface="Garamond"/>
                <a:ea typeface="+mn-ea"/>
                <a:cs typeface="+mn-cs"/>
                <a:sym typeface="Gill Sans" charset="0"/>
              </a:rPr>
              <a:t>:</a:t>
            </a:r>
            <a:r>
              <a:rPr lang="en-GB" sz="2400" i="1" dirty="0">
                <a:solidFill>
                  <a:srgbClr val="000000"/>
                </a:solidFill>
                <a:latin typeface="Garamond"/>
                <a:ea typeface="+mn-ea"/>
                <a:cs typeface="+mn-cs"/>
                <a:sym typeface="Gill Sans" charset="0"/>
              </a:rPr>
              <a:t>				</a:t>
            </a:r>
            <a:r>
              <a:rPr lang="ru-RU" sz="2400" i="1" dirty="0" smtClean="0">
                <a:solidFill>
                  <a:srgbClr val="000000"/>
                </a:solidFill>
                <a:latin typeface="Garamond"/>
                <a:ea typeface="+mn-ea"/>
                <a:cs typeface="+mn-cs"/>
                <a:sym typeface="Gill Sans" charset="0"/>
              </a:rPr>
              <a:t>Этические и политические</a:t>
            </a:r>
            <a:endParaRPr lang="en-GB" sz="2400" i="1" dirty="0">
              <a:solidFill>
                <a:srgbClr val="000000"/>
              </a:solidFill>
              <a:latin typeface="Garamond"/>
              <a:ea typeface="+mn-ea"/>
              <a:cs typeface="+mn-cs"/>
              <a:sym typeface="Gill Sans" charset="0"/>
            </a:endParaRPr>
          </a:p>
          <a:p>
            <a:pPr marL="971550" lvl="1" indent="-514350" eaLnBrk="0" hangingPunct="0">
              <a:buFont typeface="Arial" pitchFamily="34" charset="0"/>
              <a:buChar char="•"/>
              <a:defRPr/>
            </a:pPr>
            <a:r>
              <a:rPr lang="ru-RU" sz="2400" dirty="0" smtClean="0">
                <a:solidFill>
                  <a:srgbClr val="000000"/>
                </a:solidFill>
                <a:latin typeface="Garamond"/>
                <a:sym typeface="Gill Sans" charset="0"/>
              </a:rPr>
              <a:t>Политическая критика нынешних показателей</a:t>
            </a:r>
            <a:endParaRPr lang="en-GB" sz="2400" dirty="0" smtClean="0">
              <a:solidFill>
                <a:srgbClr val="000000"/>
              </a:solidFill>
              <a:latin typeface="Garamond"/>
              <a:sym typeface="Gill Sans" charset="0"/>
            </a:endParaRPr>
          </a:p>
          <a:p>
            <a:pPr marL="971550" lvl="1" indent="-514350" eaLnBrk="0" hangingPunct="0">
              <a:buFont typeface="Arial" pitchFamily="34" charset="0"/>
              <a:buChar char="•"/>
              <a:defRPr/>
            </a:pPr>
            <a:r>
              <a:rPr lang="ru-RU" sz="2400" dirty="0" smtClean="0">
                <a:solidFill>
                  <a:srgbClr val="000000"/>
                </a:solidFill>
                <a:latin typeface="Garamond"/>
                <a:ea typeface="+mn-ea"/>
                <a:cs typeface="+mn-cs"/>
                <a:sym typeface="Gill Sans" charset="0"/>
              </a:rPr>
              <a:t>Показатели в ОЧР </a:t>
            </a:r>
            <a:r>
              <a:rPr lang="en-GB" sz="2400" dirty="0" smtClean="0">
                <a:solidFill>
                  <a:srgbClr val="000000"/>
                </a:solidFill>
                <a:latin typeface="Garamond"/>
                <a:ea typeface="+mn-ea"/>
                <a:cs typeface="+mn-cs"/>
                <a:sym typeface="Gill Sans" charset="0"/>
              </a:rPr>
              <a:t>2010 </a:t>
            </a:r>
            <a:r>
              <a:rPr lang="ru-RU" sz="2400" dirty="0" smtClean="0">
                <a:solidFill>
                  <a:srgbClr val="000000"/>
                </a:solidFill>
                <a:latin typeface="Garamond"/>
                <a:ea typeface="+mn-ea"/>
                <a:sym typeface="Gill Sans" charset="0"/>
              </a:rPr>
              <a:t>г. </a:t>
            </a:r>
            <a:r>
              <a:rPr lang="ru-RU" sz="2400" dirty="0">
                <a:solidFill>
                  <a:srgbClr val="000000"/>
                </a:solidFill>
                <a:latin typeface="Garamond"/>
                <a:ea typeface="+mn-ea"/>
                <a:sym typeface="Gill Sans" charset="0"/>
              </a:rPr>
              <a:t>в</a:t>
            </a:r>
            <a:r>
              <a:rPr lang="ru-RU" sz="2400" dirty="0" smtClean="0">
                <a:solidFill>
                  <a:srgbClr val="000000"/>
                </a:solidFill>
                <a:latin typeface="Garamond"/>
                <a:ea typeface="+mn-ea"/>
                <a:sym typeface="Gill Sans" charset="0"/>
              </a:rPr>
              <a:t>ызвали интерес и споры</a:t>
            </a:r>
            <a:endParaRPr lang="en-GB" sz="2400" dirty="0">
              <a:solidFill>
                <a:srgbClr val="000000"/>
              </a:solidFill>
              <a:latin typeface="Garamond"/>
              <a:ea typeface="+mn-ea"/>
              <a:cs typeface="+mn-cs"/>
              <a:sym typeface="Gill Sans" charset="0"/>
            </a:endParaRPr>
          </a:p>
          <a:p>
            <a:pPr marL="971550" lvl="1" indent="-514350" eaLnBrk="0" hangingPunct="0">
              <a:buFont typeface="Arial" pitchFamily="34" charset="0"/>
              <a:buChar char="•"/>
              <a:defRPr/>
            </a:pPr>
            <a:r>
              <a:rPr lang="ru-RU" sz="2400" dirty="0" smtClean="0">
                <a:solidFill>
                  <a:srgbClr val="000000"/>
                </a:solidFill>
                <a:latin typeface="Garamond"/>
                <a:ea typeface="+mn-ea"/>
                <a:cs typeface="+mn-cs"/>
                <a:sym typeface="Gill Sans" charset="0"/>
              </a:rPr>
              <a:t>ИМБ</a:t>
            </a:r>
            <a:r>
              <a:rPr lang="en-GB" sz="2400" dirty="0" smtClean="0">
                <a:solidFill>
                  <a:srgbClr val="000000"/>
                </a:solidFill>
                <a:latin typeface="Garamond"/>
                <a:ea typeface="+mn-ea"/>
                <a:cs typeface="+mn-cs"/>
                <a:sym typeface="Gill Sans" charset="0"/>
              </a:rPr>
              <a:t> 2015+ </a:t>
            </a:r>
            <a:r>
              <a:rPr lang="ru-RU" sz="2400" dirty="0" smtClean="0">
                <a:solidFill>
                  <a:srgbClr val="000000"/>
                </a:solidFill>
                <a:latin typeface="Garamond"/>
                <a:ea typeface="+mn-ea"/>
                <a:cs typeface="+mn-cs"/>
                <a:sym typeface="Gill Sans" charset="0"/>
              </a:rPr>
              <a:t>для ЦРТ на период после </a:t>
            </a:r>
            <a:r>
              <a:rPr lang="en-GB" sz="2400" dirty="0" smtClean="0">
                <a:solidFill>
                  <a:srgbClr val="000000"/>
                </a:solidFill>
                <a:latin typeface="Garamond"/>
                <a:ea typeface="+mn-ea"/>
                <a:cs typeface="+mn-cs"/>
                <a:sym typeface="Gill Sans" charset="0"/>
              </a:rPr>
              <a:t>2015 </a:t>
            </a:r>
            <a:r>
              <a:rPr lang="ru-RU" sz="2400" dirty="0" smtClean="0">
                <a:solidFill>
                  <a:srgbClr val="000000"/>
                </a:solidFill>
                <a:latin typeface="Garamond"/>
                <a:ea typeface="+mn-ea"/>
                <a:cs typeface="+mn-cs"/>
                <a:sym typeface="Gill Sans" charset="0"/>
              </a:rPr>
              <a:t>года</a:t>
            </a:r>
            <a:endParaRPr lang="en-GB" sz="2400" dirty="0">
              <a:solidFill>
                <a:srgbClr val="000000"/>
              </a:solidFill>
              <a:latin typeface="Garamond"/>
              <a:ea typeface="+mn-ea"/>
              <a:cs typeface="+mn-cs"/>
              <a:sym typeface="Gill Sans" charset="0"/>
            </a:endParaRPr>
          </a:p>
        </p:txBody>
      </p:sp>
      <p:sp>
        <p:nvSpPr>
          <p:cNvPr id="4" name="Rectangle 2"/>
          <p:cNvSpPr txBox="1">
            <a:spLocks noChangeArrowheads="1"/>
          </p:cNvSpPr>
          <p:nvPr/>
        </p:nvSpPr>
        <p:spPr bwMode="auto">
          <a:xfrm>
            <a:off x="0" y="142852"/>
            <a:ext cx="9144000" cy="1062022"/>
          </a:xfrm>
          <a:prstGeom prst="rect">
            <a:avLst/>
          </a:prstGeom>
          <a:noFill/>
          <a:ln w="9525">
            <a:noFill/>
            <a:miter lim="800000"/>
            <a:headEnd/>
            <a:tailEnd/>
          </a:ln>
        </p:spPr>
        <p:txBody>
          <a:bodyPr/>
          <a:lstStyle/>
          <a:p>
            <a:pPr marL="342900" indent="-342900" algn="ctr">
              <a:defRPr/>
            </a:pPr>
            <a:r>
              <a:rPr lang="ru-RU" sz="3600" dirty="0" smtClean="0">
                <a:solidFill>
                  <a:srgbClr val="800000"/>
                </a:solidFill>
                <a:latin typeface="Garamond"/>
                <a:sym typeface="Gill Sans" charset="0"/>
              </a:rPr>
              <a:t>Обоснование по многомерному измерению бедности</a:t>
            </a:r>
            <a:endParaRPr lang="en-GB" sz="3600" kern="0" dirty="0">
              <a:solidFill>
                <a:srgbClr val="58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39784"/>
          </a:xfrm>
        </p:spPr>
        <p:txBody>
          <a:bodyPr/>
          <a:lstStyle/>
          <a:p>
            <a:r>
              <a:rPr lang="ru-RU" sz="3600" dirty="0" smtClean="0">
                <a:solidFill>
                  <a:srgbClr val="760000"/>
                </a:solidFill>
                <a:sym typeface="Gill Sans" charset="0"/>
              </a:rPr>
              <a:t>Увеличение данных</a:t>
            </a:r>
            <a:endParaRPr lang="en-US" sz="3600" dirty="0">
              <a:solidFill>
                <a:srgbClr val="760000"/>
              </a:solidFill>
            </a:endParaRPr>
          </a:p>
        </p:txBody>
      </p:sp>
      <p:pic>
        <p:nvPicPr>
          <p:cNvPr id="4" name="Picture 2"/>
          <p:cNvPicPr>
            <a:picLocks noChangeAspect="1" noChangeArrowheads="1"/>
          </p:cNvPicPr>
          <p:nvPr/>
        </p:nvPicPr>
        <p:blipFill>
          <a:blip r:embed="rId2"/>
          <a:srcRect/>
          <a:stretch>
            <a:fillRect/>
          </a:stretch>
        </p:blipFill>
        <p:spPr bwMode="auto">
          <a:xfrm>
            <a:off x="500034" y="1071546"/>
            <a:ext cx="8072462" cy="52731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715436" cy="928694"/>
          </a:xfrm>
        </p:spPr>
        <p:txBody>
          <a:bodyPr/>
          <a:lstStyle/>
          <a:p>
            <a:r>
              <a:rPr lang="ru-RU" sz="2800" dirty="0" smtClean="0">
                <a:solidFill>
                  <a:srgbClr val="760000"/>
                </a:solidFill>
              </a:rPr>
              <a:t>Бедность по доходам важна, но </a:t>
            </a:r>
            <a:r>
              <a:rPr lang="ru-RU" sz="2800" u="sng" dirty="0" smtClean="0">
                <a:solidFill>
                  <a:srgbClr val="760000"/>
                </a:solidFill>
              </a:rPr>
              <a:t>недостаточна</a:t>
            </a:r>
            <a:r>
              <a:rPr lang="en-US" sz="2800" dirty="0" smtClean="0">
                <a:solidFill>
                  <a:srgbClr val="760000"/>
                </a:solidFill>
              </a:rPr>
              <a:t/>
            </a:r>
            <a:br>
              <a:rPr lang="en-US" sz="2800" dirty="0" smtClean="0">
                <a:solidFill>
                  <a:srgbClr val="760000"/>
                </a:solidFill>
              </a:rPr>
            </a:br>
            <a:r>
              <a:rPr lang="en-US" sz="2800" dirty="0" smtClean="0">
                <a:solidFill>
                  <a:srgbClr val="760000"/>
                </a:solidFill>
              </a:rPr>
              <a:t>(</a:t>
            </a:r>
            <a:r>
              <a:rPr lang="ru-RU" sz="2800" dirty="0" smtClean="0">
                <a:solidFill>
                  <a:srgbClr val="760000"/>
                </a:solidFill>
              </a:rPr>
              <a:t>Глобальный отчет по прогрессу</a:t>
            </a:r>
            <a:r>
              <a:rPr lang="en-US" sz="2800" dirty="0" smtClean="0">
                <a:solidFill>
                  <a:srgbClr val="760000"/>
                </a:solidFill>
              </a:rPr>
              <a:t>, </a:t>
            </a:r>
            <a:r>
              <a:rPr lang="en-US" sz="2800" dirty="0" smtClean="0">
                <a:solidFill>
                  <a:srgbClr val="760000"/>
                </a:solidFill>
              </a:rPr>
              <a:t>2013)</a:t>
            </a:r>
            <a:endParaRPr lang="en-GB" sz="2800" dirty="0">
              <a:solidFill>
                <a:srgbClr val="760000"/>
              </a:solidFill>
            </a:endParaRPr>
          </a:p>
        </p:txBody>
      </p:sp>
      <p:sp>
        <p:nvSpPr>
          <p:cNvPr id="6" name="TextBox 5"/>
          <p:cNvSpPr txBox="1"/>
          <p:nvPr/>
        </p:nvSpPr>
        <p:spPr>
          <a:xfrm>
            <a:off x="0" y="5500703"/>
            <a:ext cx="9144000" cy="707886"/>
          </a:xfrm>
          <a:prstGeom prst="rect">
            <a:avLst/>
          </a:prstGeom>
          <a:noFill/>
        </p:spPr>
        <p:txBody>
          <a:bodyPr wrap="square" rtlCol="0">
            <a:spAutoFit/>
          </a:bodyPr>
          <a:lstStyle/>
          <a:p>
            <a:r>
              <a:rPr lang="ru-RU" sz="2000" dirty="0" smtClean="0"/>
              <a:t>Сокращение бедности по доходам автоматически </a:t>
            </a:r>
            <a:r>
              <a:rPr lang="ru-RU" sz="2000" b="1" dirty="0" smtClean="0"/>
              <a:t>НЕ</a:t>
            </a:r>
            <a:r>
              <a:rPr lang="ru-RU" sz="2000" dirty="0" smtClean="0"/>
              <a:t> сокращает другие депривации ЦРТ</a:t>
            </a:r>
            <a:r>
              <a:rPr lang="en-US" sz="2000" dirty="0" smtClean="0"/>
              <a:t>. </a:t>
            </a:r>
            <a:endParaRPr lang="en-US" sz="2400" i="1" dirty="0" smtClean="0">
              <a:solidFill>
                <a:schemeClr val="bg1">
                  <a:lumMod val="50000"/>
                </a:schemeClr>
              </a:solidFill>
            </a:endParaRPr>
          </a:p>
        </p:txBody>
      </p:sp>
      <p:sp>
        <p:nvSpPr>
          <p:cNvPr id="5" name="TextBox 4"/>
          <p:cNvSpPr txBox="1"/>
          <p:nvPr/>
        </p:nvSpPr>
        <p:spPr>
          <a:xfrm>
            <a:off x="1285852" y="5857892"/>
            <a:ext cx="6429420" cy="400110"/>
          </a:xfrm>
          <a:prstGeom prst="rect">
            <a:avLst/>
          </a:prstGeom>
          <a:noFill/>
        </p:spPr>
        <p:txBody>
          <a:bodyPr wrap="square" rtlCol="0">
            <a:spAutoFit/>
          </a:bodyPr>
          <a:lstStyle/>
          <a:p>
            <a:r>
              <a:rPr lang="ru-RU" sz="2000" i="1" dirty="0" smtClean="0">
                <a:solidFill>
                  <a:schemeClr val="bg1">
                    <a:lumMod val="50000"/>
                  </a:schemeClr>
                </a:solidFill>
              </a:rPr>
              <a:t>Источник данных</a:t>
            </a:r>
            <a:r>
              <a:rPr lang="en-US" sz="2000" i="1" dirty="0" smtClean="0">
                <a:solidFill>
                  <a:schemeClr val="bg1">
                    <a:lumMod val="50000"/>
                  </a:schemeClr>
                </a:solidFill>
              </a:rPr>
              <a:t>: </a:t>
            </a:r>
            <a:r>
              <a:rPr lang="ru-RU" sz="2000" i="1" dirty="0" smtClean="0">
                <a:solidFill>
                  <a:schemeClr val="bg1">
                    <a:lumMod val="50000"/>
                  </a:schemeClr>
                </a:solidFill>
              </a:rPr>
              <a:t>данные Всемирного банка</a:t>
            </a:r>
            <a:r>
              <a:rPr lang="en-US" sz="2000" i="1" dirty="0" smtClean="0">
                <a:solidFill>
                  <a:schemeClr val="bg1">
                    <a:lumMod val="50000"/>
                  </a:schemeClr>
                </a:solidFill>
              </a:rPr>
              <a:t>; </a:t>
            </a:r>
            <a:r>
              <a:rPr lang="ru-RU" sz="2000" i="1" dirty="0" smtClean="0">
                <a:solidFill>
                  <a:schemeClr val="bg1">
                    <a:lumMod val="50000"/>
                  </a:schemeClr>
                </a:solidFill>
              </a:rPr>
              <a:t>расчет </a:t>
            </a:r>
            <a:r>
              <a:rPr lang="ru-RU" sz="2000" i="1" dirty="0" err="1" smtClean="0">
                <a:solidFill>
                  <a:schemeClr val="bg1">
                    <a:lumMod val="50000"/>
                  </a:schemeClr>
                </a:solidFill>
              </a:rPr>
              <a:t>Сумана</a:t>
            </a:r>
            <a:r>
              <a:rPr lang="ru-RU" sz="2000" i="1" dirty="0" smtClean="0">
                <a:solidFill>
                  <a:schemeClr val="bg1">
                    <a:lumMod val="50000"/>
                  </a:schemeClr>
                </a:solidFill>
              </a:rPr>
              <a:t> Сета</a:t>
            </a:r>
            <a:endParaRPr lang="en-GB" sz="2400" dirty="0">
              <a:solidFill>
                <a:schemeClr val="bg1">
                  <a:lumMod val="50000"/>
                </a:schemeClr>
              </a:solidFill>
            </a:endParaRPr>
          </a:p>
        </p:txBody>
      </p:sp>
      <p:grpSp>
        <p:nvGrpSpPr>
          <p:cNvPr id="3" name="Group 4"/>
          <p:cNvGrpSpPr>
            <a:grpSpLocks noChangeAspect="1"/>
          </p:cNvGrpSpPr>
          <p:nvPr/>
        </p:nvGrpSpPr>
        <p:grpSpPr bwMode="auto">
          <a:xfrm>
            <a:off x="500063" y="1071563"/>
            <a:ext cx="8280400" cy="4432300"/>
            <a:chOff x="315" y="675"/>
            <a:chExt cx="5216" cy="2792"/>
          </a:xfrm>
        </p:grpSpPr>
        <p:sp>
          <p:nvSpPr>
            <p:cNvPr id="4" name="AutoShape 3"/>
            <p:cNvSpPr>
              <a:spLocks noChangeAspect="1" noChangeArrowheads="1" noTextEdit="1"/>
            </p:cNvSpPr>
            <p:nvPr/>
          </p:nvSpPr>
          <p:spPr bwMode="auto">
            <a:xfrm>
              <a:off x="315" y="675"/>
              <a:ext cx="5216" cy="2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318" y="678"/>
              <a:ext cx="5204" cy="27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Rectangle 6"/>
            <p:cNvSpPr>
              <a:spLocks noChangeArrowheads="1"/>
            </p:cNvSpPr>
            <p:nvPr/>
          </p:nvSpPr>
          <p:spPr bwMode="auto">
            <a:xfrm>
              <a:off x="862" y="778"/>
              <a:ext cx="4566" cy="18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noEditPoints="1"/>
            </p:cNvSpPr>
            <p:nvPr/>
          </p:nvSpPr>
          <p:spPr bwMode="auto">
            <a:xfrm>
              <a:off x="858" y="778"/>
              <a:ext cx="4573" cy="1643"/>
            </a:xfrm>
            <a:custGeom>
              <a:avLst/>
              <a:gdLst>
                <a:gd name="T0" fmla="*/ 0 w 4573"/>
                <a:gd name="T1" fmla="*/ 1637 h 1643"/>
                <a:gd name="T2" fmla="*/ 4573 w 4573"/>
                <a:gd name="T3" fmla="*/ 1637 h 1643"/>
                <a:gd name="T4" fmla="*/ 4573 w 4573"/>
                <a:gd name="T5" fmla="*/ 1643 h 1643"/>
                <a:gd name="T6" fmla="*/ 0 w 4573"/>
                <a:gd name="T7" fmla="*/ 1643 h 1643"/>
                <a:gd name="T8" fmla="*/ 0 w 4573"/>
                <a:gd name="T9" fmla="*/ 1637 h 1643"/>
                <a:gd name="T10" fmla="*/ 0 w 4573"/>
                <a:gd name="T11" fmla="*/ 1430 h 1643"/>
                <a:gd name="T12" fmla="*/ 4573 w 4573"/>
                <a:gd name="T13" fmla="*/ 1430 h 1643"/>
                <a:gd name="T14" fmla="*/ 4573 w 4573"/>
                <a:gd name="T15" fmla="*/ 1437 h 1643"/>
                <a:gd name="T16" fmla="*/ 0 w 4573"/>
                <a:gd name="T17" fmla="*/ 1437 h 1643"/>
                <a:gd name="T18" fmla="*/ 0 w 4573"/>
                <a:gd name="T19" fmla="*/ 1430 h 1643"/>
                <a:gd name="T20" fmla="*/ 0 w 4573"/>
                <a:gd name="T21" fmla="*/ 1224 h 1643"/>
                <a:gd name="T22" fmla="*/ 4573 w 4573"/>
                <a:gd name="T23" fmla="*/ 1224 h 1643"/>
                <a:gd name="T24" fmla="*/ 4573 w 4573"/>
                <a:gd name="T25" fmla="*/ 1231 h 1643"/>
                <a:gd name="T26" fmla="*/ 0 w 4573"/>
                <a:gd name="T27" fmla="*/ 1231 h 1643"/>
                <a:gd name="T28" fmla="*/ 0 w 4573"/>
                <a:gd name="T29" fmla="*/ 1224 h 1643"/>
                <a:gd name="T30" fmla="*/ 0 w 4573"/>
                <a:gd name="T31" fmla="*/ 1024 h 1643"/>
                <a:gd name="T32" fmla="*/ 4573 w 4573"/>
                <a:gd name="T33" fmla="*/ 1024 h 1643"/>
                <a:gd name="T34" fmla="*/ 4573 w 4573"/>
                <a:gd name="T35" fmla="*/ 1031 h 1643"/>
                <a:gd name="T36" fmla="*/ 0 w 4573"/>
                <a:gd name="T37" fmla="*/ 1031 h 1643"/>
                <a:gd name="T38" fmla="*/ 0 w 4573"/>
                <a:gd name="T39" fmla="*/ 1024 h 1643"/>
                <a:gd name="T40" fmla="*/ 0 w 4573"/>
                <a:gd name="T41" fmla="*/ 818 h 1643"/>
                <a:gd name="T42" fmla="*/ 4573 w 4573"/>
                <a:gd name="T43" fmla="*/ 818 h 1643"/>
                <a:gd name="T44" fmla="*/ 4573 w 4573"/>
                <a:gd name="T45" fmla="*/ 825 h 1643"/>
                <a:gd name="T46" fmla="*/ 0 w 4573"/>
                <a:gd name="T47" fmla="*/ 825 h 1643"/>
                <a:gd name="T48" fmla="*/ 0 w 4573"/>
                <a:gd name="T49" fmla="*/ 818 h 1643"/>
                <a:gd name="T50" fmla="*/ 0 w 4573"/>
                <a:gd name="T51" fmla="*/ 612 h 1643"/>
                <a:gd name="T52" fmla="*/ 4573 w 4573"/>
                <a:gd name="T53" fmla="*/ 612 h 1643"/>
                <a:gd name="T54" fmla="*/ 4573 w 4573"/>
                <a:gd name="T55" fmla="*/ 618 h 1643"/>
                <a:gd name="T56" fmla="*/ 0 w 4573"/>
                <a:gd name="T57" fmla="*/ 618 h 1643"/>
                <a:gd name="T58" fmla="*/ 0 w 4573"/>
                <a:gd name="T59" fmla="*/ 612 h 1643"/>
                <a:gd name="T60" fmla="*/ 0 w 4573"/>
                <a:gd name="T61" fmla="*/ 406 h 1643"/>
                <a:gd name="T62" fmla="*/ 4573 w 4573"/>
                <a:gd name="T63" fmla="*/ 406 h 1643"/>
                <a:gd name="T64" fmla="*/ 4573 w 4573"/>
                <a:gd name="T65" fmla="*/ 412 h 1643"/>
                <a:gd name="T66" fmla="*/ 0 w 4573"/>
                <a:gd name="T67" fmla="*/ 412 h 1643"/>
                <a:gd name="T68" fmla="*/ 0 w 4573"/>
                <a:gd name="T69" fmla="*/ 406 h 1643"/>
                <a:gd name="T70" fmla="*/ 0 w 4573"/>
                <a:gd name="T71" fmla="*/ 200 h 1643"/>
                <a:gd name="T72" fmla="*/ 4573 w 4573"/>
                <a:gd name="T73" fmla="*/ 200 h 1643"/>
                <a:gd name="T74" fmla="*/ 4573 w 4573"/>
                <a:gd name="T75" fmla="*/ 206 h 1643"/>
                <a:gd name="T76" fmla="*/ 0 w 4573"/>
                <a:gd name="T77" fmla="*/ 206 h 1643"/>
                <a:gd name="T78" fmla="*/ 0 w 4573"/>
                <a:gd name="T79" fmla="*/ 200 h 1643"/>
                <a:gd name="T80" fmla="*/ 0 w 4573"/>
                <a:gd name="T81" fmla="*/ 0 h 1643"/>
                <a:gd name="T82" fmla="*/ 4573 w 4573"/>
                <a:gd name="T83" fmla="*/ 0 h 1643"/>
                <a:gd name="T84" fmla="*/ 4573 w 4573"/>
                <a:gd name="T85" fmla="*/ 6 h 1643"/>
                <a:gd name="T86" fmla="*/ 0 w 4573"/>
                <a:gd name="T87" fmla="*/ 6 h 1643"/>
                <a:gd name="T88" fmla="*/ 0 w 4573"/>
                <a:gd name="T89" fmla="*/ 0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73" h="1643">
                  <a:moveTo>
                    <a:pt x="0" y="1637"/>
                  </a:moveTo>
                  <a:lnTo>
                    <a:pt x="4573" y="1637"/>
                  </a:lnTo>
                  <a:lnTo>
                    <a:pt x="4573" y="1643"/>
                  </a:lnTo>
                  <a:lnTo>
                    <a:pt x="0" y="1643"/>
                  </a:lnTo>
                  <a:lnTo>
                    <a:pt x="0" y="1637"/>
                  </a:lnTo>
                  <a:close/>
                  <a:moveTo>
                    <a:pt x="0" y="1430"/>
                  </a:moveTo>
                  <a:lnTo>
                    <a:pt x="4573" y="1430"/>
                  </a:lnTo>
                  <a:lnTo>
                    <a:pt x="4573" y="1437"/>
                  </a:lnTo>
                  <a:lnTo>
                    <a:pt x="0" y="1437"/>
                  </a:lnTo>
                  <a:lnTo>
                    <a:pt x="0" y="1430"/>
                  </a:lnTo>
                  <a:close/>
                  <a:moveTo>
                    <a:pt x="0" y="1224"/>
                  </a:moveTo>
                  <a:lnTo>
                    <a:pt x="4573" y="1224"/>
                  </a:lnTo>
                  <a:lnTo>
                    <a:pt x="4573" y="1231"/>
                  </a:lnTo>
                  <a:lnTo>
                    <a:pt x="0" y="1231"/>
                  </a:lnTo>
                  <a:lnTo>
                    <a:pt x="0" y="1224"/>
                  </a:lnTo>
                  <a:close/>
                  <a:moveTo>
                    <a:pt x="0" y="1024"/>
                  </a:moveTo>
                  <a:lnTo>
                    <a:pt x="4573" y="1024"/>
                  </a:lnTo>
                  <a:lnTo>
                    <a:pt x="4573" y="1031"/>
                  </a:lnTo>
                  <a:lnTo>
                    <a:pt x="0" y="1031"/>
                  </a:lnTo>
                  <a:lnTo>
                    <a:pt x="0" y="1024"/>
                  </a:lnTo>
                  <a:close/>
                  <a:moveTo>
                    <a:pt x="0" y="818"/>
                  </a:moveTo>
                  <a:lnTo>
                    <a:pt x="4573" y="818"/>
                  </a:lnTo>
                  <a:lnTo>
                    <a:pt x="4573" y="825"/>
                  </a:lnTo>
                  <a:lnTo>
                    <a:pt x="0" y="825"/>
                  </a:lnTo>
                  <a:lnTo>
                    <a:pt x="0" y="818"/>
                  </a:lnTo>
                  <a:close/>
                  <a:moveTo>
                    <a:pt x="0" y="612"/>
                  </a:moveTo>
                  <a:lnTo>
                    <a:pt x="4573" y="612"/>
                  </a:lnTo>
                  <a:lnTo>
                    <a:pt x="4573" y="618"/>
                  </a:lnTo>
                  <a:lnTo>
                    <a:pt x="0" y="618"/>
                  </a:lnTo>
                  <a:lnTo>
                    <a:pt x="0" y="612"/>
                  </a:lnTo>
                  <a:close/>
                  <a:moveTo>
                    <a:pt x="0" y="406"/>
                  </a:moveTo>
                  <a:lnTo>
                    <a:pt x="4573" y="406"/>
                  </a:lnTo>
                  <a:lnTo>
                    <a:pt x="4573" y="412"/>
                  </a:lnTo>
                  <a:lnTo>
                    <a:pt x="0" y="412"/>
                  </a:lnTo>
                  <a:lnTo>
                    <a:pt x="0" y="406"/>
                  </a:lnTo>
                  <a:close/>
                  <a:moveTo>
                    <a:pt x="0" y="200"/>
                  </a:moveTo>
                  <a:lnTo>
                    <a:pt x="4573" y="200"/>
                  </a:lnTo>
                  <a:lnTo>
                    <a:pt x="4573" y="206"/>
                  </a:lnTo>
                  <a:lnTo>
                    <a:pt x="0" y="206"/>
                  </a:lnTo>
                  <a:lnTo>
                    <a:pt x="0" y="200"/>
                  </a:lnTo>
                  <a:close/>
                  <a:moveTo>
                    <a:pt x="0" y="0"/>
                  </a:moveTo>
                  <a:lnTo>
                    <a:pt x="4573" y="0"/>
                  </a:lnTo>
                  <a:lnTo>
                    <a:pt x="4573" y="6"/>
                  </a:lnTo>
                  <a:lnTo>
                    <a:pt x="0" y="6"/>
                  </a:lnTo>
                  <a:lnTo>
                    <a:pt x="0" y="0"/>
                  </a:lnTo>
                  <a:close/>
                </a:path>
              </a:pathLst>
            </a:cu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noEditPoints="1"/>
            </p:cNvSpPr>
            <p:nvPr/>
          </p:nvSpPr>
          <p:spPr bwMode="auto">
            <a:xfrm>
              <a:off x="1024" y="1777"/>
              <a:ext cx="4242" cy="844"/>
            </a:xfrm>
            <a:custGeom>
              <a:avLst/>
              <a:gdLst>
                <a:gd name="T0" fmla="*/ 0 w 4242"/>
                <a:gd name="T1" fmla="*/ 0 h 844"/>
                <a:gd name="T2" fmla="*/ 437 w 4242"/>
                <a:gd name="T3" fmla="*/ 0 h 844"/>
                <a:gd name="T4" fmla="*/ 437 w 4242"/>
                <a:gd name="T5" fmla="*/ 844 h 844"/>
                <a:gd name="T6" fmla="*/ 0 w 4242"/>
                <a:gd name="T7" fmla="*/ 844 h 844"/>
                <a:gd name="T8" fmla="*/ 0 w 4242"/>
                <a:gd name="T9" fmla="*/ 0 h 844"/>
                <a:gd name="T10" fmla="*/ 762 w 4242"/>
                <a:gd name="T11" fmla="*/ 144 h 844"/>
                <a:gd name="T12" fmla="*/ 1193 w 4242"/>
                <a:gd name="T13" fmla="*/ 144 h 844"/>
                <a:gd name="T14" fmla="*/ 1193 w 4242"/>
                <a:gd name="T15" fmla="*/ 844 h 844"/>
                <a:gd name="T16" fmla="*/ 762 w 4242"/>
                <a:gd name="T17" fmla="*/ 844 h 844"/>
                <a:gd name="T18" fmla="*/ 762 w 4242"/>
                <a:gd name="T19" fmla="*/ 144 h 844"/>
                <a:gd name="T20" fmla="*/ 1524 w 4242"/>
                <a:gd name="T21" fmla="*/ 319 h 844"/>
                <a:gd name="T22" fmla="*/ 1955 w 4242"/>
                <a:gd name="T23" fmla="*/ 319 h 844"/>
                <a:gd name="T24" fmla="*/ 1955 w 4242"/>
                <a:gd name="T25" fmla="*/ 844 h 844"/>
                <a:gd name="T26" fmla="*/ 1524 w 4242"/>
                <a:gd name="T27" fmla="*/ 844 h 844"/>
                <a:gd name="T28" fmla="*/ 1524 w 4242"/>
                <a:gd name="T29" fmla="*/ 319 h 844"/>
                <a:gd name="T30" fmla="*/ 2286 w 4242"/>
                <a:gd name="T31" fmla="*/ 413 h 844"/>
                <a:gd name="T32" fmla="*/ 2717 w 4242"/>
                <a:gd name="T33" fmla="*/ 413 h 844"/>
                <a:gd name="T34" fmla="*/ 2717 w 4242"/>
                <a:gd name="T35" fmla="*/ 844 h 844"/>
                <a:gd name="T36" fmla="*/ 2286 w 4242"/>
                <a:gd name="T37" fmla="*/ 844 h 844"/>
                <a:gd name="T38" fmla="*/ 2286 w 4242"/>
                <a:gd name="T39" fmla="*/ 413 h 844"/>
                <a:gd name="T40" fmla="*/ 3048 w 4242"/>
                <a:gd name="T41" fmla="*/ 500 h 844"/>
                <a:gd name="T42" fmla="*/ 3479 w 4242"/>
                <a:gd name="T43" fmla="*/ 500 h 844"/>
                <a:gd name="T44" fmla="*/ 3479 w 4242"/>
                <a:gd name="T45" fmla="*/ 844 h 844"/>
                <a:gd name="T46" fmla="*/ 3048 w 4242"/>
                <a:gd name="T47" fmla="*/ 844 h 844"/>
                <a:gd name="T48" fmla="*/ 3048 w 4242"/>
                <a:gd name="T49" fmla="*/ 500 h 844"/>
                <a:gd name="T50" fmla="*/ 3810 w 4242"/>
                <a:gd name="T51" fmla="*/ 781 h 844"/>
                <a:gd name="T52" fmla="*/ 4242 w 4242"/>
                <a:gd name="T53" fmla="*/ 781 h 844"/>
                <a:gd name="T54" fmla="*/ 4242 w 4242"/>
                <a:gd name="T55" fmla="*/ 844 h 844"/>
                <a:gd name="T56" fmla="*/ 3810 w 4242"/>
                <a:gd name="T57" fmla="*/ 844 h 844"/>
                <a:gd name="T58" fmla="*/ 3810 w 4242"/>
                <a:gd name="T59" fmla="*/ 781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42" h="844">
                  <a:moveTo>
                    <a:pt x="0" y="0"/>
                  </a:moveTo>
                  <a:lnTo>
                    <a:pt x="437" y="0"/>
                  </a:lnTo>
                  <a:lnTo>
                    <a:pt x="437" y="844"/>
                  </a:lnTo>
                  <a:lnTo>
                    <a:pt x="0" y="844"/>
                  </a:lnTo>
                  <a:lnTo>
                    <a:pt x="0" y="0"/>
                  </a:lnTo>
                  <a:close/>
                  <a:moveTo>
                    <a:pt x="762" y="144"/>
                  </a:moveTo>
                  <a:lnTo>
                    <a:pt x="1193" y="144"/>
                  </a:lnTo>
                  <a:lnTo>
                    <a:pt x="1193" y="844"/>
                  </a:lnTo>
                  <a:lnTo>
                    <a:pt x="762" y="844"/>
                  </a:lnTo>
                  <a:lnTo>
                    <a:pt x="762" y="144"/>
                  </a:lnTo>
                  <a:close/>
                  <a:moveTo>
                    <a:pt x="1524" y="319"/>
                  </a:moveTo>
                  <a:lnTo>
                    <a:pt x="1955" y="319"/>
                  </a:lnTo>
                  <a:lnTo>
                    <a:pt x="1955" y="844"/>
                  </a:lnTo>
                  <a:lnTo>
                    <a:pt x="1524" y="844"/>
                  </a:lnTo>
                  <a:lnTo>
                    <a:pt x="1524" y="319"/>
                  </a:lnTo>
                  <a:close/>
                  <a:moveTo>
                    <a:pt x="2286" y="413"/>
                  </a:moveTo>
                  <a:lnTo>
                    <a:pt x="2717" y="413"/>
                  </a:lnTo>
                  <a:lnTo>
                    <a:pt x="2717" y="844"/>
                  </a:lnTo>
                  <a:lnTo>
                    <a:pt x="2286" y="844"/>
                  </a:lnTo>
                  <a:lnTo>
                    <a:pt x="2286" y="413"/>
                  </a:lnTo>
                  <a:close/>
                  <a:moveTo>
                    <a:pt x="3048" y="500"/>
                  </a:moveTo>
                  <a:lnTo>
                    <a:pt x="3479" y="500"/>
                  </a:lnTo>
                  <a:lnTo>
                    <a:pt x="3479" y="844"/>
                  </a:lnTo>
                  <a:lnTo>
                    <a:pt x="3048" y="844"/>
                  </a:lnTo>
                  <a:lnTo>
                    <a:pt x="3048" y="500"/>
                  </a:lnTo>
                  <a:close/>
                  <a:moveTo>
                    <a:pt x="3810" y="781"/>
                  </a:moveTo>
                  <a:lnTo>
                    <a:pt x="4242" y="781"/>
                  </a:lnTo>
                  <a:lnTo>
                    <a:pt x="4242" y="844"/>
                  </a:lnTo>
                  <a:lnTo>
                    <a:pt x="3810" y="844"/>
                  </a:lnTo>
                  <a:lnTo>
                    <a:pt x="3810" y="781"/>
                  </a:ln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p:cNvSpPr>
              <a:spLocks noEditPoints="1"/>
            </p:cNvSpPr>
            <p:nvPr/>
          </p:nvSpPr>
          <p:spPr bwMode="auto">
            <a:xfrm>
              <a:off x="1024" y="1621"/>
              <a:ext cx="4242" cy="937"/>
            </a:xfrm>
            <a:custGeom>
              <a:avLst/>
              <a:gdLst>
                <a:gd name="T0" fmla="*/ 0 w 4242"/>
                <a:gd name="T1" fmla="*/ 0 h 937"/>
                <a:gd name="T2" fmla="*/ 437 w 4242"/>
                <a:gd name="T3" fmla="*/ 0 h 937"/>
                <a:gd name="T4" fmla="*/ 437 w 4242"/>
                <a:gd name="T5" fmla="*/ 156 h 937"/>
                <a:gd name="T6" fmla="*/ 0 w 4242"/>
                <a:gd name="T7" fmla="*/ 156 h 937"/>
                <a:gd name="T8" fmla="*/ 0 w 4242"/>
                <a:gd name="T9" fmla="*/ 0 h 937"/>
                <a:gd name="T10" fmla="*/ 762 w 4242"/>
                <a:gd name="T11" fmla="*/ 131 h 937"/>
                <a:gd name="T12" fmla="*/ 1193 w 4242"/>
                <a:gd name="T13" fmla="*/ 131 h 937"/>
                <a:gd name="T14" fmla="*/ 1193 w 4242"/>
                <a:gd name="T15" fmla="*/ 300 h 937"/>
                <a:gd name="T16" fmla="*/ 762 w 4242"/>
                <a:gd name="T17" fmla="*/ 300 h 937"/>
                <a:gd name="T18" fmla="*/ 762 w 4242"/>
                <a:gd name="T19" fmla="*/ 131 h 937"/>
                <a:gd name="T20" fmla="*/ 1524 w 4242"/>
                <a:gd name="T21" fmla="*/ 325 h 937"/>
                <a:gd name="T22" fmla="*/ 1955 w 4242"/>
                <a:gd name="T23" fmla="*/ 325 h 937"/>
                <a:gd name="T24" fmla="*/ 1955 w 4242"/>
                <a:gd name="T25" fmla="*/ 475 h 937"/>
                <a:gd name="T26" fmla="*/ 1524 w 4242"/>
                <a:gd name="T27" fmla="*/ 475 h 937"/>
                <a:gd name="T28" fmla="*/ 1524 w 4242"/>
                <a:gd name="T29" fmla="*/ 325 h 937"/>
                <a:gd name="T30" fmla="*/ 2286 w 4242"/>
                <a:gd name="T31" fmla="*/ 525 h 937"/>
                <a:gd name="T32" fmla="*/ 2717 w 4242"/>
                <a:gd name="T33" fmla="*/ 525 h 937"/>
                <a:gd name="T34" fmla="*/ 2717 w 4242"/>
                <a:gd name="T35" fmla="*/ 569 h 937"/>
                <a:gd name="T36" fmla="*/ 2286 w 4242"/>
                <a:gd name="T37" fmla="*/ 569 h 937"/>
                <a:gd name="T38" fmla="*/ 2286 w 4242"/>
                <a:gd name="T39" fmla="*/ 525 h 937"/>
                <a:gd name="T40" fmla="*/ 3048 w 4242"/>
                <a:gd name="T41" fmla="*/ 594 h 937"/>
                <a:gd name="T42" fmla="*/ 3479 w 4242"/>
                <a:gd name="T43" fmla="*/ 594 h 937"/>
                <a:gd name="T44" fmla="*/ 3479 w 4242"/>
                <a:gd name="T45" fmla="*/ 656 h 937"/>
                <a:gd name="T46" fmla="*/ 3048 w 4242"/>
                <a:gd name="T47" fmla="*/ 656 h 937"/>
                <a:gd name="T48" fmla="*/ 3048 w 4242"/>
                <a:gd name="T49" fmla="*/ 594 h 937"/>
                <a:gd name="T50" fmla="*/ 3810 w 4242"/>
                <a:gd name="T51" fmla="*/ 781 h 937"/>
                <a:gd name="T52" fmla="*/ 4242 w 4242"/>
                <a:gd name="T53" fmla="*/ 781 h 937"/>
                <a:gd name="T54" fmla="*/ 4242 w 4242"/>
                <a:gd name="T55" fmla="*/ 937 h 937"/>
                <a:gd name="T56" fmla="*/ 3810 w 4242"/>
                <a:gd name="T57" fmla="*/ 937 h 937"/>
                <a:gd name="T58" fmla="*/ 3810 w 4242"/>
                <a:gd name="T59" fmla="*/ 781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42" h="937">
                  <a:moveTo>
                    <a:pt x="0" y="0"/>
                  </a:moveTo>
                  <a:lnTo>
                    <a:pt x="437" y="0"/>
                  </a:lnTo>
                  <a:lnTo>
                    <a:pt x="437" y="156"/>
                  </a:lnTo>
                  <a:lnTo>
                    <a:pt x="0" y="156"/>
                  </a:lnTo>
                  <a:lnTo>
                    <a:pt x="0" y="0"/>
                  </a:lnTo>
                  <a:close/>
                  <a:moveTo>
                    <a:pt x="762" y="131"/>
                  </a:moveTo>
                  <a:lnTo>
                    <a:pt x="1193" y="131"/>
                  </a:lnTo>
                  <a:lnTo>
                    <a:pt x="1193" y="300"/>
                  </a:lnTo>
                  <a:lnTo>
                    <a:pt x="762" y="300"/>
                  </a:lnTo>
                  <a:lnTo>
                    <a:pt x="762" y="131"/>
                  </a:lnTo>
                  <a:close/>
                  <a:moveTo>
                    <a:pt x="1524" y="325"/>
                  </a:moveTo>
                  <a:lnTo>
                    <a:pt x="1955" y="325"/>
                  </a:lnTo>
                  <a:lnTo>
                    <a:pt x="1955" y="475"/>
                  </a:lnTo>
                  <a:lnTo>
                    <a:pt x="1524" y="475"/>
                  </a:lnTo>
                  <a:lnTo>
                    <a:pt x="1524" y="325"/>
                  </a:lnTo>
                  <a:close/>
                  <a:moveTo>
                    <a:pt x="2286" y="525"/>
                  </a:moveTo>
                  <a:lnTo>
                    <a:pt x="2717" y="525"/>
                  </a:lnTo>
                  <a:lnTo>
                    <a:pt x="2717" y="569"/>
                  </a:lnTo>
                  <a:lnTo>
                    <a:pt x="2286" y="569"/>
                  </a:lnTo>
                  <a:lnTo>
                    <a:pt x="2286" y="525"/>
                  </a:lnTo>
                  <a:close/>
                  <a:moveTo>
                    <a:pt x="3048" y="594"/>
                  </a:moveTo>
                  <a:lnTo>
                    <a:pt x="3479" y="594"/>
                  </a:lnTo>
                  <a:lnTo>
                    <a:pt x="3479" y="656"/>
                  </a:lnTo>
                  <a:lnTo>
                    <a:pt x="3048" y="656"/>
                  </a:lnTo>
                  <a:lnTo>
                    <a:pt x="3048" y="594"/>
                  </a:lnTo>
                  <a:close/>
                  <a:moveTo>
                    <a:pt x="3810" y="781"/>
                  </a:moveTo>
                  <a:lnTo>
                    <a:pt x="4242" y="781"/>
                  </a:lnTo>
                  <a:lnTo>
                    <a:pt x="4242" y="937"/>
                  </a:lnTo>
                  <a:lnTo>
                    <a:pt x="3810" y="937"/>
                  </a:lnTo>
                  <a:lnTo>
                    <a:pt x="3810" y="781"/>
                  </a:lnTo>
                  <a:close/>
                </a:path>
              </a:pathLst>
            </a:custGeom>
            <a:solidFill>
              <a:srgbClr val="00E6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0"/>
            <p:cNvSpPr>
              <a:spLocks noEditPoints="1"/>
            </p:cNvSpPr>
            <p:nvPr/>
          </p:nvSpPr>
          <p:spPr bwMode="auto">
            <a:xfrm>
              <a:off x="1024" y="1534"/>
              <a:ext cx="4242" cy="868"/>
            </a:xfrm>
            <a:custGeom>
              <a:avLst/>
              <a:gdLst>
                <a:gd name="T0" fmla="*/ 0 w 4242"/>
                <a:gd name="T1" fmla="*/ 0 h 868"/>
                <a:gd name="T2" fmla="*/ 437 w 4242"/>
                <a:gd name="T3" fmla="*/ 0 h 868"/>
                <a:gd name="T4" fmla="*/ 437 w 4242"/>
                <a:gd name="T5" fmla="*/ 87 h 868"/>
                <a:gd name="T6" fmla="*/ 0 w 4242"/>
                <a:gd name="T7" fmla="*/ 87 h 868"/>
                <a:gd name="T8" fmla="*/ 0 w 4242"/>
                <a:gd name="T9" fmla="*/ 0 h 868"/>
                <a:gd name="T10" fmla="*/ 762 w 4242"/>
                <a:gd name="T11" fmla="*/ 143 h 868"/>
                <a:gd name="T12" fmla="*/ 1193 w 4242"/>
                <a:gd name="T13" fmla="*/ 143 h 868"/>
                <a:gd name="T14" fmla="*/ 1193 w 4242"/>
                <a:gd name="T15" fmla="*/ 218 h 868"/>
                <a:gd name="T16" fmla="*/ 762 w 4242"/>
                <a:gd name="T17" fmla="*/ 218 h 868"/>
                <a:gd name="T18" fmla="*/ 762 w 4242"/>
                <a:gd name="T19" fmla="*/ 143 h 868"/>
                <a:gd name="T20" fmla="*/ 1524 w 4242"/>
                <a:gd name="T21" fmla="*/ 231 h 868"/>
                <a:gd name="T22" fmla="*/ 1955 w 4242"/>
                <a:gd name="T23" fmla="*/ 231 h 868"/>
                <a:gd name="T24" fmla="*/ 1955 w 4242"/>
                <a:gd name="T25" fmla="*/ 412 h 868"/>
                <a:gd name="T26" fmla="*/ 1524 w 4242"/>
                <a:gd name="T27" fmla="*/ 412 h 868"/>
                <a:gd name="T28" fmla="*/ 1524 w 4242"/>
                <a:gd name="T29" fmla="*/ 231 h 868"/>
                <a:gd name="T30" fmla="*/ 2286 w 4242"/>
                <a:gd name="T31" fmla="*/ 500 h 868"/>
                <a:gd name="T32" fmla="*/ 2717 w 4242"/>
                <a:gd name="T33" fmla="*/ 500 h 868"/>
                <a:gd name="T34" fmla="*/ 2717 w 4242"/>
                <a:gd name="T35" fmla="*/ 612 h 868"/>
                <a:gd name="T36" fmla="*/ 2286 w 4242"/>
                <a:gd name="T37" fmla="*/ 612 h 868"/>
                <a:gd name="T38" fmla="*/ 2286 w 4242"/>
                <a:gd name="T39" fmla="*/ 500 h 868"/>
                <a:gd name="T40" fmla="*/ 3048 w 4242"/>
                <a:gd name="T41" fmla="*/ 549 h 868"/>
                <a:gd name="T42" fmla="*/ 3479 w 4242"/>
                <a:gd name="T43" fmla="*/ 549 h 868"/>
                <a:gd name="T44" fmla="*/ 3479 w 4242"/>
                <a:gd name="T45" fmla="*/ 681 h 868"/>
                <a:gd name="T46" fmla="*/ 3048 w 4242"/>
                <a:gd name="T47" fmla="*/ 681 h 868"/>
                <a:gd name="T48" fmla="*/ 3048 w 4242"/>
                <a:gd name="T49" fmla="*/ 549 h 868"/>
                <a:gd name="T50" fmla="*/ 3810 w 4242"/>
                <a:gd name="T51" fmla="*/ 612 h 868"/>
                <a:gd name="T52" fmla="*/ 4242 w 4242"/>
                <a:gd name="T53" fmla="*/ 612 h 868"/>
                <a:gd name="T54" fmla="*/ 4242 w 4242"/>
                <a:gd name="T55" fmla="*/ 868 h 868"/>
                <a:gd name="T56" fmla="*/ 3810 w 4242"/>
                <a:gd name="T57" fmla="*/ 868 h 868"/>
                <a:gd name="T58" fmla="*/ 3810 w 4242"/>
                <a:gd name="T59" fmla="*/ 612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42" h="868">
                  <a:moveTo>
                    <a:pt x="0" y="0"/>
                  </a:moveTo>
                  <a:lnTo>
                    <a:pt x="437" y="0"/>
                  </a:lnTo>
                  <a:lnTo>
                    <a:pt x="437" y="87"/>
                  </a:lnTo>
                  <a:lnTo>
                    <a:pt x="0" y="87"/>
                  </a:lnTo>
                  <a:lnTo>
                    <a:pt x="0" y="0"/>
                  </a:lnTo>
                  <a:close/>
                  <a:moveTo>
                    <a:pt x="762" y="143"/>
                  </a:moveTo>
                  <a:lnTo>
                    <a:pt x="1193" y="143"/>
                  </a:lnTo>
                  <a:lnTo>
                    <a:pt x="1193" y="218"/>
                  </a:lnTo>
                  <a:lnTo>
                    <a:pt x="762" y="218"/>
                  </a:lnTo>
                  <a:lnTo>
                    <a:pt x="762" y="143"/>
                  </a:lnTo>
                  <a:close/>
                  <a:moveTo>
                    <a:pt x="1524" y="231"/>
                  </a:moveTo>
                  <a:lnTo>
                    <a:pt x="1955" y="231"/>
                  </a:lnTo>
                  <a:lnTo>
                    <a:pt x="1955" y="412"/>
                  </a:lnTo>
                  <a:lnTo>
                    <a:pt x="1524" y="412"/>
                  </a:lnTo>
                  <a:lnTo>
                    <a:pt x="1524" y="231"/>
                  </a:lnTo>
                  <a:close/>
                  <a:moveTo>
                    <a:pt x="2286" y="500"/>
                  </a:moveTo>
                  <a:lnTo>
                    <a:pt x="2717" y="500"/>
                  </a:lnTo>
                  <a:lnTo>
                    <a:pt x="2717" y="612"/>
                  </a:lnTo>
                  <a:lnTo>
                    <a:pt x="2286" y="612"/>
                  </a:lnTo>
                  <a:lnTo>
                    <a:pt x="2286" y="500"/>
                  </a:lnTo>
                  <a:close/>
                  <a:moveTo>
                    <a:pt x="3048" y="549"/>
                  </a:moveTo>
                  <a:lnTo>
                    <a:pt x="3479" y="549"/>
                  </a:lnTo>
                  <a:lnTo>
                    <a:pt x="3479" y="681"/>
                  </a:lnTo>
                  <a:lnTo>
                    <a:pt x="3048" y="681"/>
                  </a:lnTo>
                  <a:lnTo>
                    <a:pt x="3048" y="549"/>
                  </a:lnTo>
                  <a:close/>
                  <a:moveTo>
                    <a:pt x="3810" y="612"/>
                  </a:moveTo>
                  <a:lnTo>
                    <a:pt x="4242" y="612"/>
                  </a:lnTo>
                  <a:lnTo>
                    <a:pt x="4242" y="868"/>
                  </a:lnTo>
                  <a:lnTo>
                    <a:pt x="3810" y="868"/>
                  </a:lnTo>
                  <a:lnTo>
                    <a:pt x="3810" y="612"/>
                  </a:lnTo>
                  <a:close/>
                </a:path>
              </a:pathLst>
            </a:custGeom>
            <a:solidFill>
              <a:srgbClr val="FF4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p:cNvSpPr>
              <a:spLocks noEditPoints="1"/>
            </p:cNvSpPr>
            <p:nvPr/>
          </p:nvSpPr>
          <p:spPr bwMode="auto">
            <a:xfrm>
              <a:off x="1024" y="1484"/>
              <a:ext cx="4242" cy="662"/>
            </a:xfrm>
            <a:custGeom>
              <a:avLst/>
              <a:gdLst>
                <a:gd name="T0" fmla="*/ 0 w 4242"/>
                <a:gd name="T1" fmla="*/ 0 h 662"/>
                <a:gd name="T2" fmla="*/ 437 w 4242"/>
                <a:gd name="T3" fmla="*/ 0 h 662"/>
                <a:gd name="T4" fmla="*/ 437 w 4242"/>
                <a:gd name="T5" fmla="*/ 50 h 662"/>
                <a:gd name="T6" fmla="*/ 0 w 4242"/>
                <a:gd name="T7" fmla="*/ 50 h 662"/>
                <a:gd name="T8" fmla="*/ 0 w 4242"/>
                <a:gd name="T9" fmla="*/ 0 h 662"/>
                <a:gd name="T10" fmla="*/ 762 w 4242"/>
                <a:gd name="T11" fmla="*/ 125 h 662"/>
                <a:gd name="T12" fmla="*/ 1193 w 4242"/>
                <a:gd name="T13" fmla="*/ 125 h 662"/>
                <a:gd name="T14" fmla="*/ 1193 w 4242"/>
                <a:gd name="T15" fmla="*/ 193 h 662"/>
                <a:gd name="T16" fmla="*/ 762 w 4242"/>
                <a:gd name="T17" fmla="*/ 193 h 662"/>
                <a:gd name="T18" fmla="*/ 762 w 4242"/>
                <a:gd name="T19" fmla="*/ 125 h 662"/>
                <a:gd name="T20" fmla="*/ 1524 w 4242"/>
                <a:gd name="T21" fmla="*/ 181 h 662"/>
                <a:gd name="T22" fmla="*/ 1955 w 4242"/>
                <a:gd name="T23" fmla="*/ 181 h 662"/>
                <a:gd name="T24" fmla="*/ 1955 w 4242"/>
                <a:gd name="T25" fmla="*/ 281 h 662"/>
                <a:gd name="T26" fmla="*/ 1524 w 4242"/>
                <a:gd name="T27" fmla="*/ 281 h 662"/>
                <a:gd name="T28" fmla="*/ 1524 w 4242"/>
                <a:gd name="T29" fmla="*/ 181 h 662"/>
                <a:gd name="T30" fmla="*/ 2286 w 4242"/>
                <a:gd name="T31" fmla="*/ 437 h 662"/>
                <a:gd name="T32" fmla="*/ 2717 w 4242"/>
                <a:gd name="T33" fmla="*/ 437 h 662"/>
                <a:gd name="T34" fmla="*/ 2717 w 4242"/>
                <a:gd name="T35" fmla="*/ 550 h 662"/>
                <a:gd name="T36" fmla="*/ 2286 w 4242"/>
                <a:gd name="T37" fmla="*/ 550 h 662"/>
                <a:gd name="T38" fmla="*/ 2286 w 4242"/>
                <a:gd name="T39" fmla="*/ 437 h 662"/>
                <a:gd name="T40" fmla="*/ 3048 w 4242"/>
                <a:gd name="T41" fmla="*/ 487 h 662"/>
                <a:gd name="T42" fmla="*/ 3479 w 4242"/>
                <a:gd name="T43" fmla="*/ 487 h 662"/>
                <a:gd name="T44" fmla="*/ 3479 w 4242"/>
                <a:gd name="T45" fmla="*/ 599 h 662"/>
                <a:gd name="T46" fmla="*/ 3048 w 4242"/>
                <a:gd name="T47" fmla="*/ 599 h 662"/>
                <a:gd name="T48" fmla="*/ 3048 w 4242"/>
                <a:gd name="T49" fmla="*/ 487 h 662"/>
                <a:gd name="T50" fmla="*/ 3810 w 4242"/>
                <a:gd name="T51" fmla="*/ 231 h 662"/>
                <a:gd name="T52" fmla="*/ 4242 w 4242"/>
                <a:gd name="T53" fmla="*/ 231 h 662"/>
                <a:gd name="T54" fmla="*/ 4242 w 4242"/>
                <a:gd name="T55" fmla="*/ 662 h 662"/>
                <a:gd name="T56" fmla="*/ 3810 w 4242"/>
                <a:gd name="T57" fmla="*/ 662 h 662"/>
                <a:gd name="T58" fmla="*/ 3810 w 4242"/>
                <a:gd name="T59" fmla="*/ 231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42" h="662">
                  <a:moveTo>
                    <a:pt x="0" y="0"/>
                  </a:moveTo>
                  <a:lnTo>
                    <a:pt x="437" y="0"/>
                  </a:lnTo>
                  <a:lnTo>
                    <a:pt x="437" y="50"/>
                  </a:lnTo>
                  <a:lnTo>
                    <a:pt x="0" y="50"/>
                  </a:lnTo>
                  <a:lnTo>
                    <a:pt x="0" y="0"/>
                  </a:lnTo>
                  <a:close/>
                  <a:moveTo>
                    <a:pt x="762" y="125"/>
                  </a:moveTo>
                  <a:lnTo>
                    <a:pt x="1193" y="125"/>
                  </a:lnTo>
                  <a:lnTo>
                    <a:pt x="1193" y="193"/>
                  </a:lnTo>
                  <a:lnTo>
                    <a:pt x="762" y="193"/>
                  </a:lnTo>
                  <a:lnTo>
                    <a:pt x="762" y="125"/>
                  </a:lnTo>
                  <a:close/>
                  <a:moveTo>
                    <a:pt x="1524" y="181"/>
                  </a:moveTo>
                  <a:lnTo>
                    <a:pt x="1955" y="181"/>
                  </a:lnTo>
                  <a:lnTo>
                    <a:pt x="1955" y="281"/>
                  </a:lnTo>
                  <a:lnTo>
                    <a:pt x="1524" y="281"/>
                  </a:lnTo>
                  <a:lnTo>
                    <a:pt x="1524" y="181"/>
                  </a:lnTo>
                  <a:close/>
                  <a:moveTo>
                    <a:pt x="2286" y="437"/>
                  </a:moveTo>
                  <a:lnTo>
                    <a:pt x="2717" y="437"/>
                  </a:lnTo>
                  <a:lnTo>
                    <a:pt x="2717" y="550"/>
                  </a:lnTo>
                  <a:lnTo>
                    <a:pt x="2286" y="550"/>
                  </a:lnTo>
                  <a:lnTo>
                    <a:pt x="2286" y="437"/>
                  </a:lnTo>
                  <a:close/>
                  <a:moveTo>
                    <a:pt x="3048" y="487"/>
                  </a:moveTo>
                  <a:lnTo>
                    <a:pt x="3479" y="487"/>
                  </a:lnTo>
                  <a:lnTo>
                    <a:pt x="3479" y="599"/>
                  </a:lnTo>
                  <a:lnTo>
                    <a:pt x="3048" y="599"/>
                  </a:lnTo>
                  <a:lnTo>
                    <a:pt x="3048" y="487"/>
                  </a:lnTo>
                  <a:close/>
                  <a:moveTo>
                    <a:pt x="3810" y="231"/>
                  </a:moveTo>
                  <a:lnTo>
                    <a:pt x="4242" y="231"/>
                  </a:lnTo>
                  <a:lnTo>
                    <a:pt x="4242" y="662"/>
                  </a:lnTo>
                  <a:lnTo>
                    <a:pt x="3810" y="662"/>
                  </a:lnTo>
                  <a:lnTo>
                    <a:pt x="3810" y="231"/>
                  </a:lnTo>
                  <a:close/>
                </a:path>
              </a:pathLst>
            </a:custGeom>
            <a:solidFill>
              <a:srgbClr val="F6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p:cNvSpPr>
              <a:spLocks noEditPoints="1"/>
            </p:cNvSpPr>
            <p:nvPr/>
          </p:nvSpPr>
          <p:spPr bwMode="auto">
            <a:xfrm>
              <a:off x="1024" y="816"/>
              <a:ext cx="4242" cy="1155"/>
            </a:xfrm>
            <a:custGeom>
              <a:avLst/>
              <a:gdLst>
                <a:gd name="T0" fmla="*/ 0 w 4242"/>
                <a:gd name="T1" fmla="*/ 362 h 1155"/>
                <a:gd name="T2" fmla="*/ 437 w 4242"/>
                <a:gd name="T3" fmla="*/ 362 h 1155"/>
                <a:gd name="T4" fmla="*/ 437 w 4242"/>
                <a:gd name="T5" fmla="*/ 668 h 1155"/>
                <a:gd name="T6" fmla="*/ 0 w 4242"/>
                <a:gd name="T7" fmla="*/ 668 h 1155"/>
                <a:gd name="T8" fmla="*/ 0 w 4242"/>
                <a:gd name="T9" fmla="*/ 362 h 1155"/>
                <a:gd name="T10" fmla="*/ 762 w 4242"/>
                <a:gd name="T11" fmla="*/ 231 h 1155"/>
                <a:gd name="T12" fmla="*/ 1193 w 4242"/>
                <a:gd name="T13" fmla="*/ 231 h 1155"/>
                <a:gd name="T14" fmla="*/ 1193 w 4242"/>
                <a:gd name="T15" fmla="*/ 793 h 1155"/>
                <a:gd name="T16" fmla="*/ 762 w 4242"/>
                <a:gd name="T17" fmla="*/ 793 h 1155"/>
                <a:gd name="T18" fmla="*/ 762 w 4242"/>
                <a:gd name="T19" fmla="*/ 231 h 1155"/>
                <a:gd name="T20" fmla="*/ 1524 w 4242"/>
                <a:gd name="T21" fmla="*/ 293 h 1155"/>
                <a:gd name="T22" fmla="*/ 1955 w 4242"/>
                <a:gd name="T23" fmla="*/ 293 h 1155"/>
                <a:gd name="T24" fmla="*/ 1955 w 4242"/>
                <a:gd name="T25" fmla="*/ 849 h 1155"/>
                <a:gd name="T26" fmla="*/ 1524 w 4242"/>
                <a:gd name="T27" fmla="*/ 849 h 1155"/>
                <a:gd name="T28" fmla="*/ 1524 w 4242"/>
                <a:gd name="T29" fmla="*/ 293 h 1155"/>
                <a:gd name="T30" fmla="*/ 2286 w 4242"/>
                <a:gd name="T31" fmla="*/ 193 h 1155"/>
                <a:gd name="T32" fmla="*/ 2717 w 4242"/>
                <a:gd name="T33" fmla="*/ 193 h 1155"/>
                <a:gd name="T34" fmla="*/ 2717 w 4242"/>
                <a:gd name="T35" fmla="*/ 1105 h 1155"/>
                <a:gd name="T36" fmla="*/ 2286 w 4242"/>
                <a:gd name="T37" fmla="*/ 1105 h 1155"/>
                <a:gd name="T38" fmla="*/ 2286 w 4242"/>
                <a:gd name="T39" fmla="*/ 193 h 1155"/>
                <a:gd name="T40" fmla="*/ 3048 w 4242"/>
                <a:gd name="T41" fmla="*/ 349 h 1155"/>
                <a:gd name="T42" fmla="*/ 3479 w 4242"/>
                <a:gd name="T43" fmla="*/ 349 h 1155"/>
                <a:gd name="T44" fmla="*/ 3479 w 4242"/>
                <a:gd name="T45" fmla="*/ 1155 h 1155"/>
                <a:gd name="T46" fmla="*/ 3048 w 4242"/>
                <a:gd name="T47" fmla="*/ 1155 h 1155"/>
                <a:gd name="T48" fmla="*/ 3048 w 4242"/>
                <a:gd name="T49" fmla="*/ 349 h 1155"/>
                <a:gd name="T50" fmla="*/ 3810 w 4242"/>
                <a:gd name="T51" fmla="*/ 0 h 1155"/>
                <a:gd name="T52" fmla="*/ 4242 w 4242"/>
                <a:gd name="T53" fmla="*/ 0 h 1155"/>
                <a:gd name="T54" fmla="*/ 4242 w 4242"/>
                <a:gd name="T55" fmla="*/ 899 h 1155"/>
                <a:gd name="T56" fmla="*/ 3810 w 4242"/>
                <a:gd name="T57" fmla="*/ 899 h 1155"/>
                <a:gd name="T58" fmla="*/ 3810 w 4242"/>
                <a:gd name="T59" fmla="*/ 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42" h="1155">
                  <a:moveTo>
                    <a:pt x="0" y="362"/>
                  </a:moveTo>
                  <a:lnTo>
                    <a:pt x="437" y="362"/>
                  </a:lnTo>
                  <a:lnTo>
                    <a:pt x="437" y="668"/>
                  </a:lnTo>
                  <a:lnTo>
                    <a:pt x="0" y="668"/>
                  </a:lnTo>
                  <a:lnTo>
                    <a:pt x="0" y="362"/>
                  </a:lnTo>
                  <a:close/>
                  <a:moveTo>
                    <a:pt x="762" y="231"/>
                  </a:moveTo>
                  <a:lnTo>
                    <a:pt x="1193" y="231"/>
                  </a:lnTo>
                  <a:lnTo>
                    <a:pt x="1193" y="793"/>
                  </a:lnTo>
                  <a:lnTo>
                    <a:pt x="762" y="793"/>
                  </a:lnTo>
                  <a:lnTo>
                    <a:pt x="762" y="231"/>
                  </a:lnTo>
                  <a:close/>
                  <a:moveTo>
                    <a:pt x="1524" y="293"/>
                  </a:moveTo>
                  <a:lnTo>
                    <a:pt x="1955" y="293"/>
                  </a:lnTo>
                  <a:lnTo>
                    <a:pt x="1955" y="849"/>
                  </a:lnTo>
                  <a:lnTo>
                    <a:pt x="1524" y="849"/>
                  </a:lnTo>
                  <a:lnTo>
                    <a:pt x="1524" y="293"/>
                  </a:lnTo>
                  <a:close/>
                  <a:moveTo>
                    <a:pt x="2286" y="193"/>
                  </a:moveTo>
                  <a:lnTo>
                    <a:pt x="2717" y="193"/>
                  </a:lnTo>
                  <a:lnTo>
                    <a:pt x="2717" y="1105"/>
                  </a:lnTo>
                  <a:lnTo>
                    <a:pt x="2286" y="1105"/>
                  </a:lnTo>
                  <a:lnTo>
                    <a:pt x="2286" y="193"/>
                  </a:lnTo>
                  <a:close/>
                  <a:moveTo>
                    <a:pt x="3048" y="349"/>
                  </a:moveTo>
                  <a:lnTo>
                    <a:pt x="3479" y="349"/>
                  </a:lnTo>
                  <a:lnTo>
                    <a:pt x="3479" y="1155"/>
                  </a:lnTo>
                  <a:lnTo>
                    <a:pt x="3048" y="1155"/>
                  </a:lnTo>
                  <a:lnTo>
                    <a:pt x="3048" y="349"/>
                  </a:lnTo>
                  <a:close/>
                  <a:moveTo>
                    <a:pt x="3810" y="0"/>
                  </a:moveTo>
                  <a:lnTo>
                    <a:pt x="4242" y="0"/>
                  </a:lnTo>
                  <a:lnTo>
                    <a:pt x="4242" y="899"/>
                  </a:lnTo>
                  <a:lnTo>
                    <a:pt x="3810" y="899"/>
                  </a:lnTo>
                  <a:lnTo>
                    <a:pt x="3810" y="0"/>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p:cNvSpPr>
              <a:spLocks noEditPoints="1"/>
            </p:cNvSpPr>
            <p:nvPr/>
          </p:nvSpPr>
          <p:spPr bwMode="auto">
            <a:xfrm>
              <a:off x="1024" y="791"/>
              <a:ext cx="4242" cy="387"/>
            </a:xfrm>
            <a:custGeom>
              <a:avLst/>
              <a:gdLst>
                <a:gd name="T0" fmla="*/ 0 w 4242"/>
                <a:gd name="T1" fmla="*/ 0 h 387"/>
                <a:gd name="T2" fmla="*/ 437 w 4242"/>
                <a:gd name="T3" fmla="*/ 0 h 387"/>
                <a:gd name="T4" fmla="*/ 437 w 4242"/>
                <a:gd name="T5" fmla="*/ 387 h 387"/>
                <a:gd name="T6" fmla="*/ 0 w 4242"/>
                <a:gd name="T7" fmla="*/ 387 h 387"/>
                <a:gd name="T8" fmla="*/ 0 w 4242"/>
                <a:gd name="T9" fmla="*/ 0 h 387"/>
                <a:gd name="T10" fmla="*/ 762 w 4242"/>
                <a:gd name="T11" fmla="*/ 0 h 387"/>
                <a:gd name="T12" fmla="*/ 1193 w 4242"/>
                <a:gd name="T13" fmla="*/ 0 h 387"/>
                <a:gd name="T14" fmla="*/ 1193 w 4242"/>
                <a:gd name="T15" fmla="*/ 256 h 387"/>
                <a:gd name="T16" fmla="*/ 762 w 4242"/>
                <a:gd name="T17" fmla="*/ 256 h 387"/>
                <a:gd name="T18" fmla="*/ 762 w 4242"/>
                <a:gd name="T19" fmla="*/ 0 h 387"/>
                <a:gd name="T20" fmla="*/ 1524 w 4242"/>
                <a:gd name="T21" fmla="*/ 0 h 387"/>
                <a:gd name="T22" fmla="*/ 1955 w 4242"/>
                <a:gd name="T23" fmla="*/ 0 h 387"/>
                <a:gd name="T24" fmla="*/ 1955 w 4242"/>
                <a:gd name="T25" fmla="*/ 318 h 387"/>
                <a:gd name="T26" fmla="*/ 1524 w 4242"/>
                <a:gd name="T27" fmla="*/ 318 h 387"/>
                <a:gd name="T28" fmla="*/ 1524 w 4242"/>
                <a:gd name="T29" fmla="*/ 0 h 387"/>
                <a:gd name="T30" fmla="*/ 2286 w 4242"/>
                <a:gd name="T31" fmla="*/ 0 h 387"/>
                <a:gd name="T32" fmla="*/ 2717 w 4242"/>
                <a:gd name="T33" fmla="*/ 0 h 387"/>
                <a:gd name="T34" fmla="*/ 2717 w 4242"/>
                <a:gd name="T35" fmla="*/ 218 h 387"/>
                <a:gd name="T36" fmla="*/ 2286 w 4242"/>
                <a:gd name="T37" fmla="*/ 218 h 387"/>
                <a:gd name="T38" fmla="*/ 2286 w 4242"/>
                <a:gd name="T39" fmla="*/ 0 h 387"/>
                <a:gd name="T40" fmla="*/ 3048 w 4242"/>
                <a:gd name="T41" fmla="*/ 0 h 387"/>
                <a:gd name="T42" fmla="*/ 3479 w 4242"/>
                <a:gd name="T43" fmla="*/ 0 h 387"/>
                <a:gd name="T44" fmla="*/ 3479 w 4242"/>
                <a:gd name="T45" fmla="*/ 374 h 387"/>
                <a:gd name="T46" fmla="*/ 3048 w 4242"/>
                <a:gd name="T47" fmla="*/ 374 h 387"/>
                <a:gd name="T48" fmla="*/ 3048 w 4242"/>
                <a:gd name="T49" fmla="*/ 0 h 387"/>
                <a:gd name="T50" fmla="*/ 3810 w 4242"/>
                <a:gd name="T51" fmla="*/ 0 h 387"/>
                <a:gd name="T52" fmla="*/ 4242 w 4242"/>
                <a:gd name="T53" fmla="*/ 0 h 387"/>
                <a:gd name="T54" fmla="*/ 4242 w 4242"/>
                <a:gd name="T55" fmla="*/ 25 h 387"/>
                <a:gd name="T56" fmla="*/ 3810 w 4242"/>
                <a:gd name="T57" fmla="*/ 25 h 387"/>
                <a:gd name="T58" fmla="*/ 3810 w 4242"/>
                <a:gd name="T5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42" h="387">
                  <a:moveTo>
                    <a:pt x="0" y="0"/>
                  </a:moveTo>
                  <a:lnTo>
                    <a:pt x="437" y="0"/>
                  </a:lnTo>
                  <a:lnTo>
                    <a:pt x="437" y="387"/>
                  </a:lnTo>
                  <a:lnTo>
                    <a:pt x="0" y="387"/>
                  </a:lnTo>
                  <a:lnTo>
                    <a:pt x="0" y="0"/>
                  </a:lnTo>
                  <a:close/>
                  <a:moveTo>
                    <a:pt x="762" y="0"/>
                  </a:moveTo>
                  <a:lnTo>
                    <a:pt x="1193" y="0"/>
                  </a:lnTo>
                  <a:lnTo>
                    <a:pt x="1193" y="256"/>
                  </a:lnTo>
                  <a:lnTo>
                    <a:pt x="762" y="256"/>
                  </a:lnTo>
                  <a:lnTo>
                    <a:pt x="762" y="0"/>
                  </a:lnTo>
                  <a:close/>
                  <a:moveTo>
                    <a:pt x="1524" y="0"/>
                  </a:moveTo>
                  <a:lnTo>
                    <a:pt x="1955" y="0"/>
                  </a:lnTo>
                  <a:lnTo>
                    <a:pt x="1955" y="318"/>
                  </a:lnTo>
                  <a:lnTo>
                    <a:pt x="1524" y="318"/>
                  </a:lnTo>
                  <a:lnTo>
                    <a:pt x="1524" y="0"/>
                  </a:lnTo>
                  <a:close/>
                  <a:moveTo>
                    <a:pt x="2286" y="0"/>
                  </a:moveTo>
                  <a:lnTo>
                    <a:pt x="2717" y="0"/>
                  </a:lnTo>
                  <a:lnTo>
                    <a:pt x="2717" y="218"/>
                  </a:lnTo>
                  <a:lnTo>
                    <a:pt x="2286" y="218"/>
                  </a:lnTo>
                  <a:lnTo>
                    <a:pt x="2286" y="0"/>
                  </a:lnTo>
                  <a:close/>
                  <a:moveTo>
                    <a:pt x="3048" y="0"/>
                  </a:moveTo>
                  <a:lnTo>
                    <a:pt x="3479" y="0"/>
                  </a:lnTo>
                  <a:lnTo>
                    <a:pt x="3479" y="374"/>
                  </a:lnTo>
                  <a:lnTo>
                    <a:pt x="3048" y="374"/>
                  </a:lnTo>
                  <a:lnTo>
                    <a:pt x="3048" y="0"/>
                  </a:lnTo>
                  <a:close/>
                  <a:moveTo>
                    <a:pt x="3810" y="0"/>
                  </a:moveTo>
                  <a:lnTo>
                    <a:pt x="4242" y="0"/>
                  </a:lnTo>
                  <a:lnTo>
                    <a:pt x="4242" y="25"/>
                  </a:lnTo>
                  <a:lnTo>
                    <a:pt x="3810" y="25"/>
                  </a:lnTo>
                  <a:lnTo>
                    <a:pt x="3810"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Rectangle 14"/>
            <p:cNvSpPr>
              <a:spLocks noChangeArrowheads="1"/>
            </p:cNvSpPr>
            <p:nvPr/>
          </p:nvSpPr>
          <p:spPr bwMode="auto">
            <a:xfrm>
              <a:off x="858" y="2621"/>
              <a:ext cx="4573" cy="6"/>
            </a:xfrm>
            <a:prstGeom prst="rect">
              <a:avLst/>
            </a:prstGeom>
            <a:solidFill>
              <a:srgbClr val="868686"/>
            </a:solidFill>
            <a:ln w="6" cap="flat">
              <a:solidFill>
                <a:srgbClr val="868686"/>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15"/>
            <p:cNvSpPr>
              <a:spLocks noChangeArrowheads="1"/>
            </p:cNvSpPr>
            <p:nvPr/>
          </p:nvSpPr>
          <p:spPr bwMode="auto">
            <a:xfrm>
              <a:off x="727" y="2566"/>
              <a:ext cx="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6"/>
            <p:cNvSpPr>
              <a:spLocks noChangeArrowheads="1"/>
            </p:cNvSpPr>
            <p:nvPr/>
          </p:nvSpPr>
          <p:spPr bwMode="auto">
            <a:xfrm>
              <a:off x="678" y="2361"/>
              <a:ext cx="1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7"/>
            <p:cNvSpPr>
              <a:spLocks noChangeArrowheads="1"/>
            </p:cNvSpPr>
            <p:nvPr/>
          </p:nvSpPr>
          <p:spPr bwMode="auto">
            <a:xfrm>
              <a:off x="678" y="2156"/>
              <a:ext cx="1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32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8"/>
            <p:cNvSpPr>
              <a:spLocks noChangeArrowheads="1"/>
            </p:cNvSpPr>
            <p:nvPr/>
          </p:nvSpPr>
          <p:spPr bwMode="auto">
            <a:xfrm>
              <a:off x="678" y="1952"/>
              <a:ext cx="14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Garamond" pitchFamily="18" charset="0"/>
                  <a:cs typeface="Arial" pitchFamily="34" charset="0"/>
                </a:rPr>
                <a:t>48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9"/>
            <p:cNvSpPr>
              <a:spLocks noChangeArrowheads="1"/>
            </p:cNvSpPr>
            <p:nvPr/>
          </p:nvSpPr>
          <p:spPr bwMode="auto">
            <a:xfrm>
              <a:off x="678" y="1747"/>
              <a:ext cx="143"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64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0"/>
            <p:cNvSpPr>
              <a:spLocks noChangeArrowheads="1"/>
            </p:cNvSpPr>
            <p:nvPr/>
          </p:nvSpPr>
          <p:spPr bwMode="auto">
            <a:xfrm>
              <a:off x="678" y="1542"/>
              <a:ext cx="1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80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1"/>
            <p:cNvSpPr>
              <a:spLocks noChangeArrowheads="1"/>
            </p:cNvSpPr>
            <p:nvPr/>
          </p:nvSpPr>
          <p:spPr bwMode="auto">
            <a:xfrm>
              <a:off x="678" y="1337"/>
              <a:ext cx="1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96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2"/>
            <p:cNvSpPr>
              <a:spLocks noChangeArrowheads="1"/>
            </p:cNvSpPr>
            <p:nvPr/>
          </p:nvSpPr>
          <p:spPr bwMode="auto">
            <a:xfrm>
              <a:off x="630" y="1132"/>
              <a:ext cx="1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112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3"/>
            <p:cNvSpPr>
              <a:spLocks noChangeArrowheads="1"/>
            </p:cNvSpPr>
            <p:nvPr/>
          </p:nvSpPr>
          <p:spPr bwMode="auto">
            <a:xfrm>
              <a:off x="630" y="928"/>
              <a:ext cx="194"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128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4"/>
            <p:cNvSpPr>
              <a:spLocks noChangeArrowheads="1"/>
            </p:cNvSpPr>
            <p:nvPr/>
          </p:nvSpPr>
          <p:spPr bwMode="auto">
            <a:xfrm>
              <a:off x="630" y="723"/>
              <a:ext cx="19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144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5"/>
            <p:cNvSpPr>
              <a:spLocks noChangeArrowheads="1"/>
            </p:cNvSpPr>
            <p:nvPr/>
          </p:nvSpPr>
          <p:spPr bwMode="auto">
            <a:xfrm>
              <a:off x="913" y="2710"/>
              <a:ext cx="7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Garamond" pitchFamily="18" charset="0"/>
                  <a:cs typeface="Arial" pitchFamily="34" charset="0"/>
                </a:rPr>
                <a:t>Extreme Poverty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Rectangle 26"/>
            <p:cNvSpPr>
              <a:spLocks noChangeArrowheads="1"/>
            </p:cNvSpPr>
            <p:nvPr/>
          </p:nvSpPr>
          <p:spPr bwMode="auto">
            <a:xfrm>
              <a:off x="1688" y="2710"/>
              <a:ext cx="7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Garamond" pitchFamily="18" charset="0"/>
                  <a:cs typeface="Arial" pitchFamily="34" charset="0"/>
                </a:rPr>
                <a:t>Improved Water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7"/>
            <p:cNvSpPr>
              <a:spLocks noChangeArrowheads="1"/>
            </p:cNvSpPr>
            <p:nvPr/>
          </p:nvSpPr>
          <p:spPr bwMode="auto">
            <a:xfrm>
              <a:off x="2612" y="2710"/>
              <a:ext cx="39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Garamond" pitchFamily="18" charset="0"/>
                  <a:cs typeface="Arial" pitchFamily="34" charset="0"/>
                </a:rPr>
                <a:t>Primary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8"/>
            <p:cNvSpPr>
              <a:spLocks noChangeArrowheads="1"/>
            </p:cNvSpPr>
            <p:nvPr/>
          </p:nvSpPr>
          <p:spPr bwMode="auto">
            <a:xfrm>
              <a:off x="2537" y="2822"/>
              <a:ext cx="53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Completion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9"/>
            <p:cNvSpPr>
              <a:spLocks noChangeArrowheads="1"/>
            </p:cNvSpPr>
            <p:nvPr/>
          </p:nvSpPr>
          <p:spPr bwMode="auto">
            <a:xfrm>
              <a:off x="3161" y="2710"/>
              <a:ext cx="831"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Undernourishment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68" name="Rectangle 30"/>
            <p:cNvSpPr>
              <a:spLocks noChangeArrowheads="1"/>
            </p:cNvSpPr>
            <p:nvPr/>
          </p:nvSpPr>
          <p:spPr bwMode="auto">
            <a:xfrm>
              <a:off x="4091" y="2710"/>
              <a:ext cx="45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Sanitation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69" name="Rectangle 31"/>
            <p:cNvSpPr>
              <a:spLocks noChangeArrowheads="1"/>
            </p:cNvSpPr>
            <p:nvPr/>
          </p:nvSpPr>
          <p:spPr bwMode="auto">
            <a:xfrm>
              <a:off x="4740" y="2710"/>
              <a:ext cx="699"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Garamond" pitchFamily="18" charset="0"/>
                  <a:cs typeface="Arial" pitchFamily="34" charset="0"/>
                </a:rPr>
                <a:t>Infant Mortality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0" name="Rectangle 32"/>
            <p:cNvSpPr>
              <a:spLocks noChangeArrowheads="1"/>
            </p:cNvSpPr>
            <p:nvPr/>
          </p:nvSpPr>
          <p:spPr bwMode="auto">
            <a:xfrm>
              <a:off x="538" y="2314"/>
              <a:ext cx="3611"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b="1" dirty="0" smtClean="0">
                  <a:solidFill>
                    <a:srgbClr val="000000"/>
                  </a:solidFill>
                  <a:cs typeface="Arial" pitchFamily="34" charset="0"/>
                </a:rPr>
                <a:t>Кол-во </a:t>
              </a:r>
              <a:r>
                <a:rPr lang="ru-RU" b="1" dirty="0" err="1" smtClean="0">
                  <a:solidFill>
                    <a:srgbClr val="000000"/>
                  </a:solidFill>
                  <a:cs typeface="Arial" pitchFamily="34" charset="0"/>
                </a:rPr>
                <a:t>тра</a:t>
              </a:r>
              <a:r>
                <a:rPr kumimoji="0" lang="en-US" b="1" i="0" u="none" strike="noStrike" cap="none" normalizeH="0" baseline="0" dirty="0" smtClean="0">
                  <a:ln>
                    <a:noFill/>
                  </a:ln>
                  <a:solidFill>
                    <a:srgbClr val="000000"/>
                  </a:solidFill>
                  <a:effectLst/>
                  <a:latin typeface="Garamond" pitchFamily="18" charset="0"/>
                  <a:cs typeface="Arial" pitchFamily="34" charset="0"/>
                </a:rPr>
                <a:t>Number of Countries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771" name="Rectangle 33"/>
            <p:cNvSpPr>
              <a:spLocks noChangeArrowheads="1"/>
            </p:cNvSpPr>
            <p:nvPr/>
          </p:nvSpPr>
          <p:spPr bwMode="auto">
            <a:xfrm>
              <a:off x="1061" y="3083"/>
              <a:ext cx="69" cy="69"/>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73" name="Rectangle 34"/>
            <p:cNvSpPr>
              <a:spLocks noChangeArrowheads="1"/>
            </p:cNvSpPr>
            <p:nvPr/>
          </p:nvSpPr>
          <p:spPr bwMode="auto">
            <a:xfrm>
              <a:off x="1161" y="3043"/>
              <a:ext cx="65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Garamond" pitchFamily="18" charset="0"/>
                  <a:cs typeface="Arial" pitchFamily="34" charset="0"/>
                </a:rPr>
                <a:t>Target Met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4" name="Rectangle 35"/>
            <p:cNvSpPr>
              <a:spLocks noChangeArrowheads="1"/>
            </p:cNvSpPr>
            <p:nvPr/>
          </p:nvSpPr>
          <p:spPr bwMode="auto">
            <a:xfrm>
              <a:off x="2529" y="3083"/>
              <a:ext cx="63" cy="69"/>
            </a:xfrm>
            <a:prstGeom prst="rect">
              <a:avLst/>
            </a:prstGeom>
            <a:solidFill>
              <a:srgbClr val="00E66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75" name="Rectangle 36"/>
            <p:cNvSpPr>
              <a:spLocks noChangeArrowheads="1"/>
            </p:cNvSpPr>
            <p:nvPr/>
          </p:nvSpPr>
          <p:spPr bwMode="auto">
            <a:xfrm>
              <a:off x="2628" y="3043"/>
              <a:ext cx="10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rgbClr val="000000"/>
                  </a:solidFill>
                  <a:effectLst/>
                  <a:latin typeface="Garamond" pitchFamily="18" charset="0"/>
                  <a:cs typeface="Arial" pitchFamily="34" charset="0"/>
                </a:rPr>
                <a:t>Sufficient Progress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76" name="Rectangle 37"/>
            <p:cNvSpPr>
              <a:spLocks noChangeArrowheads="1"/>
            </p:cNvSpPr>
            <p:nvPr/>
          </p:nvSpPr>
          <p:spPr bwMode="auto">
            <a:xfrm>
              <a:off x="3991" y="3083"/>
              <a:ext cx="69" cy="69"/>
            </a:xfrm>
            <a:prstGeom prst="rect">
              <a:avLst/>
            </a:prstGeom>
            <a:solidFill>
              <a:srgbClr val="FF4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77" name="Rectangle 38"/>
            <p:cNvSpPr>
              <a:spLocks noChangeArrowheads="1"/>
            </p:cNvSpPr>
            <p:nvPr/>
          </p:nvSpPr>
          <p:spPr bwMode="auto">
            <a:xfrm>
              <a:off x="4095" y="3043"/>
              <a:ext cx="11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smtClean="0">
                  <a:ln>
                    <a:noFill/>
                  </a:ln>
                  <a:solidFill>
                    <a:srgbClr val="000000"/>
                  </a:solidFill>
                  <a:effectLst/>
                  <a:latin typeface="Garamond" pitchFamily="18" charset="0"/>
                  <a:cs typeface="Arial" pitchFamily="34" charset="0"/>
                </a:rPr>
                <a:t>Insufficient Progress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0778" name="Rectangle 39"/>
            <p:cNvSpPr>
              <a:spLocks noChangeArrowheads="1"/>
            </p:cNvSpPr>
            <p:nvPr/>
          </p:nvSpPr>
          <p:spPr bwMode="auto">
            <a:xfrm>
              <a:off x="1061" y="3276"/>
              <a:ext cx="69" cy="69"/>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79" name="Rectangle 40"/>
            <p:cNvSpPr>
              <a:spLocks noChangeArrowheads="1"/>
            </p:cNvSpPr>
            <p:nvPr/>
          </p:nvSpPr>
          <p:spPr bwMode="auto">
            <a:xfrm>
              <a:off x="1161" y="3236"/>
              <a:ext cx="1262"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aramond" pitchFamily="18" charset="0"/>
                  <a:cs typeface="Arial" pitchFamily="34" charset="0"/>
                </a:rPr>
                <a:t>Moderately Off Target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80" name="Rectangle 41"/>
            <p:cNvSpPr>
              <a:spLocks noChangeArrowheads="1"/>
            </p:cNvSpPr>
            <p:nvPr/>
          </p:nvSpPr>
          <p:spPr bwMode="auto">
            <a:xfrm>
              <a:off x="2529" y="3276"/>
              <a:ext cx="63" cy="69"/>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81" name="Rectangle 42"/>
            <p:cNvSpPr>
              <a:spLocks noChangeArrowheads="1"/>
            </p:cNvSpPr>
            <p:nvPr/>
          </p:nvSpPr>
          <p:spPr bwMode="auto">
            <a:xfrm>
              <a:off x="2628" y="3236"/>
              <a:ext cx="1137"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aramond" pitchFamily="18" charset="0"/>
                  <a:cs typeface="Arial" pitchFamily="34" charset="0"/>
                </a:rPr>
                <a:t>Seriously Off Target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82" name="Rectangle 43"/>
            <p:cNvSpPr>
              <a:spLocks noChangeArrowheads="1"/>
            </p:cNvSpPr>
            <p:nvPr/>
          </p:nvSpPr>
          <p:spPr bwMode="auto">
            <a:xfrm>
              <a:off x="3991" y="3276"/>
              <a:ext cx="69" cy="69"/>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83" name="Rectangle 44"/>
            <p:cNvSpPr>
              <a:spLocks noChangeArrowheads="1"/>
            </p:cNvSpPr>
            <p:nvPr/>
          </p:nvSpPr>
          <p:spPr bwMode="auto">
            <a:xfrm>
              <a:off x="4095" y="3236"/>
              <a:ext cx="956" cy="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Garamond" pitchFamily="18" charset="0"/>
                  <a:cs typeface="Arial" pitchFamily="34" charset="0"/>
                </a:rPr>
                <a:t>Insufficient Data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0784" name="Freeform 45"/>
            <p:cNvSpPr>
              <a:spLocks noEditPoints="1"/>
            </p:cNvSpPr>
            <p:nvPr/>
          </p:nvSpPr>
          <p:spPr bwMode="auto">
            <a:xfrm>
              <a:off x="318" y="678"/>
              <a:ext cx="5210" cy="2786"/>
            </a:xfrm>
            <a:custGeom>
              <a:avLst/>
              <a:gdLst>
                <a:gd name="T0" fmla="*/ 0 w 13344"/>
                <a:gd name="T1" fmla="*/ 8 h 7136"/>
                <a:gd name="T2" fmla="*/ 8 w 13344"/>
                <a:gd name="T3" fmla="*/ 0 h 7136"/>
                <a:gd name="T4" fmla="*/ 13336 w 13344"/>
                <a:gd name="T5" fmla="*/ 0 h 7136"/>
                <a:gd name="T6" fmla="*/ 13344 w 13344"/>
                <a:gd name="T7" fmla="*/ 8 h 7136"/>
                <a:gd name="T8" fmla="*/ 13344 w 13344"/>
                <a:gd name="T9" fmla="*/ 7128 h 7136"/>
                <a:gd name="T10" fmla="*/ 13336 w 13344"/>
                <a:gd name="T11" fmla="*/ 7136 h 7136"/>
                <a:gd name="T12" fmla="*/ 8 w 13344"/>
                <a:gd name="T13" fmla="*/ 7136 h 7136"/>
                <a:gd name="T14" fmla="*/ 0 w 13344"/>
                <a:gd name="T15" fmla="*/ 7128 h 7136"/>
                <a:gd name="T16" fmla="*/ 0 w 13344"/>
                <a:gd name="T17" fmla="*/ 8 h 7136"/>
                <a:gd name="T18" fmla="*/ 16 w 13344"/>
                <a:gd name="T19" fmla="*/ 7128 h 7136"/>
                <a:gd name="T20" fmla="*/ 8 w 13344"/>
                <a:gd name="T21" fmla="*/ 7120 h 7136"/>
                <a:gd name="T22" fmla="*/ 13336 w 13344"/>
                <a:gd name="T23" fmla="*/ 7120 h 7136"/>
                <a:gd name="T24" fmla="*/ 13328 w 13344"/>
                <a:gd name="T25" fmla="*/ 7128 h 7136"/>
                <a:gd name="T26" fmla="*/ 13328 w 13344"/>
                <a:gd name="T27" fmla="*/ 8 h 7136"/>
                <a:gd name="T28" fmla="*/ 13336 w 13344"/>
                <a:gd name="T29" fmla="*/ 16 h 7136"/>
                <a:gd name="T30" fmla="*/ 8 w 13344"/>
                <a:gd name="T31" fmla="*/ 16 h 7136"/>
                <a:gd name="T32" fmla="*/ 16 w 13344"/>
                <a:gd name="T33" fmla="*/ 8 h 7136"/>
                <a:gd name="T34" fmla="*/ 16 w 13344"/>
                <a:gd name="T35" fmla="*/ 7128 h 7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44" h="7136">
                  <a:moveTo>
                    <a:pt x="0" y="8"/>
                  </a:moveTo>
                  <a:cubicBezTo>
                    <a:pt x="0" y="4"/>
                    <a:pt x="4" y="0"/>
                    <a:pt x="8" y="0"/>
                  </a:cubicBezTo>
                  <a:lnTo>
                    <a:pt x="13336" y="0"/>
                  </a:lnTo>
                  <a:cubicBezTo>
                    <a:pt x="13341" y="0"/>
                    <a:pt x="13344" y="4"/>
                    <a:pt x="13344" y="8"/>
                  </a:cubicBezTo>
                  <a:lnTo>
                    <a:pt x="13344" y="7128"/>
                  </a:lnTo>
                  <a:cubicBezTo>
                    <a:pt x="13344" y="7133"/>
                    <a:pt x="13341" y="7136"/>
                    <a:pt x="13336" y="7136"/>
                  </a:cubicBezTo>
                  <a:lnTo>
                    <a:pt x="8" y="7136"/>
                  </a:lnTo>
                  <a:cubicBezTo>
                    <a:pt x="4" y="7136"/>
                    <a:pt x="0" y="7133"/>
                    <a:pt x="0" y="7128"/>
                  </a:cubicBezTo>
                  <a:lnTo>
                    <a:pt x="0" y="8"/>
                  </a:lnTo>
                  <a:close/>
                  <a:moveTo>
                    <a:pt x="16" y="7128"/>
                  </a:moveTo>
                  <a:lnTo>
                    <a:pt x="8" y="7120"/>
                  </a:lnTo>
                  <a:lnTo>
                    <a:pt x="13336" y="7120"/>
                  </a:lnTo>
                  <a:lnTo>
                    <a:pt x="13328" y="7128"/>
                  </a:lnTo>
                  <a:lnTo>
                    <a:pt x="13328" y="8"/>
                  </a:lnTo>
                  <a:lnTo>
                    <a:pt x="13336" y="16"/>
                  </a:lnTo>
                  <a:lnTo>
                    <a:pt x="8" y="16"/>
                  </a:lnTo>
                  <a:lnTo>
                    <a:pt x="16" y="8"/>
                  </a:lnTo>
                  <a:lnTo>
                    <a:pt x="16" y="7128"/>
                  </a:lnTo>
                  <a:close/>
                </a:path>
              </a:pathLst>
            </a:custGeom>
            <a:solidFill>
              <a:srgbClr val="868686"/>
            </a:solidFill>
            <a:ln w="0" cap="flat">
              <a:solidFill>
                <a:srgbClr val="868686"/>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49" name="Picture 4"/>
          <p:cNvPicPr>
            <a:picLocks noChangeAspect="1" noChangeArrowheads="1"/>
          </p:cNvPicPr>
          <p:nvPr/>
        </p:nvPicPr>
        <p:blipFill>
          <a:blip r:embed="rId2" cstate="print"/>
          <a:srcRect/>
          <a:stretch>
            <a:fillRect/>
          </a:stretch>
        </p:blipFill>
        <p:spPr bwMode="auto">
          <a:xfrm>
            <a:off x="500034" y="1071546"/>
            <a:ext cx="8280254" cy="4432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52400"/>
            <a:ext cx="9144000" cy="847725"/>
          </a:xfrm>
          <a:prstGeom prst="rect">
            <a:avLst/>
          </a:prstGeom>
          <a:noFill/>
          <a:ln w="9525">
            <a:noFill/>
            <a:miter lim="800000"/>
            <a:headEnd/>
            <a:tailEnd/>
          </a:ln>
        </p:spPr>
        <p:txBody>
          <a:bodyPr/>
          <a:lstStyle/>
          <a:p>
            <a:pPr marL="342900" indent="-342900" algn="ctr">
              <a:defRPr/>
            </a:pPr>
            <a:r>
              <a:rPr lang="ru-RU" sz="2500" dirty="0" smtClean="0">
                <a:solidFill>
                  <a:srgbClr val="800000"/>
                </a:solidFill>
                <a:latin typeface="Garamond"/>
                <a:sym typeface="Gill Sans" charset="0"/>
              </a:rPr>
              <a:t>Экономический рост является важным, но </a:t>
            </a:r>
            <a:r>
              <a:rPr lang="ru-RU" sz="2500" u="sng" dirty="0" smtClean="0">
                <a:solidFill>
                  <a:srgbClr val="800000"/>
                </a:solidFill>
                <a:latin typeface="Garamond"/>
                <a:sym typeface="Gill Sans" charset="0"/>
              </a:rPr>
              <a:t>НЕ</a:t>
            </a:r>
            <a:r>
              <a:rPr lang="ru-RU" sz="2500" dirty="0" smtClean="0">
                <a:solidFill>
                  <a:srgbClr val="800000"/>
                </a:solidFill>
                <a:latin typeface="Garamond"/>
                <a:sym typeface="Gill Sans" charset="0"/>
              </a:rPr>
              <a:t> всегда всесторонним</a:t>
            </a:r>
            <a:endParaRPr lang="en-GB" sz="2500" kern="0" dirty="0">
              <a:solidFill>
                <a:srgbClr val="58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14467844"/>
              </p:ext>
            </p:extLst>
          </p:nvPr>
        </p:nvGraphicFramePr>
        <p:xfrm>
          <a:off x="0" y="785794"/>
          <a:ext cx="9143999" cy="6194034"/>
        </p:xfrm>
        <a:graphic>
          <a:graphicData uri="http://schemas.openxmlformats.org/drawingml/2006/table">
            <a:tbl>
              <a:tblPr/>
              <a:tblGrid>
                <a:gridCol w="3658700"/>
                <a:gridCol w="1427785"/>
                <a:gridCol w="981603"/>
                <a:gridCol w="1606259"/>
                <a:gridCol w="1469652"/>
              </a:tblGrid>
              <a:tr h="555234">
                <a:tc>
                  <a:txBody>
                    <a:bodyPr/>
                    <a:lstStyle/>
                    <a:p>
                      <a:pPr algn="l">
                        <a:spcAft>
                          <a:spcPts val="0"/>
                        </a:spcAft>
                      </a:pPr>
                      <a:r>
                        <a:rPr lang="ru-RU" sz="2200" b="1" dirty="0" smtClean="0">
                          <a:solidFill>
                            <a:srgbClr val="000000"/>
                          </a:solidFill>
                          <a:latin typeface="Garamond"/>
                          <a:ea typeface="Times New Roman"/>
                          <a:cs typeface="Times New Roman"/>
                        </a:rPr>
                        <a:t>Показатели</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ru-RU" sz="2200" b="1" dirty="0" smtClean="0">
                          <a:solidFill>
                            <a:srgbClr val="000000"/>
                          </a:solidFill>
                          <a:latin typeface="Garamond"/>
                          <a:ea typeface="Times New Roman"/>
                          <a:cs typeface="Times New Roman"/>
                        </a:rPr>
                        <a:t>Год</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2200" b="1" dirty="0" smtClean="0">
                          <a:solidFill>
                            <a:srgbClr val="000000"/>
                          </a:solidFill>
                          <a:latin typeface="Garamond"/>
                          <a:ea typeface="Times New Roman"/>
                          <a:cs typeface="Times New Roman"/>
                        </a:rPr>
                        <a:t>Индия</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2200" b="1" dirty="0" smtClean="0">
                          <a:solidFill>
                            <a:srgbClr val="000000"/>
                          </a:solidFill>
                          <a:latin typeface="Garamond"/>
                          <a:ea typeface="Times New Roman"/>
                          <a:cs typeface="Times New Roman"/>
                        </a:rPr>
                        <a:t>Бангладеш</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ru-RU" sz="2200" b="1" dirty="0" smtClean="0">
                          <a:solidFill>
                            <a:srgbClr val="000000"/>
                          </a:solidFill>
                          <a:latin typeface="Garamond"/>
                          <a:ea typeface="Times New Roman"/>
                          <a:cs typeface="Times New Roman"/>
                        </a:rPr>
                        <a:t>Непал</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23552">
                <a:tc rowSpan="3">
                  <a:txBody>
                    <a:bodyPr/>
                    <a:lstStyle/>
                    <a:p>
                      <a:pPr algn="l">
                        <a:spcAft>
                          <a:spcPts val="0"/>
                        </a:spcAft>
                      </a:pPr>
                      <a:r>
                        <a:rPr lang="ru-RU" sz="2200" kern="1200" dirty="0" smtClean="0">
                          <a:solidFill>
                            <a:schemeClr val="tx1"/>
                          </a:solidFill>
                          <a:latin typeface="+mn-lt"/>
                          <a:ea typeface="+mn-ea"/>
                          <a:cs typeface="+mn-cs"/>
                        </a:rPr>
                        <a:t>Валовый национальный доход на душу</a:t>
                      </a:r>
                      <a:r>
                        <a:rPr lang="ru-RU" sz="2200" kern="1200" baseline="0" dirty="0" smtClean="0">
                          <a:solidFill>
                            <a:schemeClr val="tx1"/>
                          </a:solidFill>
                          <a:latin typeface="+mn-lt"/>
                          <a:ea typeface="+mn-ea"/>
                          <a:cs typeface="+mn-cs"/>
                        </a:rPr>
                        <a:t> населения</a:t>
                      </a:r>
                      <a:r>
                        <a:rPr lang="en-US" sz="2200" kern="1200" dirty="0" smtClean="0">
                          <a:solidFill>
                            <a:schemeClr val="tx1"/>
                          </a:solidFill>
                          <a:latin typeface="+mn-lt"/>
                          <a:ea typeface="+mn-ea"/>
                          <a:cs typeface="+mn-cs"/>
                        </a:rPr>
                        <a:t> (</a:t>
                      </a:r>
                      <a:r>
                        <a:rPr lang="ru-RU" sz="2200" kern="1200" dirty="0" smtClean="0">
                          <a:solidFill>
                            <a:schemeClr val="tx1"/>
                          </a:solidFill>
                          <a:latin typeface="+mn-lt"/>
                          <a:ea typeface="+mn-ea"/>
                          <a:cs typeface="+mn-cs"/>
                        </a:rPr>
                        <a:t>в межд. долл.</a:t>
                      </a:r>
                      <a:r>
                        <a:rPr lang="en-US" sz="2200" kern="1200" dirty="0" smtClean="0">
                          <a:solidFill>
                            <a:schemeClr val="tx1"/>
                          </a:solidFill>
                          <a:latin typeface="+mn-lt"/>
                          <a:ea typeface="+mn-ea"/>
                          <a:cs typeface="+mn-cs"/>
                        </a:rPr>
                        <a:t>)</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2200" dirty="0">
                          <a:solidFill>
                            <a:srgbClr val="000000"/>
                          </a:solidFill>
                          <a:latin typeface="Garamond"/>
                          <a:ea typeface="Times New Roman"/>
                          <a:cs typeface="Times New Roman"/>
                        </a:rPr>
                        <a:t>1990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860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550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smtClean="0">
                          <a:solidFill>
                            <a:srgbClr val="000000"/>
                          </a:solidFill>
                          <a:latin typeface="Garamond"/>
                          <a:ea typeface="Times New Roman"/>
                          <a:cs typeface="Times New Roman"/>
                        </a:rPr>
                        <a:t>510 </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23552">
                <a:tc vMerge="1">
                  <a:txBody>
                    <a:bodyPr/>
                    <a:lstStyle/>
                    <a:p>
                      <a:endParaRPr lang="en-GB"/>
                    </a:p>
                  </a:txBody>
                  <a:tcPr/>
                </a:tc>
                <a:tc>
                  <a:txBody>
                    <a:bodyPr/>
                    <a:lstStyle/>
                    <a:p>
                      <a:pPr algn="just">
                        <a:spcAft>
                          <a:spcPts val="0"/>
                        </a:spcAft>
                      </a:pPr>
                      <a:r>
                        <a:rPr lang="en-US" sz="2200" dirty="0">
                          <a:solidFill>
                            <a:srgbClr val="000000"/>
                          </a:solidFill>
                          <a:latin typeface="Garamond"/>
                          <a:ea typeface="Times New Roman"/>
                          <a:cs typeface="Times New Roman"/>
                        </a:rPr>
                        <a:t>2011</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3620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1940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1260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r>
              <a:tr h="323552">
                <a:tc vMerge="1">
                  <a:txBody>
                    <a:bodyPr/>
                    <a:lstStyle/>
                    <a:p>
                      <a:endParaRPr lang="en-GB"/>
                    </a:p>
                  </a:txBody>
                  <a:tcPr/>
                </a:tc>
                <a:tc>
                  <a:txBody>
                    <a:bodyPr/>
                    <a:lstStyle/>
                    <a:p>
                      <a:pPr algn="just">
                        <a:spcAft>
                          <a:spcPts val="0"/>
                        </a:spcAft>
                      </a:pPr>
                      <a:r>
                        <a:rPr lang="ru-RU" sz="2200" i="1" dirty="0" smtClean="0">
                          <a:solidFill>
                            <a:srgbClr val="000000"/>
                          </a:solidFill>
                          <a:latin typeface="Garamond"/>
                          <a:ea typeface="Times New Roman"/>
                          <a:cs typeface="Times New Roman"/>
                        </a:rPr>
                        <a:t>Рост </a:t>
                      </a:r>
                      <a:r>
                        <a:rPr lang="en-US" sz="2200" i="1" dirty="0" smtClean="0">
                          <a:solidFill>
                            <a:srgbClr val="000000"/>
                          </a:solidFill>
                          <a:latin typeface="Garamond"/>
                          <a:ea typeface="Times New Roman"/>
                          <a:cs typeface="Times New Roman"/>
                        </a:rPr>
                        <a:t>(</a:t>
                      </a:r>
                      <a:r>
                        <a:rPr lang="ru-RU" sz="2200" i="1" dirty="0" smtClean="0">
                          <a:solidFill>
                            <a:srgbClr val="000000"/>
                          </a:solidFill>
                          <a:latin typeface="Garamond"/>
                          <a:ea typeface="Times New Roman"/>
                          <a:cs typeface="Times New Roman"/>
                        </a:rPr>
                        <a:t>в год</a:t>
                      </a:r>
                      <a:r>
                        <a:rPr lang="en-US" sz="2200" i="1" dirty="0" smtClean="0">
                          <a:solidFill>
                            <a:srgbClr val="000000"/>
                          </a:solidFill>
                          <a:latin typeface="Garamond"/>
                          <a:ea typeface="Times New Roman"/>
                          <a:cs typeface="Times New Roman"/>
                        </a:rPr>
                        <a:t>) </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spcAft>
                          <a:spcPts val="0"/>
                        </a:spcAft>
                      </a:pPr>
                      <a:r>
                        <a:rPr lang="en-GB" sz="2200" dirty="0">
                          <a:latin typeface="Garamond"/>
                          <a:ea typeface="Times New Roman"/>
                          <a:cs typeface="Times New Roman"/>
                        </a:rPr>
                        <a:t>6.8%</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spcAft>
                          <a:spcPts val="0"/>
                        </a:spcAft>
                      </a:pPr>
                      <a:r>
                        <a:rPr lang="en-GB" sz="2200" dirty="0">
                          <a:latin typeface="Garamond"/>
                          <a:ea typeface="Times New Roman"/>
                          <a:cs typeface="Times New Roman"/>
                        </a:rPr>
                        <a:t>5.9%</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r">
                        <a:spcAft>
                          <a:spcPts val="0"/>
                        </a:spcAft>
                      </a:pPr>
                      <a:r>
                        <a:rPr lang="en-GB" sz="2200" dirty="0">
                          <a:latin typeface="Garamond"/>
                          <a:ea typeface="Times New Roman"/>
                          <a:cs typeface="Times New Roman"/>
                        </a:rPr>
                        <a:t>4.2%</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23552">
                <a:tc rowSpan="3">
                  <a:txBody>
                    <a:bodyPr/>
                    <a:lstStyle/>
                    <a:p>
                      <a:pPr algn="l">
                        <a:spcAft>
                          <a:spcPts val="0"/>
                        </a:spcAft>
                      </a:pPr>
                      <a:r>
                        <a:rPr lang="ru-RU" sz="2200" dirty="0" smtClean="0">
                          <a:solidFill>
                            <a:srgbClr val="000000"/>
                          </a:solidFill>
                          <a:latin typeface="Garamond"/>
                          <a:ea typeface="Times New Roman"/>
                          <a:cs typeface="Times New Roman"/>
                        </a:rPr>
                        <a:t>Смертность</a:t>
                      </a:r>
                      <a:r>
                        <a:rPr lang="ru-RU" sz="2200" baseline="0" dirty="0" smtClean="0">
                          <a:solidFill>
                            <a:srgbClr val="000000"/>
                          </a:solidFill>
                          <a:latin typeface="Garamond"/>
                          <a:ea typeface="Times New Roman"/>
                          <a:cs typeface="Times New Roman"/>
                        </a:rPr>
                        <a:t> в возрасте до 5 лет</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just">
                        <a:spcAft>
                          <a:spcPts val="0"/>
                        </a:spcAft>
                      </a:pPr>
                      <a:r>
                        <a:rPr lang="en-US" sz="2200" dirty="0">
                          <a:solidFill>
                            <a:srgbClr val="000000"/>
                          </a:solidFill>
                          <a:latin typeface="Garamond"/>
                          <a:ea typeface="Times New Roman"/>
                          <a:cs typeface="Times New Roman"/>
                        </a:rPr>
                        <a:t>1990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114.2</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138.8</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134.6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23552">
                <a:tc vMerge="1">
                  <a:txBody>
                    <a:bodyPr/>
                    <a:lstStyle/>
                    <a:p>
                      <a:endParaRPr lang="en-GB"/>
                    </a:p>
                  </a:txBody>
                  <a:tcPr/>
                </a:tc>
                <a:tc>
                  <a:txBody>
                    <a:bodyPr/>
                    <a:lstStyle/>
                    <a:p>
                      <a:pPr algn="just">
                        <a:spcAft>
                          <a:spcPts val="0"/>
                        </a:spcAft>
                      </a:pPr>
                      <a:r>
                        <a:rPr lang="en-US" sz="2200" dirty="0">
                          <a:solidFill>
                            <a:srgbClr val="000000"/>
                          </a:solidFill>
                          <a:latin typeface="Garamond"/>
                          <a:ea typeface="Times New Roman"/>
                          <a:cs typeface="Times New Roman"/>
                        </a:rPr>
                        <a:t>2011</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61.3</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46.0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48.0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r>
              <a:tr h="323552">
                <a:tc vMerge="1">
                  <a:txBody>
                    <a:bodyPr/>
                    <a:lstStyle/>
                    <a:p>
                      <a:endParaRPr lang="en-GB"/>
                    </a:p>
                  </a:txBody>
                  <a:tcPr/>
                </a:tc>
                <a:tc>
                  <a:txBody>
                    <a:bodyPr/>
                    <a:lstStyle/>
                    <a:p>
                      <a:pPr algn="just">
                        <a:spcAft>
                          <a:spcPts val="0"/>
                        </a:spcAft>
                      </a:pPr>
                      <a:r>
                        <a:rPr lang="ru-RU" sz="2200" i="1" dirty="0" smtClean="0">
                          <a:solidFill>
                            <a:srgbClr val="000000"/>
                          </a:solidFill>
                          <a:latin typeface="Garamond"/>
                          <a:ea typeface="Times New Roman"/>
                          <a:cs typeface="Times New Roman"/>
                        </a:rPr>
                        <a:t>Изменение</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FFFF"/>
                    </a:solidFill>
                  </a:tcPr>
                </a:tc>
                <a:tc>
                  <a:txBody>
                    <a:bodyPr/>
                    <a:lstStyle/>
                    <a:p>
                      <a:pPr algn="r">
                        <a:spcAft>
                          <a:spcPts val="0"/>
                        </a:spcAft>
                      </a:pPr>
                      <a:r>
                        <a:rPr lang="en-US" sz="2200" i="1" dirty="0">
                          <a:solidFill>
                            <a:srgbClr val="000000"/>
                          </a:solidFill>
                          <a:latin typeface="Garamond"/>
                          <a:ea typeface="Times New Roman"/>
                          <a:cs typeface="Times New Roman"/>
                        </a:rPr>
                        <a:t>-52.9</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-92.8</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-86.6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ECD2C6"/>
                    </a:solidFill>
                  </a:tcPr>
                </a:tc>
              </a:tr>
              <a:tr h="323552">
                <a:tc rowSpan="3">
                  <a:txBody>
                    <a:bodyPr/>
                    <a:lstStyle/>
                    <a:p>
                      <a:pPr algn="l">
                        <a:spcAft>
                          <a:spcPts val="0"/>
                        </a:spcAft>
                      </a:pPr>
                      <a:r>
                        <a:rPr lang="ru-RU" sz="2200" dirty="0" smtClean="0">
                          <a:solidFill>
                            <a:srgbClr val="000000"/>
                          </a:solidFill>
                          <a:latin typeface="Garamond"/>
                          <a:ea typeface="Times New Roman"/>
                          <a:cs typeface="Times New Roman"/>
                        </a:rPr>
                        <a:t>Уровень вакцинации</a:t>
                      </a:r>
                      <a:r>
                        <a:rPr lang="ru-RU" sz="2200" baseline="0" dirty="0" smtClean="0">
                          <a:solidFill>
                            <a:srgbClr val="000000"/>
                          </a:solidFill>
                          <a:latin typeface="Garamond"/>
                          <a:ea typeface="Times New Roman"/>
                          <a:cs typeface="Times New Roman"/>
                        </a:rPr>
                        <a:t> АКДС</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2200" dirty="0">
                          <a:solidFill>
                            <a:srgbClr val="000000"/>
                          </a:solidFill>
                          <a:latin typeface="Garamond"/>
                          <a:ea typeface="Times New Roman"/>
                          <a:cs typeface="Times New Roman"/>
                        </a:rPr>
                        <a:t>1990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70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69</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7F7F7F"/>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43</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7F7F7F"/>
                      </a:solidFill>
                      <a:prstDash val="solid"/>
                      <a:round/>
                      <a:headEnd type="none" w="med" len="med"/>
                      <a:tailEnd type="none" w="med" len="med"/>
                    </a:lnT>
                    <a:lnB>
                      <a:noFill/>
                    </a:lnB>
                    <a:solidFill>
                      <a:srgbClr val="FFFFFF"/>
                    </a:solidFill>
                  </a:tcPr>
                </a:tc>
              </a:tr>
              <a:tr h="323552">
                <a:tc vMerge="1">
                  <a:txBody>
                    <a:bodyPr/>
                    <a:lstStyle/>
                    <a:p>
                      <a:endParaRPr lang="en-GB"/>
                    </a:p>
                  </a:txBody>
                  <a:tcPr/>
                </a:tc>
                <a:tc>
                  <a:txBody>
                    <a:bodyPr/>
                    <a:lstStyle/>
                    <a:p>
                      <a:pPr algn="just">
                        <a:spcAft>
                          <a:spcPts val="0"/>
                        </a:spcAft>
                      </a:pPr>
                      <a:r>
                        <a:rPr lang="en-US" sz="2200" dirty="0">
                          <a:solidFill>
                            <a:srgbClr val="000000"/>
                          </a:solidFill>
                          <a:latin typeface="Garamond"/>
                          <a:ea typeface="Times New Roman"/>
                          <a:cs typeface="Times New Roman"/>
                        </a:rPr>
                        <a:t>2010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72</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95</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82</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r>
              <a:tr h="323552">
                <a:tc vMerge="1">
                  <a:txBody>
                    <a:bodyPr/>
                    <a:lstStyle/>
                    <a:p>
                      <a:endParaRPr lang="en-GB"/>
                    </a:p>
                  </a:txBody>
                  <a:tcPr/>
                </a:tc>
                <a:tc>
                  <a:txBody>
                    <a:bodyPr/>
                    <a:lstStyle/>
                    <a:p>
                      <a:pPr algn="just">
                        <a:spcAft>
                          <a:spcPts val="0"/>
                        </a:spcAft>
                      </a:pPr>
                      <a:r>
                        <a:rPr lang="ru-RU" sz="2200" i="1" dirty="0" smtClean="0">
                          <a:solidFill>
                            <a:srgbClr val="000000"/>
                          </a:solidFill>
                          <a:latin typeface="Garamond"/>
                          <a:ea typeface="Times New Roman"/>
                          <a:cs typeface="Times New Roman"/>
                        </a:rPr>
                        <a:t>Изменение</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2200" i="1" dirty="0">
                          <a:solidFill>
                            <a:srgbClr val="000000"/>
                          </a:solidFill>
                          <a:latin typeface="Garamond"/>
                          <a:ea typeface="Times New Roman"/>
                          <a:cs typeface="Times New Roman"/>
                        </a:rPr>
                        <a:t>2</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26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39</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2C6"/>
                    </a:solidFill>
                  </a:tcPr>
                </a:tc>
              </a:tr>
              <a:tr h="323552">
                <a:tc rowSpan="3">
                  <a:txBody>
                    <a:bodyPr/>
                    <a:lstStyle/>
                    <a:p>
                      <a:pPr algn="l">
                        <a:spcAft>
                          <a:spcPts val="0"/>
                        </a:spcAft>
                      </a:pPr>
                      <a:r>
                        <a:rPr lang="ru-RU" sz="2200" dirty="0" smtClean="0">
                          <a:solidFill>
                            <a:srgbClr val="000000"/>
                          </a:solidFill>
                          <a:latin typeface="Garamond"/>
                          <a:ea typeface="Times New Roman"/>
                          <a:cs typeface="Times New Roman"/>
                        </a:rPr>
                        <a:t>Доля взрослого населения, не</a:t>
                      </a:r>
                      <a:r>
                        <a:rPr lang="ru-RU" sz="2200" baseline="0" dirty="0" smtClean="0">
                          <a:solidFill>
                            <a:srgbClr val="000000"/>
                          </a:solidFill>
                          <a:latin typeface="Garamond"/>
                          <a:ea typeface="Times New Roman"/>
                          <a:cs typeface="Times New Roman"/>
                        </a:rPr>
                        <a:t> имеющего образования</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2200" dirty="0">
                          <a:solidFill>
                            <a:srgbClr val="000000"/>
                          </a:solidFill>
                          <a:latin typeface="Garamond"/>
                          <a:ea typeface="Times New Roman"/>
                          <a:cs typeface="Times New Roman"/>
                        </a:rPr>
                        <a:t>1990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51.6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55.5</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65.8</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23552">
                <a:tc vMerge="1">
                  <a:txBody>
                    <a:bodyPr/>
                    <a:lstStyle/>
                    <a:p>
                      <a:endParaRPr lang="en-GB"/>
                    </a:p>
                  </a:txBody>
                  <a:tcPr/>
                </a:tc>
                <a:tc>
                  <a:txBody>
                    <a:bodyPr/>
                    <a:lstStyle/>
                    <a:p>
                      <a:pPr algn="just">
                        <a:spcAft>
                          <a:spcPts val="0"/>
                        </a:spcAft>
                      </a:pPr>
                      <a:r>
                        <a:rPr lang="en-US" sz="2200" dirty="0">
                          <a:solidFill>
                            <a:srgbClr val="000000"/>
                          </a:solidFill>
                          <a:latin typeface="Garamond"/>
                          <a:ea typeface="Times New Roman"/>
                          <a:cs typeface="Times New Roman"/>
                        </a:rPr>
                        <a:t>2010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32.7</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31.9</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37.2</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r>
              <a:tr h="323552">
                <a:tc vMerge="1">
                  <a:txBody>
                    <a:bodyPr/>
                    <a:lstStyle/>
                    <a:p>
                      <a:endParaRPr lang="en-GB"/>
                    </a:p>
                  </a:txBody>
                  <a:tcPr/>
                </a:tc>
                <a:tc>
                  <a:txBody>
                    <a:bodyPr/>
                    <a:lstStyle/>
                    <a:p>
                      <a:pPr algn="just">
                        <a:spcAft>
                          <a:spcPts val="0"/>
                        </a:spcAft>
                      </a:pPr>
                      <a:r>
                        <a:rPr lang="ru-RU" sz="2200" i="1" dirty="0" smtClean="0">
                          <a:solidFill>
                            <a:srgbClr val="000000"/>
                          </a:solidFill>
                          <a:latin typeface="Garamond"/>
                          <a:ea typeface="Times New Roman"/>
                          <a:cs typeface="Times New Roman"/>
                        </a:rPr>
                        <a:t>Изменение</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spcAft>
                          <a:spcPts val="0"/>
                        </a:spcAft>
                      </a:pPr>
                      <a:r>
                        <a:rPr lang="en-US" sz="2200" i="1" dirty="0">
                          <a:solidFill>
                            <a:srgbClr val="000000"/>
                          </a:solidFill>
                          <a:latin typeface="Garamond"/>
                          <a:ea typeface="Times New Roman"/>
                          <a:cs typeface="Times New Roman"/>
                        </a:rPr>
                        <a:t>-18.9</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-23.6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-28.6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CD2C6"/>
                    </a:solidFill>
                  </a:tcPr>
                </a:tc>
              </a:tr>
              <a:tr h="323552">
                <a:tc rowSpan="3">
                  <a:txBody>
                    <a:bodyPr/>
                    <a:lstStyle/>
                    <a:p>
                      <a:pPr algn="l">
                        <a:spcAft>
                          <a:spcPts val="0"/>
                        </a:spcAft>
                      </a:pPr>
                      <a:r>
                        <a:rPr lang="ru-RU" sz="2200" dirty="0" smtClean="0">
                          <a:solidFill>
                            <a:srgbClr val="000000"/>
                          </a:solidFill>
                          <a:latin typeface="Garamond"/>
                          <a:ea typeface="Times New Roman"/>
                          <a:cs typeface="Times New Roman"/>
                        </a:rPr>
                        <a:t>Доступ к улучшенным условиям санитарии</a:t>
                      </a:r>
                      <a:r>
                        <a:rPr lang="en-US" sz="2200" baseline="0" dirty="0" smtClean="0">
                          <a:solidFill>
                            <a:srgbClr val="000000"/>
                          </a:solidFill>
                          <a:latin typeface="Garamond"/>
                          <a:ea typeface="Times New Roman"/>
                          <a:cs typeface="Times New Roman"/>
                        </a:rPr>
                        <a:t> (</a:t>
                      </a:r>
                      <a:r>
                        <a:rPr lang="ru-RU" sz="2200" baseline="0" dirty="0" smtClean="0">
                          <a:solidFill>
                            <a:srgbClr val="000000"/>
                          </a:solidFill>
                          <a:latin typeface="Garamond"/>
                          <a:ea typeface="Times New Roman"/>
                          <a:cs typeface="Times New Roman"/>
                        </a:rPr>
                        <a:t>сельское население</a:t>
                      </a:r>
                      <a:r>
                        <a:rPr lang="en-US" sz="2200" baseline="0" dirty="0" smtClean="0">
                          <a:solidFill>
                            <a:srgbClr val="000000"/>
                          </a:solidFill>
                          <a:latin typeface="Garamond"/>
                          <a:ea typeface="Times New Roman"/>
                          <a:cs typeface="Times New Roman"/>
                        </a:rPr>
                        <a:t>)</a:t>
                      </a:r>
                      <a:endParaRPr lang="en-GB" sz="2200" dirty="0">
                        <a:latin typeface="Garamond" pitchFamily="18" charset="0"/>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2200" dirty="0">
                          <a:solidFill>
                            <a:srgbClr val="000000"/>
                          </a:solidFill>
                          <a:latin typeface="Garamond"/>
                          <a:ea typeface="Times New Roman"/>
                          <a:cs typeface="Times New Roman"/>
                        </a:rPr>
                        <a:t>1990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7</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34</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7</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23552">
                <a:tc vMerge="1">
                  <a:txBody>
                    <a:bodyPr/>
                    <a:lstStyle/>
                    <a:p>
                      <a:endParaRPr lang="en-GB"/>
                    </a:p>
                  </a:txBody>
                  <a:tcPr/>
                </a:tc>
                <a:tc>
                  <a:txBody>
                    <a:bodyPr/>
                    <a:lstStyle/>
                    <a:p>
                      <a:pPr algn="just">
                        <a:spcAft>
                          <a:spcPts val="0"/>
                        </a:spcAft>
                      </a:pPr>
                      <a:r>
                        <a:rPr lang="en-US" sz="2200" dirty="0">
                          <a:solidFill>
                            <a:srgbClr val="000000"/>
                          </a:solidFill>
                          <a:latin typeface="Garamond"/>
                          <a:ea typeface="Times New Roman"/>
                          <a:cs typeface="Times New Roman"/>
                        </a:rPr>
                        <a:t>2010</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c>
                  <a:txBody>
                    <a:bodyPr/>
                    <a:lstStyle/>
                    <a:p>
                      <a:pPr algn="r">
                        <a:spcAft>
                          <a:spcPts val="0"/>
                        </a:spcAft>
                      </a:pPr>
                      <a:r>
                        <a:rPr lang="en-US" sz="2200" dirty="0">
                          <a:solidFill>
                            <a:srgbClr val="000000"/>
                          </a:solidFill>
                          <a:latin typeface="Garamond"/>
                          <a:ea typeface="Times New Roman"/>
                          <a:cs typeface="Times New Roman"/>
                        </a:rPr>
                        <a:t>23</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chemeClr val="bg1"/>
                    </a:solidFill>
                  </a:tcPr>
                </a:tc>
                <a:tc>
                  <a:txBody>
                    <a:bodyPr/>
                    <a:lstStyle/>
                    <a:p>
                      <a:pPr algn="r">
                        <a:spcAft>
                          <a:spcPts val="0"/>
                        </a:spcAft>
                      </a:pPr>
                      <a:r>
                        <a:rPr lang="en-US" sz="2200" dirty="0">
                          <a:solidFill>
                            <a:srgbClr val="000000"/>
                          </a:solidFill>
                          <a:latin typeface="Garamond"/>
                          <a:ea typeface="Times New Roman"/>
                          <a:cs typeface="Times New Roman"/>
                        </a:rPr>
                        <a:t>55</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chemeClr val="bg1"/>
                    </a:solidFill>
                  </a:tcPr>
                </a:tc>
                <a:tc>
                  <a:txBody>
                    <a:bodyPr/>
                    <a:lstStyle/>
                    <a:p>
                      <a:pPr algn="r">
                        <a:spcAft>
                          <a:spcPts val="0"/>
                        </a:spcAft>
                      </a:pPr>
                      <a:r>
                        <a:rPr lang="en-US" sz="2200" dirty="0">
                          <a:solidFill>
                            <a:srgbClr val="000000"/>
                          </a:solidFill>
                          <a:latin typeface="Garamond"/>
                          <a:ea typeface="Times New Roman"/>
                          <a:cs typeface="Times New Roman"/>
                        </a:rPr>
                        <a:t>27</a:t>
                      </a:r>
                      <a:endParaRPr lang="en-GB" sz="2200" dirty="0">
                        <a:latin typeface="Garamond" pitchFamily="18" charset="0"/>
                        <a:ea typeface="Times New Roman"/>
                        <a:cs typeface="Times New Roman"/>
                      </a:endParaRPr>
                    </a:p>
                  </a:txBody>
                  <a:tcPr marL="49427" marR="49427" marT="0" marB="0" anchor="b">
                    <a:lnL>
                      <a:noFill/>
                    </a:lnL>
                    <a:lnR>
                      <a:noFill/>
                    </a:lnR>
                    <a:lnT>
                      <a:noFill/>
                    </a:lnT>
                    <a:lnB w="12700" cap="flat" cmpd="sng" algn="ctr">
                      <a:solidFill>
                        <a:srgbClr val="D9D9D9"/>
                      </a:solidFill>
                      <a:prstDash val="solid"/>
                      <a:round/>
                      <a:headEnd type="none" w="med" len="med"/>
                      <a:tailEnd type="none" w="med" len="med"/>
                    </a:lnB>
                    <a:solidFill>
                      <a:srgbClr val="FFFFFF"/>
                    </a:solidFill>
                  </a:tcPr>
                </a:tc>
              </a:tr>
              <a:tr h="323552">
                <a:tc vMerge="1">
                  <a:txBody>
                    <a:bodyPr/>
                    <a:lstStyle/>
                    <a:p>
                      <a:endParaRPr lang="en-GB"/>
                    </a:p>
                  </a:txBody>
                  <a:tcPr/>
                </a:tc>
                <a:tc>
                  <a:txBody>
                    <a:bodyPr/>
                    <a:lstStyle/>
                    <a:p>
                      <a:pPr algn="just">
                        <a:spcAft>
                          <a:spcPts val="0"/>
                        </a:spcAft>
                      </a:pPr>
                      <a:r>
                        <a:rPr lang="ru-RU" sz="2200" i="1" dirty="0" smtClean="0">
                          <a:solidFill>
                            <a:srgbClr val="000000"/>
                          </a:solidFill>
                          <a:latin typeface="Garamond"/>
                          <a:ea typeface="Times New Roman"/>
                          <a:cs typeface="Times New Roman"/>
                        </a:rPr>
                        <a:t>Изменение </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r">
                        <a:spcAft>
                          <a:spcPts val="0"/>
                        </a:spcAft>
                      </a:pPr>
                      <a:r>
                        <a:rPr lang="en-US" sz="2200" i="1" dirty="0">
                          <a:solidFill>
                            <a:srgbClr val="000000"/>
                          </a:solidFill>
                          <a:latin typeface="Garamond"/>
                          <a:ea typeface="Times New Roman"/>
                          <a:cs typeface="Times New Roman"/>
                        </a:rPr>
                        <a:t>16</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21</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2C6"/>
                    </a:solidFill>
                  </a:tcPr>
                </a:tc>
                <a:tc>
                  <a:txBody>
                    <a:bodyPr/>
                    <a:lstStyle/>
                    <a:p>
                      <a:pPr algn="r">
                        <a:spcAft>
                          <a:spcPts val="0"/>
                        </a:spcAft>
                      </a:pPr>
                      <a:r>
                        <a:rPr lang="en-US" sz="2200" i="1" dirty="0">
                          <a:solidFill>
                            <a:srgbClr val="000000"/>
                          </a:solidFill>
                          <a:latin typeface="Garamond"/>
                          <a:ea typeface="Times New Roman"/>
                          <a:cs typeface="Times New Roman"/>
                        </a:rPr>
                        <a:t>20</a:t>
                      </a:r>
                      <a:endParaRPr lang="en-GB" sz="2200" dirty="0">
                        <a:latin typeface="Garamond" pitchFamily="18" charset="0"/>
                        <a:ea typeface="Times New Roman"/>
                        <a:cs typeface="Times New Roman"/>
                      </a:endParaRPr>
                    </a:p>
                  </a:txBody>
                  <a:tcPr marL="49427" marR="49427" marT="0" marB="0" anchor="b">
                    <a:lnL>
                      <a:noFill/>
                    </a:lnL>
                    <a:lnR>
                      <a:noFill/>
                    </a:lnR>
                    <a:lnT w="12700" cap="flat" cmpd="sng" algn="ctr">
                      <a:solidFill>
                        <a:srgbClr val="D9D9D9"/>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D2C6"/>
                    </a:solidFill>
                  </a:tcPr>
                </a:tc>
              </a:tr>
              <a:tr h="504219">
                <a:tc gridSpan="5">
                  <a:txBody>
                    <a:bodyPr/>
                    <a:lstStyle/>
                    <a:p>
                      <a:pPr algn="l">
                        <a:spcAft>
                          <a:spcPts val="0"/>
                        </a:spcAft>
                      </a:pPr>
                      <a:r>
                        <a:rPr lang="ru-RU" sz="2000" i="1" dirty="0" smtClean="0">
                          <a:latin typeface="+mj-lt"/>
                          <a:ea typeface="Times New Roman"/>
                          <a:cs typeface="Times New Roman"/>
                        </a:rPr>
                        <a:t>Источник</a:t>
                      </a:r>
                      <a:r>
                        <a:rPr lang="en-US" sz="2000" i="1" dirty="0" smtClean="0">
                          <a:latin typeface="+mj-lt"/>
                          <a:ea typeface="Times New Roman"/>
                          <a:cs typeface="Times New Roman"/>
                        </a:rPr>
                        <a:t>: </a:t>
                      </a:r>
                      <a:r>
                        <a:rPr lang="en-US" sz="2000" i="1" kern="1200" dirty="0" smtClean="0">
                          <a:solidFill>
                            <a:schemeClr val="tx1"/>
                          </a:solidFill>
                          <a:latin typeface="+mn-lt"/>
                          <a:ea typeface="+mn-ea"/>
                          <a:cs typeface="+mn-cs"/>
                        </a:rPr>
                        <a:t>Alkire and Seth (2013). </a:t>
                      </a:r>
                      <a:r>
                        <a:rPr lang="ru-RU" sz="2000" i="1" kern="1200" dirty="0" smtClean="0">
                          <a:solidFill>
                            <a:schemeClr val="tx1"/>
                          </a:solidFill>
                          <a:latin typeface="+mn-lt"/>
                          <a:ea typeface="+mn-ea"/>
                          <a:cs typeface="+mn-cs"/>
                        </a:rPr>
                        <a:t>Таблица подготовлена на основе </a:t>
                      </a:r>
                      <a:r>
                        <a:rPr lang="en-US" sz="2000" i="1" kern="1200" dirty="0" err="1" smtClean="0">
                          <a:solidFill>
                            <a:schemeClr val="tx1"/>
                          </a:solidFill>
                          <a:latin typeface="+mn-lt"/>
                          <a:ea typeface="+mn-ea"/>
                          <a:cs typeface="+mn-cs"/>
                        </a:rPr>
                        <a:t>Drèze</a:t>
                      </a:r>
                      <a:r>
                        <a:rPr lang="en-US" sz="2000" i="1" kern="1200" dirty="0" smtClean="0">
                          <a:solidFill>
                            <a:schemeClr val="tx1"/>
                          </a:solidFill>
                          <a:latin typeface="+mn-lt"/>
                          <a:ea typeface="+mn-ea"/>
                          <a:cs typeface="+mn-cs"/>
                        </a:rPr>
                        <a:t> </a:t>
                      </a:r>
                      <a:r>
                        <a:rPr lang="en-US" sz="2000" i="1" kern="1200" dirty="0" smtClean="0">
                          <a:solidFill>
                            <a:schemeClr val="tx1"/>
                          </a:solidFill>
                          <a:latin typeface="+mn-lt"/>
                          <a:ea typeface="+mn-ea"/>
                          <a:cs typeface="+mn-cs"/>
                        </a:rPr>
                        <a:t>and </a:t>
                      </a:r>
                      <a:r>
                        <a:rPr lang="en-US" sz="2000" i="1" kern="1200" dirty="0" err="1" smtClean="0">
                          <a:solidFill>
                            <a:schemeClr val="tx1"/>
                          </a:solidFill>
                          <a:latin typeface="+mn-lt"/>
                          <a:ea typeface="+mn-ea"/>
                          <a:cs typeface="+mn-cs"/>
                        </a:rPr>
                        <a:t>Sen</a:t>
                      </a:r>
                      <a:r>
                        <a:rPr lang="en-US" sz="2000" i="1" kern="1200" dirty="0" smtClean="0">
                          <a:solidFill>
                            <a:schemeClr val="tx1"/>
                          </a:solidFill>
                          <a:latin typeface="+mn-lt"/>
                          <a:ea typeface="+mn-ea"/>
                          <a:cs typeface="+mn-cs"/>
                        </a:rPr>
                        <a:t> (2011), </a:t>
                      </a:r>
                      <a:r>
                        <a:rPr lang="ru-RU" sz="2000" i="1" kern="1200" dirty="0" smtClean="0">
                          <a:solidFill>
                            <a:schemeClr val="tx1"/>
                          </a:solidFill>
                          <a:latin typeface="+mn-lt"/>
                          <a:ea typeface="+mn-ea"/>
                          <a:cs typeface="+mn-cs"/>
                        </a:rPr>
                        <a:t>с дополнительными данными</a:t>
                      </a:r>
                      <a:r>
                        <a:rPr lang="en-US" sz="2000" i="1" kern="1200" dirty="0" smtClean="0">
                          <a:solidFill>
                            <a:schemeClr val="tx1"/>
                          </a:solidFill>
                          <a:latin typeface="+mn-lt"/>
                          <a:ea typeface="+mn-ea"/>
                          <a:cs typeface="+mn-cs"/>
                        </a:rPr>
                        <a:t>.</a:t>
                      </a:r>
                      <a:endParaRPr lang="en-GB" sz="2000" i="1" dirty="0">
                        <a:latin typeface="+mj-lt"/>
                        <a:ea typeface="Times New Roman"/>
                        <a:cs typeface="Times New Roman"/>
                      </a:endParaRPr>
                    </a:p>
                  </a:txBody>
                  <a:tcPr marL="49427" marR="4942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just">
                        <a:spcAft>
                          <a:spcPts val="0"/>
                        </a:spcAft>
                      </a:pPr>
                      <a:endParaRPr lang="en-GB" sz="1800" dirty="0">
                        <a:latin typeface="Times New Roman"/>
                        <a:ea typeface="Times New Roman"/>
                        <a:cs typeface="Times New Roman"/>
                      </a:endParaRPr>
                    </a:p>
                  </a:txBody>
                  <a:tcPr marL="49427" marR="49427"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pPr algn="r">
                        <a:spcAft>
                          <a:spcPts val="0"/>
                        </a:spcAft>
                      </a:pPr>
                      <a:endParaRPr lang="en-GB" sz="1800" dirty="0">
                        <a:latin typeface="Times New Roman"/>
                        <a:ea typeface="Times New Roman"/>
                        <a:cs typeface="Times New Roman"/>
                      </a:endParaRPr>
                    </a:p>
                  </a:txBody>
                  <a:tcPr marL="49427" marR="49427"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pPr algn="r">
                        <a:spcAft>
                          <a:spcPts val="0"/>
                        </a:spcAft>
                      </a:pPr>
                      <a:endParaRPr lang="en-GB" sz="1800" dirty="0">
                        <a:latin typeface="Times New Roman"/>
                        <a:ea typeface="Times New Roman"/>
                        <a:cs typeface="Times New Roman"/>
                      </a:endParaRPr>
                    </a:p>
                  </a:txBody>
                  <a:tcPr marL="49427" marR="49427"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c hMerge="1">
                  <a:txBody>
                    <a:bodyPr/>
                    <a:lstStyle/>
                    <a:p>
                      <a:pPr algn="r">
                        <a:spcAft>
                          <a:spcPts val="0"/>
                        </a:spcAft>
                      </a:pPr>
                      <a:endParaRPr lang="en-GB" sz="1800" dirty="0">
                        <a:latin typeface="Times New Roman"/>
                        <a:ea typeface="Times New Roman"/>
                        <a:cs typeface="Times New Roman"/>
                      </a:endParaRPr>
                    </a:p>
                  </a:txBody>
                  <a:tcPr marL="49427" marR="49427"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HI Gar">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22143</TotalTime>
  <Words>1592</Words>
  <Application>Microsoft Office PowerPoint</Application>
  <PresentationFormat>On-screen Show (4:3)</PresentationFormat>
  <Paragraphs>414</Paragraphs>
  <Slides>35</Slides>
  <Notes>6</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OPHI – Группа ИМБ</vt:lpstr>
      <vt:lpstr>Содержание</vt:lpstr>
      <vt:lpstr> </vt:lpstr>
      <vt:lpstr>PowerPoint Presentation</vt:lpstr>
      <vt:lpstr>PowerPoint Presentation</vt:lpstr>
      <vt:lpstr>Увеличение данных</vt:lpstr>
      <vt:lpstr>Бедность по доходам важна, но недостаточна (Глобальный отчет по прогрессу, 2013)</vt:lpstr>
      <vt:lpstr>PowerPoint Presentation</vt:lpstr>
      <vt:lpstr>Выйти за рамки сложных панелей показателей</vt:lpstr>
      <vt:lpstr>Определение совместного распределения деприваций</vt:lpstr>
      <vt:lpstr>Политическое признание</vt:lpstr>
      <vt:lpstr>PowerPoint Presentation</vt:lpstr>
      <vt:lpstr> </vt:lpstr>
      <vt:lpstr>Метод AF: Обзор</vt:lpstr>
      <vt:lpstr>Применение метода AF:  Глобальный ИМБ </vt:lpstr>
      <vt:lpstr>Одна из реализаций метода AF Глобальный ИМБ </vt:lpstr>
      <vt:lpstr>Определение кто является бедным </vt:lpstr>
      <vt:lpstr> </vt:lpstr>
      <vt:lpstr>Характеристики метода AF:  обзор</vt:lpstr>
      <vt:lpstr>Сравнение распространенности (H) и интенсивности (A)</vt:lpstr>
      <vt:lpstr>Неравномерное снижение ИМБ в разных группах населения:   Индия (1999-2006) </vt:lpstr>
      <vt:lpstr>Разбивка по аспектам в общенациональном масштабе Индия (1999-2006)   </vt:lpstr>
      <vt:lpstr>Разбивка по аспектам в шести штатах Индия (1999-2006) </vt:lpstr>
      <vt:lpstr>Распределение интенсивности среди бедных</vt:lpstr>
      <vt:lpstr> </vt:lpstr>
      <vt:lpstr>PowerPoint Presentation</vt:lpstr>
      <vt:lpstr>PowerPoint Presentation</vt:lpstr>
      <vt:lpstr>PowerPoint Presentation</vt:lpstr>
      <vt:lpstr>Сеть экспертов по глобальной многомерной бедности (MPPN)</vt:lpstr>
      <vt:lpstr>Запуск глобальной сети MPPN, июнь 2013 г. </vt:lpstr>
      <vt:lpstr>Дальнейшие планы MPPN</vt:lpstr>
      <vt:lpstr>Резюме</vt:lpstr>
      <vt:lpstr>Библиография:   Alkire, S. and Santos, M.E. 2010. Acute multidimensional poverty: a new index for developing countries. OPHI Working Paper 38, Oxford Poverty and Human Development Initiative, University of Oxford.  Alkire, S. and Foster, J.E. 2011. Counting and multidimensional poverty measurement. Journal of Public Economics, 95 (7-8): 476-487. Alkire, S. and Sumner, A. 2013. Multidimensional Poverty and the Post-2015 MDGs. OPHI Briefing Note.  http://www.ophi.org.uk/wp-content/uploads/MPI-post-2015-MDGs-FINAL.pdf?cda6c1 Alkire, S. and Seth, S. 2013. “Multidimensional Poverty Reduction in India 1999 and 2006: Slowest Progress for the Poorest Groups”, Research Brief, Oxford Poverty &amp; Human Development Initiative, Oxford University. http://www.ophi.org.uk/wp-content/uploads/Multidimensional-Poverty-Reduction-in-India-1999-20061.pdf?3f40f1 Alkire, S. and Roche, J.M. 2013. ‘Multidimensional Poverty Index 2013’, Research Brief, Oxford Poverty &amp; Human Development Initiative, Oxford University. http://www.ophi.org.uk/wp-content/uploads/Multidimensional-Poverty-Index-2013-Alkire-Roche-and-Seth.pdf  Drèze J and Sen, A.K. 2011. “Putting Growth In Its Place”, Outlookindia.com Magazine, November 2011, accessed at www.outlookindia.com/article.aspx?278843 on January 11, 2013.  Веб-ссылки:  High-Level Panel on the Post-2015 Development Agenda (2013) http://www.post2015hlp.org/the-report/ Stiglitz Sen Fitoussi Commission Report (2009)  http://stiglitz-sen-fitoussi.fr/documents/rapport_anglais.pdf What Will It Take to Achieve the Millennium Development Goals? (2010) http://www.undp.org/content/undp/en/home/librarypage/mdg/international-assessment---english-full-version.html</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qeh</dc:creator>
  <cp:lastModifiedBy>Kassimova, Botakoz</cp:lastModifiedBy>
  <cp:revision>1396</cp:revision>
  <dcterms:created xsi:type="dcterms:W3CDTF">2009-03-08T16:01:10Z</dcterms:created>
  <dcterms:modified xsi:type="dcterms:W3CDTF">2014-01-03T17:11:31Z</dcterms:modified>
</cp:coreProperties>
</file>