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89" r:id="rId3"/>
    <p:sldId id="276" r:id="rId4"/>
    <p:sldId id="258" r:id="rId5"/>
    <p:sldId id="280" r:id="rId6"/>
    <p:sldId id="274" r:id="rId7"/>
    <p:sldId id="275" r:id="rId8"/>
    <p:sldId id="281" r:id="rId9"/>
    <p:sldId id="286" r:id="rId10"/>
    <p:sldId id="283" r:id="rId11"/>
    <p:sldId id="290" r:id="rId12"/>
    <p:sldId id="282" r:id="rId13"/>
    <p:sldId id="284" r:id="rId14"/>
    <p:sldId id="285" r:id="rId15"/>
    <p:sldId id="287" r:id="rId16"/>
    <p:sldId id="279" r:id="rId17"/>
    <p:sldId id="288" r:id="rId18"/>
    <p:sldId id="291" r:id="rId19"/>
    <p:sldId id="29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BBE"/>
    <a:srgbClr val="C3D69B"/>
    <a:srgbClr val="EE1C25"/>
    <a:srgbClr val="FFC000"/>
    <a:srgbClr val="9E1F62"/>
    <a:srgbClr val="286A7C"/>
    <a:srgbClr val="2C8F7C"/>
    <a:srgbClr val="000000"/>
    <a:srgbClr val="6B94CC"/>
    <a:srgbClr val="F68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1" autoAdjust="0"/>
    <p:restoredTop sz="94704" autoAdjust="0"/>
  </p:normalViewPr>
  <p:slideViewPr>
    <p:cSldViewPr>
      <p:cViewPr>
        <p:scale>
          <a:sx n="66" d="100"/>
          <a:sy n="66" d="100"/>
        </p:scale>
        <p:origin x="-15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Sheet1!$B$1:$R$1</c:f>
              <c:strCache>
                <c:ptCount val="17"/>
                <c:pt idx="0">
                  <c:v>1995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13</c:v>
                </c:pt>
                <c:pt idx="6">
                  <c:v>18</c:v>
                </c:pt>
                <c:pt idx="7">
                  <c:v>21</c:v>
                </c:pt>
                <c:pt idx="8">
                  <c:v>20</c:v>
                </c:pt>
                <c:pt idx="9">
                  <c:v>17</c:v>
                </c:pt>
                <c:pt idx="10">
                  <c:v>15</c:v>
                </c:pt>
                <c:pt idx="11">
                  <c:v>17</c:v>
                </c:pt>
                <c:pt idx="12">
                  <c:v>19</c:v>
                </c:pt>
                <c:pt idx="13">
                  <c:v>16</c:v>
                </c:pt>
                <c:pt idx="14">
                  <c:v>13</c:v>
                </c:pt>
                <c:pt idx="15">
                  <c:v>9</c:v>
                </c:pt>
                <c:pt idx="16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1017344"/>
        <c:axId val="370168192"/>
      </c:barChart>
      <c:catAx>
        <c:axId val="17101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370168192"/>
        <c:crosses val="autoZero"/>
        <c:auto val="1"/>
        <c:lblAlgn val="ctr"/>
        <c:lblOffset val="100"/>
        <c:noMultiLvlLbl val="0"/>
      </c:catAx>
      <c:valAx>
        <c:axId val="37016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017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8F72B-2DA0-4DF8-82CC-81CEA35249F6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 phldr="1"/>
      <dgm:spPr/>
    </dgm:pt>
    <dgm:pt modelId="{336C7833-5E97-4C6F-8C0F-E45524FF4EFA}">
      <dgm:prSet phldrT="[Text]"/>
      <dgm:spPr/>
      <dgm:t>
        <a:bodyPr/>
        <a:lstStyle/>
        <a:p>
          <a:r>
            <a:rPr lang="en-US" dirty="0" smtClean="0"/>
            <a:t>Collecting</a:t>
          </a:r>
          <a:endParaRPr lang="en-US" dirty="0"/>
        </a:p>
      </dgm:t>
    </dgm:pt>
    <dgm:pt modelId="{7E314B9C-A541-4D23-9084-DB39BA98DA44}" type="parTrans" cxnId="{68520FA6-22E2-4745-B43D-52AF997E8EDA}">
      <dgm:prSet/>
      <dgm:spPr/>
      <dgm:t>
        <a:bodyPr/>
        <a:lstStyle/>
        <a:p>
          <a:endParaRPr lang="en-US"/>
        </a:p>
      </dgm:t>
    </dgm:pt>
    <dgm:pt modelId="{53EFBA64-F01C-403E-B008-7D22BBC9867A}" type="sibTrans" cxnId="{68520FA6-22E2-4745-B43D-52AF997E8EDA}">
      <dgm:prSet/>
      <dgm:spPr/>
      <dgm:t>
        <a:bodyPr/>
        <a:lstStyle/>
        <a:p>
          <a:endParaRPr lang="en-US"/>
        </a:p>
      </dgm:t>
    </dgm:pt>
    <dgm:pt modelId="{5F5571D2-874C-4809-B558-5E0FBE847B2A}">
      <dgm:prSet phldrT="[Text]"/>
      <dgm:spPr/>
      <dgm:t>
        <a:bodyPr/>
        <a:lstStyle/>
        <a:p>
          <a:r>
            <a:rPr lang="en-US" dirty="0" smtClean="0"/>
            <a:t>Processing</a:t>
          </a:r>
          <a:endParaRPr lang="en-US" dirty="0"/>
        </a:p>
      </dgm:t>
    </dgm:pt>
    <dgm:pt modelId="{833833FF-A8EA-4AA2-86ED-F8DFF764F347}" type="parTrans" cxnId="{81BE45DD-EC20-4C4E-B637-C198879AF6BF}">
      <dgm:prSet/>
      <dgm:spPr/>
      <dgm:t>
        <a:bodyPr/>
        <a:lstStyle/>
        <a:p>
          <a:endParaRPr lang="en-US"/>
        </a:p>
      </dgm:t>
    </dgm:pt>
    <dgm:pt modelId="{D03D2E43-812D-4F80-A698-105BE5AD9496}" type="sibTrans" cxnId="{81BE45DD-EC20-4C4E-B637-C198879AF6BF}">
      <dgm:prSet/>
      <dgm:spPr/>
      <dgm:t>
        <a:bodyPr/>
        <a:lstStyle/>
        <a:p>
          <a:endParaRPr lang="en-US"/>
        </a:p>
      </dgm:t>
    </dgm:pt>
    <dgm:pt modelId="{8819A5E1-F4B8-4D8D-A127-CD516B1D13EC}">
      <dgm:prSet phldrT="[Text]"/>
      <dgm:spPr/>
      <dgm:t>
        <a:bodyPr/>
        <a:lstStyle/>
        <a:p>
          <a:r>
            <a:rPr lang="en-US" dirty="0" smtClean="0"/>
            <a:t>Archiving</a:t>
          </a:r>
          <a:endParaRPr lang="en-US" dirty="0"/>
        </a:p>
      </dgm:t>
    </dgm:pt>
    <dgm:pt modelId="{FEAAB682-0A58-4DB9-9806-E59BDC25115C}" type="parTrans" cxnId="{30ACC601-5A06-49FD-93FF-32FD93D64A2D}">
      <dgm:prSet/>
      <dgm:spPr/>
      <dgm:t>
        <a:bodyPr/>
        <a:lstStyle/>
        <a:p>
          <a:endParaRPr lang="en-US"/>
        </a:p>
      </dgm:t>
    </dgm:pt>
    <dgm:pt modelId="{AC44EE97-8D1E-4C47-B00B-1D05A9FC4B7E}" type="sibTrans" cxnId="{30ACC601-5A06-49FD-93FF-32FD93D64A2D}">
      <dgm:prSet/>
      <dgm:spPr/>
      <dgm:t>
        <a:bodyPr/>
        <a:lstStyle/>
        <a:p>
          <a:endParaRPr lang="en-US"/>
        </a:p>
      </dgm:t>
    </dgm:pt>
    <dgm:pt modelId="{59C3BF71-F488-4C4F-B4E0-0F72C559CF94}">
      <dgm:prSet/>
      <dgm:spPr/>
      <dgm:t>
        <a:bodyPr/>
        <a:lstStyle/>
        <a:p>
          <a:r>
            <a:rPr lang="en-US" dirty="0" smtClean="0"/>
            <a:t>Disseminating</a:t>
          </a:r>
          <a:endParaRPr lang="en-US" dirty="0"/>
        </a:p>
      </dgm:t>
    </dgm:pt>
    <dgm:pt modelId="{C79B9116-2F9C-441A-B63B-202DD18F6AD3}" type="parTrans" cxnId="{905C1F8B-E461-4BAB-AB2B-4450F9B4E78A}">
      <dgm:prSet/>
      <dgm:spPr/>
      <dgm:t>
        <a:bodyPr/>
        <a:lstStyle/>
        <a:p>
          <a:endParaRPr lang="en-US"/>
        </a:p>
      </dgm:t>
    </dgm:pt>
    <dgm:pt modelId="{0C6D9F61-A6D0-4312-A2CC-0CB63008C14D}" type="sibTrans" cxnId="{905C1F8B-E461-4BAB-AB2B-4450F9B4E78A}">
      <dgm:prSet/>
      <dgm:spPr/>
      <dgm:t>
        <a:bodyPr/>
        <a:lstStyle/>
        <a:p>
          <a:endParaRPr lang="en-US"/>
        </a:p>
      </dgm:t>
    </dgm:pt>
    <dgm:pt modelId="{D4A6EBDE-E91A-427A-802F-437A746AA3C8}" type="pres">
      <dgm:prSet presAssocID="{7128F72B-2DA0-4DF8-82CC-81CEA35249F6}" presName="Name0" presStyleCnt="0">
        <dgm:presLayoutVars>
          <dgm:dir/>
          <dgm:animLvl val="lvl"/>
          <dgm:resizeHandles val="exact"/>
        </dgm:presLayoutVars>
      </dgm:prSet>
      <dgm:spPr/>
    </dgm:pt>
    <dgm:pt modelId="{298E2958-C031-4A76-B8CF-0DAC67F7677E}" type="pres">
      <dgm:prSet presAssocID="{336C7833-5E97-4C6F-8C0F-E45524FF4EF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9377C-C341-4CFA-890B-A7C4602D451D}" type="pres">
      <dgm:prSet presAssocID="{53EFBA64-F01C-403E-B008-7D22BBC9867A}" presName="parTxOnlySpace" presStyleCnt="0"/>
      <dgm:spPr/>
    </dgm:pt>
    <dgm:pt modelId="{C14F4FB0-3156-4D52-88BB-743E55EF88BD}" type="pres">
      <dgm:prSet presAssocID="{5F5571D2-874C-4809-B558-5E0FBE847B2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8F2D5-5C32-4F79-8BEC-3DD6A8E6A97E}" type="pres">
      <dgm:prSet presAssocID="{D03D2E43-812D-4F80-A698-105BE5AD9496}" presName="parTxOnlySpace" presStyleCnt="0"/>
      <dgm:spPr/>
    </dgm:pt>
    <dgm:pt modelId="{25D76661-3247-4EE1-995B-3DFCBB4D4023}" type="pres">
      <dgm:prSet presAssocID="{8819A5E1-F4B8-4D8D-A127-CD516B1D13E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2DCA9-64C8-4AD4-BC0C-6847B5F799E9}" type="pres">
      <dgm:prSet presAssocID="{AC44EE97-8D1E-4C47-B00B-1D05A9FC4B7E}" presName="parTxOnlySpace" presStyleCnt="0"/>
      <dgm:spPr/>
    </dgm:pt>
    <dgm:pt modelId="{741B8F07-A0B1-44D8-AE99-380542C6D58C}" type="pres">
      <dgm:prSet presAssocID="{59C3BF71-F488-4C4F-B4E0-0F72C559CF9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5C1F8B-E461-4BAB-AB2B-4450F9B4E78A}" srcId="{7128F72B-2DA0-4DF8-82CC-81CEA35249F6}" destId="{59C3BF71-F488-4C4F-B4E0-0F72C559CF94}" srcOrd="3" destOrd="0" parTransId="{C79B9116-2F9C-441A-B63B-202DD18F6AD3}" sibTransId="{0C6D9F61-A6D0-4312-A2CC-0CB63008C14D}"/>
    <dgm:cxn modelId="{D60C9179-6632-4153-A1C5-C21F0B47AF89}" type="presOf" srcId="{336C7833-5E97-4C6F-8C0F-E45524FF4EFA}" destId="{298E2958-C031-4A76-B8CF-0DAC67F7677E}" srcOrd="0" destOrd="0" presId="urn:microsoft.com/office/officeart/2005/8/layout/chevron1"/>
    <dgm:cxn modelId="{5D118561-89A6-4D68-888D-B207BA1B03A5}" type="presOf" srcId="{5F5571D2-874C-4809-B558-5E0FBE847B2A}" destId="{C14F4FB0-3156-4D52-88BB-743E55EF88BD}" srcOrd="0" destOrd="0" presId="urn:microsoft.com/office/officeart/2005/8/layout/chevron1"/>
    <dgm:cxn modelId="{29511CCB-38B6-4E65-9FBA-F8BED88F7F9B}" type="presOf" srcId="{59C3BF71-F488-4C4F-B4E0-0F72C559CF94}" destId="{741B8F07-A0B1-44D8-AE99-380542C6D58C}" srcOrd="0" destOrd="0" presId="urn:microsoft.com/office/officeart/2005/8/layout/chevron1"/>
    <dgm:cxn modelId="{30ACC601-5A06-49FD-93FF-32FD93D64A2D}" srcId="{7128F72B-2DA0-4DF8-82CC-81CEA35249F6}" destId="{8819A5E1-F4B8-4D8D-A127-CD516B1D13EC}" srcOrd="2" destOrd="0" parTransId="{FEAAB682-0A58-4DB9-9806-E59BDC25115C}" sibTransId="{AC44EE97-8D1E-4C47-B00B-1D05A9FC4B7E}"/>
    <dgm:cxn modelId="{81BE45DD-EC20-4C4E-B637-C198879AF6BF}" srcId="{7128F72B-2DA0-4DF8-82CC-81CEA35249F6}" destId="{5F5571D2-874C-4809-B558-5E0FBE847B2A}" srcOrd="1" destOrd="0" parTransId="{833833FF-A8EA-4AA2-86ED-F8DFF764F347}" sibTransId="{D03D2E43-812D-4F80-A698-105BE5AD9496}"/>
    <dgm:cxn modelId="{B190C14B-435F-40F3-9692-62162609F6EF}" type="presOf" srcId="{8819A5E1-F4B8-4D8D-A127-CD516B1D13EC}" destId="{25D76661-3247-4EE1-995B-3DFCBB4D4023}" srcOrd="0" destOrd="0" presId="urn:microsoft.com/office/officeart/2005/8/layout/chevron1"/>
    <dgm:cxn modelId="{68520FA6-22E2-4745-B43D-52AF997E8EDA}" srcId="{7128F72B-2DA0-4DF8-82CC-81CEA35249F6}" destId="{336C7833-5E97-4C6F-8C0F-E45524FF4EFA}" srcOrd="0" destOrd="0" parTransId="{7E314B9C-A541-4D23-9084-DB39BA98DA44}" sibTransId="{53EFBA64-F01C-403E-B008-7D22BBC9867A}"/>
    <dgm:cxn modelId="{CBA2D9A5-8368-44A7-9FA1-FAFA0613A896}" type="presOf" srcId="{7128F72B-2DA0-4DF8-82CC-81CEA35249F6}" destId="{D4A6EBDE-E91A-427A-802F-437A746AA3C8}" srcOrd="0" destOrd="0" presId="urn:microsoft.com/office/officeart/2005/8/layout/chevron1"/>
    <dgm:cxn modelId="{51D9FDAF-7B5D-4A63-B95E-2DDF209121FF}" type="presParOf" srcId="{D4A6EBDE-E91A-427A-802F-437A746AA3C8}" destId="{298E2958-C031-4A76-B8CF-0DAC67F7677E}" srcOrd="0" destOrd="0" presId="urn:microsoft.com/office/officeart/2005/8/layout/chevron1"/>
    <dgm:cxn modelId="{DB9E9AAD-44D3-4FBC-B12A-F724468AF5CF}" type="presParOf" srcId="{D4A6EBDE-E91A-427A-802F-437A746AA3C8}" destId="{AF39377C-C341-4CFA-890B-A7C4602D451D}" srcOrd="1" destOrd="0" presId="urn:microsoft.com/office/officeart/2005/8/layout/chevron1"/>
    <dgm:cxn modelId="{571A4A1D-D704-481D-BACA-05EB46826047}" type="presParOf" srcId="{D4A6EBDE-E91A-427A-802F-437A746AA3C8}" destId="{C14F4FB0-3156-4D52-88BB-743E55EF88BD}" srcOrd="2" destOrd="0" presId="urn:microsoft.com/office/officeart/2005/8/layout/chevron1"/>
    <dgm:cxn modelId="{C05CAC25-6087-4775-9188-1ABB58EBC416}" type="presParOf" srcId="{D4A6EBDE-E91A-427A-802F-437A746AA3C8}" destId="{C888F2D5-5C32-4F79-8BEC-3DD6A8E6A97E}" srcOrd="3" destOrd="0" presId="urn:microsoft.com/office/officeart/2005/8/layout/chevron1"/>
    <dgm:cxn modelId="{6A874D68-444E-4BB4-A6C7-F3FFC2C67052}" type="presParOf" srcId="{D4A6EBDE-E91A-427A-802F-437A746AA3C8}" destId="{25D76661-3247-4EE1-995B-3DFCBB4D4023}" srcOrd="4" destOrd="0" presId="urn:microsoft.com/office/officeart/2005/8/layout/chevron1"/>
    <dgm:cxn modelId="{53F39120-B8C2-4CC7-876C-03E7EA569FC9}" type="presParOf" srcId="{D4A6EBDE-E91A-427A-802F-437A746AA3C8}" destId="{5642DCA9-64C8-4AD4-BC0C-6847B5F799E9}" srcOrd="5" destOrd="0" presId="urn:microsoft.com/office/officeart/2005/8/layout/chevron1"/>
    <dgm:cxn modelId="{CBF0B210-D57F-4E07-8F86-9D6DE0B2F051}" type="presParOf" srcId="{D4A6EBDE-E91A-427A-802F-437A746AA3C8}" destId="{741B8F07-A0B1-44D8-AE99-380542C6D58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DF114F-5ECE-4D00-B2ED-0B8DD3A749F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82F44F8-5DC1-4D63-A391-CEA68CD2E4BD}">
      <dgm:prSet phldrT="[Text]" custT="1"/>
      <dgm:spPr/>
      <dgm:t>
        <a:bodyPr/>
        <a:lstStyle/>
        <a:p>
          <a:r>
            <a:rPr lang="en-US" sz="1400" noProof="0" dirty="0" smtClean="0"/>
            <a:t>F2F Initial</a:t>
          </a:r>
          <a:endParaRPr lang="en-US" sz="1400" noProof="0" dirty="0"/>
        </a:p>
      </dgm:t>
    </dgm:pt>
    <dgm:pt modelId="{9BB669B2-4182-4E79-88EE-6F684F7FF726}" type="parTrans" cxnId="{1F116EB0-CB79-4B98-B8A9-267ED8CA0579}">
      <dgm:prSet/>
      <dgm:spPr/>
      <dgm:t>
        <a:bodyPr/>
        <a:lstStyle/>
        <a:p>
          <a:endParaRPr lang="en-US" sz="1400" noProof="0"/>
        </a:p>
      </dgm:t>
    </dgm:pt>
    <dgm:pt modelId="{70E8437E-B7D7-44FE-A7A2-DC9DEBCF674F}" type="sibTrans" cxnId="{1F116EB0-CB79-4B98-B8A9-267ED8CA0579}">
      <dgm:prSet/>
      <dgm:spPr/>
      <dgm:t>
        <a:bodyPr/>
        <a:lstStyle/>
        <a:p>
          <a:endParaRPr lang="en-US" sz="1400" noProof="0"/>
        </a:p>
      </dgm:t>
    </dgm:pt>
    <dgm:pt modelId="{2EA9FF60-8096-455D-B547-CDF872E0DD30}">
      <dgm:prSet phldrT="[Text]" custT="1"/>
      <dgm:spPr/>
      <dgm:t>
        <a:bodyPr/>
        <a:lstStyle/>
        <a:p>
          <a:r>
            <a:rPr lang="en-US" sz="1400" noProof="0" dirty="0" smtClean="0"/>
            <a:t>Wave 1</a:t>
          </a:r>
          <a:endParaRPr lang="en-US" sz="1400" noProof="0" dirty="0"/>
        </a:p>
      </dgm:t>
    </dgm:pt>
    <dgm:pt modelId="{709D5C97-A9CC-4E8C-9394-05305D363BBB}" type="parTrans" cxnId="{D74DC966-1A6E-4607-9D5D-619A6AF37EED}">
      <dgm:prSet/>
      <dgm:spPr/>
      <dgm:t>
        <a:bodyPr/>
        <a:lstStyle/>
        <a:p>
          <a:endParaRPr lang="en-US" sz="1400" noProof="0"/>
        </a:p>
      </dgm:t>
    </dgm:pt>
    <dgm:pt modelId="{663FE41D-0AA8-402F-B8C0-83B847022037}" type="sibTrans" cxnId="{D74DC966-1A6E-4607-9D5D-619A6AF37EED}">
      <dgm:prSet/>
      <dgm:spPr/>
      <dgm:t>
        <a:bodyPr/>
        <a:lstStyle/>
        <a:p>
          <a:endParaRPr lang="en-US" sz="1400" noProof="0"/>
        </a:p>
      </dgm:t>
    </dgm:pt>
    <dgm:pt modelId="{226E6E27-8589-4607-BBDF-276F6D42EAA2}">
      <dgm:prSet phldrT="[Text]" custT="1"/>
      <dgm:spPr/>
      <dgm:t>
        <a:bodyPr/>
        <a:lstStyle/>
        <a:p>
          <a:r>
            <a:rPr lang="en-US" sz="1400" noProof="0" dirty="0" smtClean="0"/>
            <a:t>…</a:t>
          </a:r>
          <a:endParaRPr lang="en-US" sz="1400" noProof="0" dirty="0"/>
        </a:p>
      </dgm:t>
    </dgm:pt>
    <dgm:pt modelId="{6660FBDD-F41E-4E01-A099-FC95B89198CE}" type="parTrans" cxnId="{483DE9C4-F148-4817-B449-23F2073EE782}">
      <dgm:prSet/>
      <dgm:spPr/>
      <dgm:t>
        <a:bodyPr/>
        <a:lstStyle/>
        <a:p>
          <a:endParaRPr lang="en-US" sz="1400" noProof="0"/>
        </a:p>
      </dgm:t>
    </dgm:pt>
    <dgm:pt modelId="{BEB3CFBC-4C9A-4BC8-A41B-08E8B138F961}" type="sibTrans" cxnId="{483DE9C4-F148-4817-B449-23F2073EE782}">
      <dgm:prSet/>
      <dgm:spPr/>
      <dgm:t>
        <a:bodyPr/>
        <a:lstStyle/>
        <a:p>
          <a:endParaRPr lang="en-US" sz="1400" noProof="0"/>
        </a:p>
      </dgm:t>
    </dgm:pt>
    <dgm:pt modelId="{363D747F-0F3B-4BFB-95ED-7B9E89129E45}">
      <dgm:prSet phldrT="[Text]" custT="1"/>
      <dgm:spPr/>
      <dgm:t>
        <a:bodyPr/>
        <a:lstStyle/>
        <a:p>
          <a:r>
            <a:rPr lang="en-US" sz="1400" noProof="0" dirty="0" smtClean="0"/>
            <a:t>Wave 6</a:t>
          </a:r>
          <a:endParaRPr lang="en-US" sz="1400" noProof="0" dirty="0"/>
        </a:p>
      </dgm:t>
    </dgm:pt>
    <dgm:pt modelId="{0B612B21-662C-4C04-B3A9-6FB988ECB310}" type="parTrans" cxnId="{1A0DD6C2-07FF-4734-8D9D-31E038EF024F}">
      <dgm:prSet/>
      <dgm:spPr/>
      <dgm:t>
        <a:bodyPr/>
        <a:lstStyle/>
        <a:p>
          <a:endParaRPr lang="en-US" sz="1400"/>
        </a:p>
      </dgm:t>
    </dgm:pt>
    <dgm:pt modelId="{6B1E73D2-3616-4642-8051-FA9A0485F844}" type="sibTrans" cxnId="{1A0DD6C2-07FF-4734-8D9D-31E038EF024F}">
      <dgm:prSet/>
      <dgm:spPr/>
      <dgm:t>
        <a:bodyPr/>
        <a:lstStyle/>
        <a:p>
          <a:endParaRPr lang="en-US" sz="1400"/>
        </a:p>
      </dgm:t>
    </dgm:pt>
    <dgm:pt modelId="{7E2E4E66-A554-4ABE-9406-683524AABD0B}">
      <dgm:prSet phldrT="[Text]" custT="1"/>
      <dgm:spPr/>
      <dgm:t>
        <a:bodyPr/>
        <a:lstStyle/>
        <a:p>
          <a:r>
            <a:rPr lang="en-US" sz="1400" noProof="0" dirty="0" smtClean="0"/>
            <a:t>F2F Final</a:t>
          </a:r>
          <a:endParaRPr lang="en-US" sz="1400" noProof="0" dirty="0"/>
        </a:p>
      </dgm:t>
    </dgm:pt>
    <dgm:pt modelId="{C8C83B86-C822-4569-992A-55557B6FEEC0}" type="parTrans" cxnId="{C0DF2CD6-486F-4D16-982D-CD27BC571C26}">
      <dgm:prSet/>
      <dgm:spPr/>
      <dgm:t>
        <a:bodyPr/>
        <a:lstStyle/>
        <a:p>
          <a:endParaRPr lang="en-US" sz="1400"/>
        </a:p>
      </dgm:t>
    </dgm:pt>
    <dgm:pt modelId="{ABC4A2FC-763D-45E5-86A1-F3ACFC14E52B}" type="sibTrans" cxnId="{C0DF2CD6-486F-4D16-982D-CD27BC571C26}">
      <dgm:prSet/>
      <dgm:spPr/>
      <dgm:t>
        <a:bodyPr/>
        <a:lstStyle/>
        <a:p>
          <a:endParaRPr lang="en-US" sz="1400"/>
        </a:p>
      </dgm:t>
    </dgm:pt>
    <dgm:pt modelId="{1F6CF94A-C466-4496-A5EF-AFEB61095418}" type="pres">
      <dgm:prSet presAssocID="{A5DF114F-5ECE-4D00-B2ED-0B8DD3A749F4}" presName="arrowDiagram" presStyleCnt="0">
        <dgm:presLayoutVars>
          <dgm:chMax val="5"/>
          <dgm:dir/>
          <dgm:resizeHandles val="exact"/>
        </dgm:presLayoutVars>
      </dgm:prSet>
      <dgm:spPr/>
    </dgm:pt>
    <dgm:pt modelId="{32857E2A-A3CC-4CF2-B7F3-F8E170F91299}" type="pres">
      <dgm:prSet presAssocID="{A5DF114F-5ECE-4D00-B2ED-0B8DD3A749F4}" presName="arrow" presStyleLbl="bgShp" presStyleIdx="0" presStyleCnt="1" custLinFactNeighborX="-2334" custLinFactNeighborY="11767"/>
      <dgm:spPr/>
    </dgm:pt>
    <dgm:pt modelId="{EA9EA59E-32C0-4DB1-8EE4-11E1CD130DBA}" type="pres">
      <dgm:prSet presAssocID="{A5DF114F-5ECE-4D00-B2ED-0B8DD3A749F4}" presName="arrowDiagram5" presStyleCnt="0"/>
      <dgm:spPr/>
    </dgm:pt>
    <dgm:pt modelId="{AD5F2EAD-BA66-4233-81F5-A2D385556F66}" type="pres">
      <dgm:prSet presAssocID="{082F44F8-5DC1-4D63-A391-CEA68CD2E4BD}" presName="bullet5a" presStyleLbl="node1" presStyleIdx="0" presStyleCnt="5"/>
      <dgm:spPr/>
    </dgm:pt>
    <dgm:pt modelId="{13F3787E-686C-4F92-A8C9-C7CF43E93C5E}" type="pres">
      <dgm:prSet presAssocID="{082F44F8-5DC1-4D63-A391-CEA68CD2E4BD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B78F0-2E84-4B28-8349-5E27142A2177}" type="pres">
      <dgm:prSet presAssocID="{2EA9FF60-8096-455D-B547-CDF872E0DD30}" presName="bullet5b" presStyleLbl="node1" presStyleIdx="1" presStyleCnt="5"/>
      <dgm:spPr/>
    </dgm:pt>
    <dgm:pt modelId="{74A16108-4BAD-4353-91D7-7D4537F435BB}" type="pres">
      <dgm:prSet presAssocID="{2EA9FF60-8096-455D-B547-CDF872E0DD30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7B1DB-1B4A-4554-BF92-C8BFC700424F}" type="pres">
      <dgm:prSet presAssocID="{226E6E27-8589-4607-BBDF-276F6D42EAA2}" presName="bullet5c" presStyleLbl="node1" presStyleIdx="2" presStyleCnt="5"/>
      <dgm:spPr/>
    </dgm:pt>
    <dgm:pt modelId="{269696D6-CFFA-4AE3-837C-B380D2AC08CB}" type="pres">
      <dgm:prSet presAssocID="{226E6E27-8589-4607-BBDF-276F6D42EAA2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3DD3C-1141-42F4-872B-8D5167C9D7FD}" type="pres">
      <dgm:prSet presAssocID="{363D747F-0F3B-4BFB-95ED-7B9E89129E45}" presName="bullet5d" presStyleLbl="node1" presStyleIdx="3" presStyleCnt="5"/>
      <dgm:spPr/>
    </dgm:pt>
    <dgm:pt modelId="{35A3519D-3814-43A5-A020-60F4B9331D03}" type="pres">
      <dgm:prSet presAssocID="{363D747F-0F3B-4BFB-95ED-7B9E89129E45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EEEA5-827F-482F-95C5-1CB42E7352FC}" type="pres">
      <dgm:prSet presAssocID="{7E2E4E66-A554-4ABE-9406-683524AABD0B}" presName="bullet5e" presStyleLbl="node1" presStyleIdx="4" presStyleCnt="5"/>
      <dgm:spPr/>
    </dgm:pt>
    <dgm:pt modelId="{AADFFA58-AFA8-4BEF-810C-60B78BD8A221}" type="pres">
      <dgm:prSet presAssocID="{7E2E4E66-A554-4ABE-9406-683524AABD0B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3DE9C4-F148-4817-B449-23F2073EE782}" srcId="{A5DF114F-5ECE-4D00-B2ED-0B8DD3A749F4}" destId="{226E6E27-8589-4607-BBDF-276F6D42EAA2}" srcOrd="2" destOrd="0" parTransId="{6660FBDD-F41E-4E01-A099-FC95B89198CE}" sibTransId="{BEB3CFBC-4C9A-4BC8-A41B-08E8B138F961}"/>
    <dgm:cxn modelId="{559774B7-7D3A-4DF7-92CE-125B47EDD150}" type="presOf" srcId="{A5DF114F-5ECE-4D00-B2ED-0B8DD3A749F4}" destId="{1F6CF94A-C466-4496-A5EF-AFEB61095418}" srcOrd="0" destOrd="0" presId="urn:microsoft.com/office/officeart/2005/8/layout/arrow2"/>
    <dgm:cxn modelId="{D74DC966-1A6E-4607-9D5D-619A6AF37EED}" srcId="{A5DF114F-5ECE-4D00-B2ED-0B8DD3A749F4}" destId="{2EA9FF60-8096-455D-B547-CDF872E0DD30}" srcOrd="1" destOrd="0" parTransId="{709D5C97-A9CC-4E8C-9394-05305D363BBB}" sibTransId="{663FE41D-0AA8-402F-B8C0-83B847022037}"/>
    <dgm:cxn modelId="{D3F0C3B5-A018-435F-A2BB-DA8041CBE983}" type="presOf" srcId="{226E6E27-8589-4607-BBDF-276F6D42EAA2}" destId="{269696D6-CFFA-4AE3-837C-B380D2AC08CB}" srcOrd="0" destOrd="0" presId="urn:microsoft.com/office/officeart/2005/8/layout/arrow2"/>
    <dgm:cxn modelId="{231BED8C-F68D-4D77-BD57-1810FD5DA5DD}" type="presOf" srcId="{7E2E4E66-A554-4ABE-9406-683524AABD0B}" destId="{AADFFA58-AFA8-4BEF-810C-60B78BD8A221}" srcOrd="0" destOrd="0" presId="urn:microsoft.com/office/officeart/2005/8/layout/arrow2"/>
    <dgm:cxn modelId="{AD4C436B-7BD9-48AB-A82B-324213E09531}" type="presOf" srcId="{363D747F-0F3B-4BFB-95ED-7B9E89129E45}" destId="{35A3519D-3814-43A5-A020-60F4B9331D03}" srcOrd="0" destOrd="0" presId="urn:microsoft.com/office/officeart/2005/8/layout/arrow2"/>
    <dgm:cxn modelId="{1F116EB0-CB79-4B98-B8A9-267ED8CA0579}" srcId="{A5DF114F-5ECE-4D00-B2ED-0B8DD3A749F4}" destId="{082F44F8-5DC1-4D63-A391-CEA68CD2E4BD}" srcOrd="0" destOrd="0" parTransId="{9BB669B2-4182-4E79-88EE-6F684F7FF726}" sibTransId="{70E8437E-B7D7-44FE-A7A2-DC9DEBCF674F}"/>
    <dgm:cxn modelId="{43755005-BF9C-4482-A446-AB6FA4495112}" type="presOf" srcId="{2EA9FF60-8096-455D-B547-CDF872E0DD30}" destId="{74A16108-4BAD-4353-91D7-7D4537F435BB}" srcOrd="0" destOrd="0" presId="urn:microsoft.com/office/officeart/2005/8/layout/arrow2"/>
    <dgm:cxn modelId="{A5D17546-0476-43AA-8AAC-83FED3CB2D29}" type="presOf" srcId="{082F44F8-5DC1-4D63-A391-CEA68CD2E4BD}" destId="{13F3787E-686C-4F92-A8C9-C7CF43E93C5E}" srcOrd="0" destOrd="0" presId="urn:microsoft.com/office/officeart/2005/8/layout/arrow2"/>
    <dgm:cxn modelId="{1A0DD6C2-07FF-4734-8D9D-31E038EF024F}" srcId="{A5DF114F-5ECE-4D00-B2ED-0B8DD3A749F4}" destId="{363D747F-0F3B-4BFB-95ED-7B9E89129E45}" srcOrd="3" destOrd="0" parTransId="{0B612B21-662C-4C04-B3A9-6FB988ECB310}" sibTransId="{6B1E73D2-3616-4642-8051-FA9A0485F844}"/>
    <dgm:cxn modelId="{C0DF2CD6-486F-4D16-982D-CD27BC571C26}" srcId="{A5DF114F-5ECE-4D00-B2ED-0B8DD3A749F4}" destId="{7E2E4E66-A554-4ABE-9406-683524AABD0B}" srcOrd="4" destOrd="0" parTransId="{C8C83B86-C822-4569-992A-55557B6FEEC0}" sibTransId="{ABC4A2FC-763D-45E5-86A1-F3ACFC14E52B}"/>
    <dgm:cxn modelId="{A07A429F-C2BA-4E78-AEDD-7A13B674C7ED}" type="presParOf" srcId="{1F6CF94A-C466-4496-A5EF-AFEB61095418}" destId="{32857E2A-A3CC-4CF2-B7F3-F8E170F91299}" srcOrd="0" destOrd="0" presId="urn:microsoft.com/office/officeart/2005/8/layout/arrow2"/>
    <dgm:cxn modelId="{28A21DEB-1BA7-43A8-9D88-7C713E8E9D48}" type="presParOf" srcId="{1F6CF94A-C466-4496-A5EF-AFEB61095418}" destId="{EA9EA59E-32C0-4DB1-8EE4-11E1CD130DBA}" srcOrd="1" destOrd="0" presId="urn:microsoft.com/office/officeart/2005/8/layout/arrow2"/>
    <dgm:cxn modelId="{633CB090-67D2-40E2-8AF3-CAAA826DFF4A}" type="presParOf" srcId="{EA9EA59E-32C0-4DB1-8EE4-11E1CD130DBA}" destId="{AD5F2EAD-BA66-4233-81F5-A2D385556F66}" srcOrd="0" destOrd="0" presId="urn:microsoft.com/office/officeart/2005/8/layout/arrow2"/>
    <dgm:cxn modelId="{A6617C0B-E211-4ADE-B327-55B65FAE0536}" type="presParOf" srcId="{EA9EA59E-32C0-4DB1-8EE4-11E1CD130DBA}" destId="{13F3787E-686C-4F92-A8C9-C7CF43E93C5E}" srcOrd="1" destOrd="0" presId="urn:microsoft.com/office/officeart/2005/8/layout/arrow2"/>
    <dgm:cxn modelId="{957FEFBE-67E1-432B-8A4D-509899DA4DF6}" type="presParOf" srcId="{EA9EA59E-32C0-4DB1-8EE4-11E1CD130DBA}" destId="{4B9B78F0-2E84-4B28-8349-5E27142A2177}" srcOrd="2" destOrd="0" presId="urn:microsoft.com/office/officeart/2005/8/layout/arrow2"/>
    <dgm:cxn modelId="{BD8936B1-1231-4105-A22A-28D5E77FB3C3}" type="presParOf" srcId="{EA9EA59E-32C0-4DB1-8EE4-11E1CD130DBA}" destId="{74A16108-4BAD-4353-91D7-7D4537F435BB}" srcOrd="3" destOrd="0" presId="urn:microsoft.com/office/officeart/2005/8/layout/arrow2"/>
    <dgm:cxn modelId="{CB004EBA-00A8-4F6E-BA2D-CDF139A2C341}" type="presParOf" srcId="{EA9EA59E-32C0-4DB1-8EE4-11E1CD130DBA}" destId="{4A17B1DB-1B4A-4554-BF92-C8BFC700424F}" srcOrd="4" destOrd="0" presId="urn:microsoft.com/office/officeart/2005/8/layout/arrow2"/>
    <dgm:cxn modelId="{ACB49CB0-BBC4-423C-A334-F13B8A3ABB66}" type="presParOf" srcId="{EA9EA59E-32C0-4DB1-8EE4-11E1CD130DBA}" destId="{269696D6-CFFA-4AE3-837C-B380D2AC08CB}" srcOrd="5" destOrd="0" presId="urn:microsoft.com/office/officeart/2005/8/layout/arrow2"/>
    <dgm:cxn modelId="{BFCC9FDF-ED88-4587-B857-F7098039B2A3}" type="presParOf" srcId="{EA9EA59E-32C0-4DB1-8EE4-11E1CD130DBA}" destId="{44A3DD3C-1141-42F4-872B-8D5167C9D7FD}" srcOrd="6" destOrd="0" presId="urn:microsoft.com/office/officeart/2005/8/layout/arrow2"/>
    <dgm:cxn modelId="{39ED47F8-40D7-4561-9A0B-B2E37074D20D}" type="presParOf" srcId="{EA9EA59E-32C0-4DB1-8EE4-11E1CD130DBA}" destId="{35A3519D-3814-43A5-A020-60F4B9331D03}" srcOrd="7" destOrd="0" presId="urn:microsoft.com/office/officeart/2005/8/layout/arrow2"/>
    <dgm:cxn modelId="{DDB2C6A5-854C-4451-BED2-413B2FAE30B6}" type="presParOf" srcId="{EA9EA59E-32C0-4DB1-8EE4-11E1CD130DBA}" destId="{771EEEA5-827F-482F-95C5-1CB42E7352FC}" srcOrd="8" destOrd="0" presId="urn:microsoft.com/office/officeart/2005/8/layout/arrow2"/>
    <dgm:cxn modelId="{C5A712D9-FE8B-4C2F-8F1A-E18960FFC08E}" type="presParOf" srcId="{EA9EA59E-32C0-4DB1-8EE4-11E1CD130DBA}" destId="{AADFFA58-AFA8-4BEF-810C-60B78BD8A22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E2958-C031-4A76-B8CF-0DAC67F7677E}">
      <dsp:nvSpPr>
        <dsp:cNvPr id="0" name=""/>
        <dsp:cNvSpPr/>
      </dsp:nvSpPr>
      <dsp:spPr>
        <a:xfrm>
          <a:off x="4042" y="1236294"/>
          <a:ext cx="2353321" cy="94132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Collecting</a:t>
          </a:r>
          <a:endParaRPr lang="en-US" sz="1800" kern="1200" dirty="0"/>
        </a:p>
      </dsp:txBody>
      <dsp:txXfrm>
        <a:off x="474706" y="1236294"/>
        <a:ext cx="1411993" cy="941328"/>
      </dsp:txXfrm>
    </dsp:sp>
    <dsp:sp modelId="{C14F4FB0-3156-4D52-88BB-743E55EF88BD}">
      <dsp:nvSpPr>
        <dsp:cNvPr id="0" name=""/>
        <dsp:cNvSpPr/>
      </dsp:nvSpPr>
      <dsp:spPr>
        <a:xfrm>
          <a:off x="2122032" y="1236294"/>
          <a:ext cx="2353321" cy="94132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Processing</a:t>
          </a:r>
          <a:endParaRPr lang="en-US" sz="1800" kern="1200" dirty="0"/>
        </a:p>
      </dsp:txBody>
      <dsp:txXfrm>
        <a:off x="2592696" y="1236294"/>
        <a:ext cx="1411993" cy="941328"/>
      </dsp:txXfrm>
    </dsp:sp>
    <dsp:sp modelId="{25D76661-3247-4EE1-995B-3DFCBB4D4023}">
      <dsp:nvSpPr>
        <dsp:cNvPr id="0" name=""/>
        <dsp:cNvSpPr/>
      </dsp:nvSpPr>
      <dsp:spPr>
        <a:xfrm>
          <a:off x="4240021" y="1236294"/>
          <a:ext cx="2353321" cy="94132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Archiving</a:t>
          </a:r>
          <a:endParaRPr lang="en-US" sz="1800" kern="1200" dirty="0"/>
        </a:p>
      </dsp:txBody>
      <dsp:txXfrm>
        <a:off x="4710685" y="1236294"/>
        <a:ext cx="1411993" cy="941328"/>
      </dsp:txXfrm>
    </dsp:sp>
    <dsp:sp modelId="{741B8F07-A0B1-44D8-AE99-380542C6D58C}">
      <dsp:nvSpPr>
        <dsp:cNvPr id="0" name=""/>
        <dsp:cNvSpPr/>
      </dsp:nvSpPr>
      <dsp:spPr>
        <a:xfrm>
          <a:off x="6358010" y="1236294"/>
          <a:ext cx="2353321" cy="94132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Disseminating</a:t>
          </a:r>
          <a:endParaRPr lang="en-US" sz="1800" kern="1200" dirty="0"/>
        </a:p>
      </dsp:txBody>
      <dsp:txXfrm>
        <a:off x="6828674" y="1236294"/>
        <a:ext cx="1411993" cy="941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9B8399-E22C-4C74-9288-9CEE50D00CE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D9C72E-13E1-4DFF-9903-A017D3DF4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9C72E-13E1-4DFF-9903-A017D3DF4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6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F53-7600-4C6C-BFED-813CCC2E056F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6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EB64-18F5-4377-BA25-2C58EE4DFE6C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44C0-09BF-4439-AA7A-E3ACA40AC7C4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9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53BB-7FC4-46F1-A7F1-8CCD48FA6415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8022-DD56-4ADF-B83E-78FF58F45A20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4D7A-98E6-4755-B659-FDF20F010628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1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132-C3A6-41C9-A24E-C1A5B0006ABF}" type="datetime1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306B-4BC1-4456-A810-617D7D588B7B}" type="datetime1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D25D-C06C-4D58-A1A5-80B65B43B3A3}" type="datetime1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CF3A-B16D-44EA-AC0D-BC1D02964297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8BC0-5464-4F64-AF3F-B03CB6C40CCC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4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7CD4-29BA-46AE-ADDF-EBE6A6FED276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iconarchive.com/show/ios7v2-icons-by-visualpharm/Basic-Idea-ic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://www.iconarchive.com/show/ios7v2-icons-by-visualpharm/Plants-Leaf-ic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onarchive.com/show/ios7v2-icons-by-visualpharm/Kitchen-Restaurant-icon.html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www.iconarchive.com/show/ios7v2-icons-by-visualpharm/Shopping-Money-bag-ic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hyperlink" Target="http://www.iconarchive.com/show/ios7v2-icons-by-visualpharm/Time-Clock-ic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onarchive.com/show/ios7v2-icons-by-visualpharm/Charts-Combo-chart-icon.html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://www.iconarchive.com/show/ios7v2-icons-by-visualpharm/Basic-Idea-icon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iconarchive.com/show/ios7v2-icons-by-visualpharm/Time-Clock-ico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iconarchive.com/show/ios7v2-icons-by-visualpharm/Charts-Combo-chart-ic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8" r="55680"/>
          <a:stretch/>
        </p:blipFill>
        <p:spPr bwMode="auto">
          <a:xfrm>
            <a:off x="0" y="1174750"/>
            <a:ext cx="9144000" cy="16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89300"/>
            <a:ext cx="9144000" cy="1470025"/>
          </a:xfrm>
          <a:effectLst/>
        </p:spPr>
        <p:txBody>
          <a:bodyPr>
            <a:normAutofit fontScale="90000"/>
          </a:bodyPr>
          <a:lstStyle/>
          <a:p>
            <a:r>
              <a:rPr lang="en-US" sz="4000" dirty="0" smtClean="0"/>
              <a:t>WORLD BANK POVERTY MONITORING IN EUROPE AND CENTRAL ASIA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High Frequency Data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70500"/>
            <a:ext cx="9144000" cy="1130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CAROLINA </a:t>
            </a:r>
            <a:r>
              <a:rPr lang="en-US" sz="1800" b="1" dirty="0">
                <a:solidFill>
                  <a:schemeClr val="tx1"/>
                </a:solidFill>
              </a:rPr>
              <a:t>SÁNCHEZ </a:t>
            </a:r>
            <a:r>
              <a:rPr lang="en-US" sz="1800" b="1" dirty="0" smtClean="0">
                <a:solidFill>
                  <a:schemeClr val="tx1"/>
                </a:solidFill>
              </a:rPr>
              <a:t>PÁRAMO and JOÃO PEDRO AZEVEDO</a:t>
            </a:r>
          </a:p>
          <a:p>
            <a:pPr>
              <a:spcBef>
                <a:spcPts val="0"/>
              </a:spcBef>
            </a:pPr>
            <a:r>
              <a:rPr lang="en-US" sz="1800" i="1" dirty="0" smtClean="0">
                <a:solidFill>
                  <a:schemeClr val="tx1"/>
                </a:solidFill>
              </a:rPr>
              <a:t>		Sector Manager		      Senior Economist		</a:t>
            </a:r>
          </a:p>
          <a:p>
            <a:pPr>
              <a:spcBef>
                <a:spcPts val="0"/>
              </a:spcBef>
            </a:pPr>
            <a:r>
              <a:rPr lang="en-US" sz="1800" i="1" dirty="0" smtClean="0">
                <a:solidFill>
                  <a:schemeClr val="tx1"/>
                </a:solidFill>
              </a:rPr>
              <a:t>The World Bank</a:t>
            </a:r>
          </a:p>
          <a:p>
            <a:pPr>
              <a:spcBef>
                <a:spcPts val="0"/>
              </a:spcBef>
            </a:pPr>
            <a:endParaRPr lang="en-US" sz="1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76200" y="285750"/>
            <a:ext cx="9144000" cy="88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UNECE CONFERENCE OF EUROPEAN STATISTICIANS</a:t>
            </a:r>
          </a:p>
          <a:p>
            <a:pPr algn="r">
              <a:spcBef>
                <a:spcPts val="0"/>
              </a:spcBef>
            </a:pPr>
            <a:r>
              <a:rPr lang="en-US" sz="1400" i="1" dirty="0" smtClean="0">
                <a:solidFill>
                  <a:schemeClr val="tx1"/>
                </a:solidFill>
              </a:rPr>
              <a:t>The </a:t>
            </a:r>
            <a:r>
              <a:rPr lang="en-US" sz="1400" i="1" dirty="0">
                <a:solidFill>
                  <a:schemeClr val="tx1"/>
                </a:solidFill>
              </a:rPr>
              <a:t>way forward in poverty </a:t>
            </a:r>
            <a:r>
              <a:rPr lang="en-US" sz="1400" i="1" dirty="0" smtClean="0">
                <a:solidFill>
                  <a:schemeClr val="tx1"/>
                </a:solidFill>
              </a:rPr>
              <a:t>measurement</a:t>
            </a:r>
            <a:endParaRPr lang="en-US" sz="1400" i="1" dirty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1400" i="1" dirty="0" smtClean="0">
                <a:solidFill>
                  <a:schemeClr val="tx1"/>
                </a:solidFill>
              </a:rPr>
              <a:t>December 2-4, 2013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-457200"/>
            <a:ext cx="492397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5241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1714500" y="5118100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10400" y="-1066800"/>
            <a:ext cx="41148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</a:pPr>
            <a:r>
              <a:rPr lang="en-US" sz="3600" dirty="0" smtClean="0"/>
              <a:t>POVERTY PROJECTIONS: AGGREGATE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9900" y="1219200"/>
            <a:ext cx="8242648" cy="1371600"/>
          </a:xfrm>
        </p:spPr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en-US" sz="2800" dirty="0" err="1" smtClean="0"/>
              <a:t>Backcasting</a:t>
            </a:r>
            <a:r>
              <a:rPr lang="en-US" sz="2800" dirty="0"/>
              <a:t>, </a:t>
            </a:r>
            <a:r>
              <a:rPr lang="en-US" sz="2800" dirty="0" err="1"/>
              <a:t>nowcasting</a:t>
            </a:r>
            <a:r>
              <a:rPr lang="en-US" sz="2800" dirty="0"/>
              <a:t>, </a:t>
            </a:r>
            <a:r>
              <a:rPr lang="en-US" sz="2800" dirty="0" smtClean="0"/>
              <a:t>&amp; forecasting </a:t>
            </a:r>
            <a:r>
              <a:rPr lang="en-US" sz="2800" dirty="0"/>
              <a:t>to fill in missing surveys according to macroeconomic and population historical figures and </a:t>
            </a:r>
            <a:r>
              <a:rPr lang="en-US" sz="2800" dirty="0" smtClean="0"/>
              <a:t>projections</a:t>
            </a:r>
            <a:r>
              <a:rPr lang="en-US" sz="2800" dirty="0"/>
              <a:t>.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629400" y="3352800"/>
            <a:ext cx="21498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ABBE"/>
                </a:solidFill>
              </a:rPr>
              <a:t>SUSTAINABLE</a:t>
            </a:r>
          </a:p>
          <a:p>
            <a:endParaRPr lang="en-US" sz="2800" dirty="0">
              <a:solidFill>
                <a:srgbClr val="00ABBE"/>
              </a:solidFill>
            </a:endParaRPr>
          </a:p>
          <a:p>
            <a:r>
              <a:rPr lang="en-US" sz="2800" dirty="0" smtClean="0">
                <a:solidFill>
                  <a:srgbClr val="00ABBE"/>
                </a:solidFill>
              </a:rPr>
              <a:t>OPEN</a:t>
            </a:r>
          </a:p>
          <a:p>
            <a:endParaRPr lang="en-US" sz="2800" dirty="0">
              <a:solidFill>
                <a:srgbClr val="00ABBE"/>
              </a:solidFill>
            </a:endParaRPr>
          </a:p>
          <a:p>
            <a:r>
              <a:rPr lang="en-US" sz="2800" dirty="0" smtClean="0">
                <a:solidFill>
                  <a:srgbClr val="00ABBE"/>
                </a:solidFill>
              </a:rPr>
              <a:t>MODULAR</a:t>
            </a:r>
            <a:endParaRPr lang="en-US" sz="2800" dirty="0">
              <a:solidFill>
                <a:srgbClr val="00ABBE"/>
              </a:solidFill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590800"/>
            <a:ext cx="6339552" cy="3735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</a:pPr>
            <a:r>
              <a:rPr lang="en-US" sz="3600" dirty="0" smtClean="0"/>
              <a:t>POVERTY PROJECTIONS: MICRO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762000" y="1206355"/>
            <a:ext cx="2133600" cy="4848861"/>
            <a:chOff x="762000" y="1219200"/>
            <a:chExt cx="2286000" cy="5207331"/>
          </a:xfrm>
        </p:grpSpPr>
        <p:sp>
          <p:nvSpPr>
            <p:cNvPr id="68" name="TextBox 12"/>
            <p:cNvSpPr txBox="1">
              <a:spLocks noChangeArrowheads="1"/>
            </p:cNvSpPr>
            <p:nvPr/>
          </p:nvSpPr>
          <p:spPr bwMode="auto">
            <a:xfrm>
              <a:off x="762000" y="1219200"/>
              <a:ext cx="2286000" cy="396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i="1" u="sng" dirty="0" smtClean="0">
                  <a:latin typeface="Calibri" pitchFamily="34" charset="0"/>
                </a:rPr>
                <a:t>Baseline</a:t>
              </a:r>
              <a:endParaRPr lang="en-US" b="1" i="1" u="sng" dirty="0">
                <a:latin typeface="Calibri" pitchFamily="34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62000" y="1981434"/>
              <a:ext cx="2267291" cy="304894"/>
            </a:xfrm>
            <a:prstGeom prst="roundRect">
              <a:avLst/>
            </a:prstGeom>
            <a:solidFill>
              <a:srgbClr val="FFC000">
                <a:alpha val="50196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Micro data</a:t>
              </a: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762000" y="3353456"/>
              <a:ext cx="2267291" cy="137036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50196"/>
              </a:schemeClr>
            </a:solidFill>
            <a:ln>
              <a:solidFill>
                <a:srgbClr val="00AB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LF status model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Earnings equation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Migration/remittances</a:t>
              </a: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20"/>
            <p:cNvSpPr>
              <a:spLocks noChangeArrowheads="1"/>
            </p:cNvSpPr>
            <p:nvPr/>
          </p:nvSpPr>
          <p:spPr bwMode="auto">
            <a:xfrm>
              <a:off x="762000" y="6096000"/>
              <a:ext cx="2286000" cy="330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Rule: Best fit to micro data</a:t>
              </a:r>
            </a:p>
          </p:txBody>
        </p:sp>
        <p:cxnSp>
          <p:nvCxnSpPr>
            <p:cNvPr id="72" name="Straight Arrow Connector 71"/>
            <p:cNvCxnSpPr>
              <a:stCxn id="69" idx="2"/>
              <a:endCxn id="70" idx="0"/>
            </p:cNvCxnSpPr>
            <p:nvPr/>
          </p:nvCxnSpPr>
          <p:spPr>
            <a:xfrm rot="5400000">
              <a:off x="1362081" y="2819041"/>
              <a:ext cx="1067128" cy="1701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28"/>
            <p:cNvSpPr txBox="1">
              <a:spLocks noChangeArrowheads="1"/>
            </p:cNvSpPr>
            <p:nvPr/>
          </p:nvSpPr>
          <p:spPr bwMode="auto">
            <a:xfrm rot="5400000">
              <a:off x="1549427" y="2628384"/>
              <a:ext cx="1080478" cy="39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estimate</a:t>
              </a:r>
            </a:p>
          </p:txBody>
        </p:sp>
      </p:grpSp>
      <p:grpSp>
        <p:nvGrpSpPr>
          <p:cNvPr id="74" name="Group 67"/>
          <p:cNvGrpSpPr>
            <a:grpSpLocks/>
          </p:cNvGrpSpPr>
          <p:nvPr/>
        </p:nvGrpSpPr>
        <p:grpSpPr bwMode="auto">
          <a:xfrm>
            <a:off x="2878138" y="1242400"/>
            <a:ext cx="2760662" cy="5137375"/>
            <a:chOff x="2868433" y="1219200"/>
            <a:chExt cx="2932461" cy="5615164"/>
          </a:xfrm>
        </p:grpSpPr>
        <p:sp>
          <p:nvSpPr>
            <p:cNvPr id="75" name="Rounded Rectangle 74"/>
            <p:cNvSpPr/>
            <p:nvPr/>
          </p:nvSpPr>
          <p:spPr>
            <a:xfrm>
              <a:off x="3505851" y="5334135"/>
              <a:ext cx="2266376" cy="304442"/>
            </a:xfrm>
            <a:prstGeom prst="roundRect">
              <a:avLst/>
            </a:prstGeom>
            <a:solidFill>
              <a:srgbClr val="FFC000">
                <a:alpha val="50196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Population growth</a:t>
              </a:r>
            </a:p>
          </p:txBody>
        </p:sp>
        <p:cxnSp>
          <p:nvCxnSpPr>
            <p:cNvPr id="76" name="Straight Connector 75"/>
            <p:cNvCxnSpPr/>
            <p:nvPr/>
          </p:nvCxnSpPr>
          <p:spPr>
            <a:xfrm rot="5400000">
              <a:off x="495382" y="4000529"/>
              <a:ext cx="5408813" cy="16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26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1447800" cy="384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i="1" u="sng" dirty="0">
                  <a:latin typeface="Calibri" pitchFamily="34" charset="0"/>
                </a:rPr>
                <a:t>Simulation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505851" y="1981961"/>
              <a:ext cx="2266376" cy="304442"/>
            </a:xfrm>
            <a:prstGeom prst="roundRect">
              <a:avLst/>
            </a:prstGeom>
            <a:solidFill>
              <a:srgbClr val="FFC000">
                <a:alpha val="50196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Macro projections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505851" y="3353605"/>
              <a:ext cx="2266376" cy="136999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50196"/>
              </a:schemeClr>
            </a:solidFill>
            <a:ln>
              <a:solidFill>
                <a:srgbClr val="00AB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∆ in LF status (</a:t>
              </a:r>
              <a:r>
                <a:rPr lang="en-US" sz="1400" dirty="0" err="1">
                  <a:solidFill>
                    <a:schemeClr val="tx1"/>
                  </a:solidFill>
                </a:rPr>
                <a:t>ind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∆ real earnings (</a:t>
              </a:r>
              <a:r>
                <a:rPr lang="en-US" sz="1400" dirty="0" err="1">
                  <a:solidFill>
                    <a:schemeClr val="tx1"/>
                  </a:solidFill>
                </a:rPr>
                <a:t>ind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∆ remittances (HH)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Population</a:t>
              </a:r>
            </a:p>
          </p:txBody>
        </p:sp>
        <p:sp>
          <p:nvSpPr>
            <p:cNvPr id="80" name="TextBox 30"/>
            <p:cNvSpPr txBox="1">
              <a:spLocks noChangeArrowheads="1"/>
            </p:cNvSpPr>
            <p:nvPr/>
          </p:nvSpPr>
          <p:spPr bwMode="auto">
            <a:xfrm rot="5400000">
              <a:off x="4371908" y="2626999"/>
              <a:ext cx="921914" cy="392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predict</a:t>
              </a:r>
            </a:p>
          </p:txBody>
        </p:sp>
        <p:cxnSp>
          <p:nvCxnSpPr>
            <p:cNvPr id="81" name="Straight Arrow Connector 80"/>
            <p:cNvCxnSpPr>
              <a:stCxn id="78" idx="2"/>
              <a:endCxn id="79" idx="0"/>
            </p:cNvCxnSpPr>
            <p:nvPr/>
          </p:nvCxnSpPr>
          <p:spPr>
            <a:xfrm rot="5400000">
              <a:off x="4104595" y="2819161"/>
              <a:ext cx="1067202" cy="168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0" idx="3"/>
              <a:endCxn id="79" idx="1"/>
            </p:cNvCxnSpPr>
            <p:nvPr/>
          </p:nvCxnSpPr>
          <p:spPr>
            <a:xfrm flipV="1">
              <a:off x="2868433" y="4038600"/>
              <a:ext cx="637418" cy="110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5" idx="0"/>
              <a:endCxn id="79" idx="2"/>
            </p:cNvCxnSpPr>
            <p:nvPr/>
          </p:nvCxnSpPr>
          <p:spPr>
            <a:xfrm rot="5400000" flipH="1" flipV="1">
              <a:off x="4333754" y="5028849"/>
              <a:ext cx="608885" cy="168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40"/>
            <p:cNvSpPr>
              <a:spLocks noChangeArrowheads="1"/>
            </p:cNvSpPr>
            <p:nvPr/>
          </p:nvSpPr>
          <p:spPr bwMode="auto">
            <a:xfrm>
              <a:off x="3429000" y="6027002"/>
              <a:ext cx="2371894" cy="807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Rule: Replicate macro proportional changes at micro level</a:t>
              </a:r>
            </a:p>
          </p:txBody>
        </p:sp>
      </p:grpSp>
      <p:sp>
        <p:nvSpPr>
          <p:cNvPr id="85" name="Rectangle 50"/>
          <p:cNvSpPr>
            <a:spLocks noChangeArrowheads="1"/>
          </p:cNvSpPr>
          <p:nvPr/>
        </p:nvSpPr>
        <p:spPr bwMode="auto">
          <a:xfrm>
            <a:off x="26376" y="1890344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Input</a:t>
            </a:r>
          </a:p>
        </p:txBody>
      </p:sp>
      <p:sp>
        <p:nvSpPr>
          <p:cNvPr id="86" name="Rectangle 51"/>
          <p:cNvSpPr>
            <a:spLocks noChangeArrowheads="1"/>
          </p:cNvSpPr>
          <p:nvPr/>
        </p:nvSpPr>
        <p:spPr bwMode="auto">
          <a:xfrm>
            <a:off x="-43960" y="35814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Output</a:t>
            </a:r>
          </a:p>
        </p:txBody>
      </p:sp>
      <p:grpSp>
        <p:nvGrpSpPr>
          <p:cNvPr id="87" name="Group 35"/>
          <p:cNvGrpSpPr>
            <a:grpSpLocks/>
          </p:cNvGrpSpPr>
          <p:nvPr/>
        </p:nvGrpSpPr>
        <p:grpSpPr bwMode="auto">
          <a:xfrm>
            <a:off x="5611813" y="1206355"/>
            <a:ext cx="2992889" cy="5100660"/>
            <a:chOff x="5611738" y="1447800"/>
            <a:chExt cx="2992873" cy="5258594"/>
          </a:xfrm>
        </p:grpSpPr>
        <p:grpSp>
          <p:nvGrpSpPr>
            <p:cNvPr id="88" name="Group 65"/>
            <p:cNvGrpSpPr>
              <a:grpSpLocks/>
            </p:cNvGrpSpPr>
            <p:nvPr/>
          </p:nvGrpSpPr>
          <p:grpSpPr bwMode="auto">
            <a:xfrm>
              <a:off x="5611738" y="1447800"/>
              <a:ext cx="2992873" cy="5258594"/>
              <a:chOff x="5598468" y="1219200"/>
              <a:chExt cx="3240402" cy="5487194"/>
            </a:xfrm>
          </p:grpSpPr>
          <p:sp>
            <p:nvSpPr>
              <p:cNvPr id="92" name="Rectangle 13"/>
              <p:cNvSpPr>
                <a:spLocks noChangeArrowheads="1"/>
              </p:cNvSpPr>
              <p:nvPr/>
            </p:nvSpPr>
            <p:spPr bwMode="auto">
              <a:xfrm>
                <a:off x="6287787" y="1219200"/>
                <a:ext cx="2551083" cy="385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 u="sng" dirty="0">
                    <a:latin typeface="Calibri" pitchFamily="34" charset="0"/>
                  </a:rPr>
                  <a:t>Assessment of impacts</a:t>
                </a:r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3237583" y="4000032"/>
                <a:ext cx="5411006" cy="171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Rounded Rectangle 93"/>
              <p:cNvSpPr/>
              <p:nvPr/>
            </p:nvSpPr>
            <p:spPr>
              <a:xfrm>
                <a:off x="6248170" y="1981080"/>
                <a:ext cx="2267079" cy="304752"/>
              </a:xfrm>
              <a:prstGeom prst="roundRect">
                <a:avLst/>
              </a:prstGeom>
              <a:solidFill>
                <a:srgbClr val="FFC000">
                  <a:alpha val="50196"/>
                </a:srgb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solidFill>
                      <a:schemeClr val="tx1"/>
                    </a:solidFill>
                  </a:rPr>
                  <a:t>Price data</a:t>
                </a:r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6248170" y="3352464"/>
                <a:ext cx="2267079" cy="1371384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  <a:alpha val="50196"/>
                </a:schemeClr>
              </a:solidFill>
              <a:ln>
                <a:solidFill>
                  <a:srgbClr val="00ABB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Income and consumption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(individuals and HH)</a:t>
                </a:r>
              </a:p>
            </p:txBody>
          </p:sp>
          <p:sp>
            <p:nvSpPr>
              <p:cNvPr id="96" name="TextBox 43"/>
              <p:cNvSpPr txBox="1">
                <a:spLocks noChangeArrowheads="1"/>
              </p:cNvSpPr>
              <p:nvPr/>
            </p:nvSpPr>
            <p:spPr bwMode="auto">
              <a:xfrm rot="5400000">
                <a:off x="7151384" y="2586945"/>
                <a:ext cx="849364" cy="399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adjust</a:t>
                </a:r>
              </a:p>
            </p:txBody>
          </p:sp>
          <p:cxnSp>
            <p:nvCxnSpPr>
              <p:cNvPr id="97" name="Straight Arrow Connector 96"/>
              <p:cNvCxnSpPr>
                <a:stCxn id="94" idx="2"/>
                <a:endCxn id="95" idx="0"/>
              </p:cNvCxnSpPr>
              <p:nvPr/>
            </p:nvCxnSpPr>
            <p:spPr>
              <a:xfrm rot="5400000">
                <a:off x="6848394" y="2819945"/>
                <a:ext cx="1066632" cy="1719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>
                <a:stCxn id="79" idx="3"/>
                <a:endCxn id="95" idx="1"/>
              </p:cNvCxnSpPr>
              <p:nvPr/>
            </p:nvCxnSpPr>
            <p:spPr>
              <a:xfrm>
                <a:off x="5598468" y="4037555"/>
                <a:ext cx="649703" cy="601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Rounded Rectangle 88"/>
            <p:cNvSpPr/>
            <p:nvPr/>
          </p:nvSpPr>
          <p:spPr>
            <a:xfrm>
              <a:off x="6172122" y="5638167"/>
              <a:ext cx="2209788" cy="990450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i="1" dirty="0">
                  <a:solidFill>
                    <a:schemeClr val="tx1"/>
                  </a:solidFill>
                </a:rPr>
                <a:t>Income/consumption distributions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i="1" dirty="0">
                  <a:solidFill>
                    <a:schemeClr val="tx1"/>
                  </a:solidFill>
                </a:rPr>
                <a:t>Poverty and inequality measures</a:t>
              </a:r>
            </a:p>
          </p:txBody>
        </p:sp>
        <p:cxnSp>
          <p:nvCxnSpPr>
            <p:cNvPr id="90" name="Straight Arrow Connector 89"/>
            <p:cNvCxnSpPr>
              <a:stCxn id="95" idx="2"/>
              <a:endCxn id="89" idx="0"/>
            </p:cNvCxnSpPr>
            <p:nvPr/>
          </p:nvCxnSpPr>
          <p:spPr>
            <a:xfrm rot="16200000" flipH="1">
              <a:off x="6852423" y="5213574"/>
              <a:ext cx="831724" cy="17462"/>
            </a:xfrm>
            <a:prstGeom prst="straightConnector1">
              <a:avLst/>
            </a:prstGeom>
            <a:ln w="762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74"/>
            <p:cNvSpPr txBox="1">
              <a:spLocks noChangeArrowheads="1"/>
            </p:cNvSpPr>
            <p:nvPr/>
          </p:nvSpPr>
          <p:spPr bwMode="auto">
            <a:xfrm rot="5400000">
              <a:off x="7042666" y="5088524"/>
              <a:ext cx="91440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Calibri" pitchFamily="34" charset="0"/>
                </a:rPr>
                <a:t>Results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1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</a:pPr>
            <a:r>
              <a:rPr lang="en-US" sz="3600" dirty="0" smtClean="0"/>
              <a:t>SURVEY TO SURVEY IMPUTATIONS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438400"/>
            <a:ext cx="3124200" cy="1828800"/>
          </a:xfrm>
          <a:prstGeom prst="rect">
            <a:avLst/>
          </a:prstGeom>
          <a:solidFill>
            <a:srgbClr val="00A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1143000" y="281940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43200" y="281940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86400" y="2362200"/>
            <a:ext cx="2895600" cy="1905000"/>
          </a:xfrm>
          <a:prstGeom prst="rect">
            <a:avLst/>
          </a:prstGeom>
          <a:solidFill>
            <a:srgbClr val="00A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162800" y="274320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1520" y="1707662"/>
            <a:ext cx="262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Household Budget </a:t>
            </a:r>
            <a:r>
              <a:rPr lang="en-US" b="1" dirty="0"/>
              <a:t>S</a:t>
            </a:r>
            <a:r>
              <a:rPr lang="en-US" b="1" dirty="0" smtClean="0"/>
              <a:t>urvey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1" y="1619943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More frequent and simple surveys, like Labor Force Survey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5481935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C=F(X)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81994" y="4876006"/>
            <a:ext cx="914400" cy="1588"/>
          </a:xfrm>
          <a:prstGeom prst="straightConnector1">
            <a:avLst/>
          </a:prstGeom>
          <a:ln w="539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867400" y="274320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43600" y="2971800"/>
            <a:ext cx="7906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Ĉ=F(X)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819400" y="3733800"/>
            <a:ext cx="2590800" cy="1752600"/>
          </a:xfrm>
          <a:prstGeom prst="straightConnector1">
            <a:avLst/>
          </a:prstGeom>
          <a:ln w="539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4572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imputation model</a:t>
            </a:r>
          </a:p>
          <a:p>
            <a:r>
              <a:rPr lang="en-US" dirty="0" smtClean="0"/>
              <a:t>Regress C on 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76169" y="5181600"/>
            <a:ext cx="4615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C: Consumption</a:t>
            </a:r>
          </a:p>
          <a:p>
            <a:r>
              <a:rPr lang="en-US" dirty="0" smtClean="0"/>
              <a:t>X: Other indicators like employment, education</a:t>
            </a:r>
            <a:br>
              <a:rPr lang="en-US" dirty="0" smtClean="0"/>
            </a:br>
            <a:r>
              <a:rPr lang="en-US" dirty="0" smtClean="0"/>
              <a:t>Ĉ=F(X): Imputed (or predicted) Consumption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</a:pPr>
            <a:r>
              <a:rPr lang="en-US" sz="3600" dirty="0" smtClean="0"/>
              <a:t>EXPECTATIONS DATA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883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Predicting welfare using small area estimation techniques to create a </a:t>
            </a:r>
            <a:r>
              <a:rPr lang="en-US" sz="2800" dirty="0"/>
              <a:t>model of consumption </a:t>
            </a:r>
            <a:r>
              <a:rPr lang="en-US" sz="2800" dirty="0" smtClean="0"/>
              <a:t>based on a </a:t>
            </a:r>
            <a:r>
              <a:rPr lang="en-US" sz="2800" dirty="0"/>
              <a:t>large household survey </a:t>
            </a:r>
            <a:r>
              <a:rPr lang="en-US" sz="2800" dirty="0" smtClean="0"/>
              <a:t>and applying </a:t>
            </a:r>
            <a:r>
              <a:rPr lang="en-US" sz="2800" dirty="0"/>
              <a:t>parameter estimates to </a:t>
            </a:r>
            <a:r>
              <a:rPr lang="en-US" sz="2800" dirty="0" smtClean="0"/>
              <a:t>Consumer Expectations Survey data. </a:t>
            </a:r>
          </a:p>
          <a:p>
            <a:pPr algn="ctr"/>
            <a:r>
              <a:rPr lang="en-US" sz="2800" i="1" dirty="0" smtClean="0"/>
              <a:t> </a:t>
            </a:r>
            <a:endParaRPr lang="en-US" sz="2800" i="1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199" y="3048000"/>
            <a:ext cx="4772025" cy="311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0" y="616773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Source:   </a:t>
            </a:r>
            <a:r>
              <a:rPr lang="en-US" sz="1100" dirty="0" err="1" smtClean="0">
                <a:latin typeface="Calibri" pitchFamily="34" charset="0"/>
              </a:rPr>
              <a:t>Kuzmanović</a:t>
            </a:r>
            <a:r>
              <a:rPr lang="en-US" sz="1100" dirty="0" smtClean="0">
                <a:latin typeface="Calibri" pitchFamily="34" charset="0"/>
              </a:rPr>
              <a:t> and </a:t>
            </a:r>
            <a:r>
              <a:rPr lang="en-US" sz="1100" dirty="0" err="1" smtClean="0">
                <a:latin typeface="Calibri" pitchFamily="34" charset="0"/>
              </a:rPr>
              <a:t>Sanfey</a:t>
            </a:r>
            <a:r>
              <a:rPr lang="en-US" sz="1100" dirty="0" smtClean="0">
                <a:latin typeface="Calibri" pitchFamily="34" charset="0"/>
              </a:rPr>
              <a:t> (2012).</a:t>
            </a:r>
            <a:r>
              <a:rPr lang="en-US" sz="1200" dirty="0" smtClean="0">
                <a:latin typeface="Calibri" pitchFamily="34" charset="0"/>
              </a:rPr>
              <a:t>	</a:t>
            </a:r>
          </a:p>
          <a:p>
            <a:endParaRPr lang="en-US" sz="1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</a:pPr>
            <a:r>
              <a:rPr lang="en-US" sz="3600" dirty="0" smtClean="0"/>
              <a:t>INTERNET-BASED DATA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8150" y="1438989"/>
            <a:ext cx="8242648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Using web-search query data to model real world phenomena and “</a:t>
            </a:r>
            <a:r>
              <a:rPr lang="en-US" sz="2800" dirty="0" err="1" smtClean="0"/>
              <a:t>nowcast</a:t>
            </a:r>
            <a:r>
              <a:rPr lang="en-US" sz="2800" dirty="0" smtClean="0"/>
              <a:t>” current </a:t>
            </a:r>
            <a:r>
              <a:rPr lang="en-US" sz="2800" dirty="0"/>
              <a:t>welfare </a:t>
            </a:r>
            <a:r>
              <a:rPr lang="en-US" sz="2800" dirty="0" smtClean="0"/>
              <a:t>indicators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2657844"/>
            <a:ext cx="7239000" cy="3666756"/>
            <a:chOff x="1066800" y="2657844"/>
            <a:chExt cx="7239000" cy="3666756"/>
          </a:xfrm>
        </p:grpSpPr>
        <p:sp>
          <p:nvSpPr>
            <p:cNvPr id="8" name="任意多边形 4"/>
            <p:cNvSpPr/>
            <p:nvPr/>
          </p:nvSpPr>
          <p:spPr>
            <a:xfrm>
              <a:off x="1147968" y="2734044"/>
              <a:ext cx="1442832" cy="1009936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latin typeface="Cambria" panose="02040503050406030204" pitchFamily="18" charset="0"/>
                  <a:ea typeface="Cambria Math" panose="02040503050406030204" pitchFamily="18" charset="0"/>
                  <a:cs typeface="Times New Roman" pitchFamily="18" charset="0"/>
                </a:rPr>
                <a:t>Prepare the time series of interest </a:t>
              </a:r>
              <a:r>
                <a:rPr lang="en-US" sz="1400" dirty="0" smtClean="0">
                  <a:latin typeface="Cambria" panose="02040503050406030204" pitchFamily="18" charset="0"/>
                  <a:ea typeface="Cambria Math" panose="02040503050406030204" pitchFamily="18" charset="0"/>
                  <a:cs typeface="Times New Roman" pitchFamily="18" charset="0"/>
                </a:rPr>
                <a:t>(e.g. poverty rates)</a:t>
              </a:r>
              <a:endParaRPr lang="en-US" sz="1400" kern="1200" dirty="0">
                <a:latin typeface="Cambria" panose="02040503050406030204" pitchFamily="18" charset="0"/>
                <a:ea typeface="Cambria Math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11" name="右箭头 6"/>
            <p:cNvSpPr/>
            <p:nvPr/>
          </p:nvSpPr>
          <p:spPr>
            <a:xfrm>
              <a:off x="2743200" y="2989825"/>
              <a:ext cx="526810" cy="373155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7"/>
            <p:cNvSpPr/>
            <p:nvPr/>
          </p:nvSpPr>
          <p:spPr>
            <a:xfrm>
              <a:off x="3429000" y="2677180"/>
              <a:ext cx="1442832" cy="1020301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Cambria" panose="02040503050406030204" pitchFamily="18" charset="0"/>
                  <a:cs typeface="Times New Roman" pitchFamily="18" charset="0"/>
                </a:rPr>
                <a:t>Segment the time series </a:t>
              </a:r>
              <a:r>
                <a:rPr lang="en-US" sz="1200" kern="1200" dirty="0" smtClean="0">
                  <a:latin typeface="Cambria" panose="02040503050406030204" pitchFamily="18" charset="0"/>
                  <a:cs typeface="Times New Roman" pitchFamily="18" charset="0"/>
                </a:rPr>
                <a:t>(training  data &amp; validation data)</a:t>
              </a:r>
              <a:endParaRPr lang="en-US" sz="1200" kern="1200" dirty="0"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13" name="右箭头 8"/>
            <p:cNvSpPr/>
            <p:nvPr/>
          </p:nvSpPr>
          <p:spPr>
            <a:xfrm>
              <a:off x="5029200" y="2905780"/>
              <a:ext cx="526810" cy="373155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9"/>
            <p:cNvSpPr/>
            <p:nvPr/>
          </p:nvSpPr>
          <p:spPr>
            <a:xfrm>
              <a:off x="5791200" y="2657844"/>
              <a:ext cx="1691602" cy="1009936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Cambria" panose="02040503050406030204" pitchFamily="18" charset="0"/>
                  <a:cs typeface="Times New Roman" pitchFamily="18" charset="0"/>
                </a:rPr>
                <a:t>Upload to Google Correlate and obtain related search terms</a:t>
              </a:r>
              <a:endParaRPr lang="en-US" sz="1400" b="1" kern="1200" dirty="0"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15" name="右弧形箭头 13"/>
            <p:cNvSpPr/>
            <p:nvPr/>
          </p:nvSpPr>
          <p:spPr>
            <a:xfrm>
              <a:off x="7621684" y="3221912"/>
              <a:ext cx="684116" cy="1399328"/>
            </a:xfrm>
            <a:prstGeom prst="curvedLeft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任意多边形 14"/>
            <p:cNvSpPr/>
            <p:nvPr/>
          </p:nvSpPr>
          <p:spPr>
            <a:xfrm>
              <a:off x="5715000" y="4122788"/>
              <a:ext cx="1691602" cy="1009936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latin typeface="Cambria" panose="02040503050406030204" pitchFamily="18" charset="0"/>
                  <a:cs typeface="Times New Roman" pitchFamily="18" charset="0"/>
                </a:rPr>
                <a:t>Use Granger Causality Test to choose predictors</a:t>
              </a:r>
              <a:endParaRPr lang="en-US" sz="1400" b="1" kern="1200" dirty="0"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cxnSp>
          <p:nvCxnSpPr>
            <p:cNvPr id="17" name="直接箭头连接符 18"/>
            <p:cNvCxnSpPr/>
            <p:nvPr/>
          </p:nvCxnSpPr>
          <p:spPr>
            <a:xfrm flipH="1" flipV="1">
              <a:off x="4485072" y="4225520"/>
              <a:ext cx="1153728" cy="228600"/>
            </a:xfrm>
            <a:prstGeom prst="straightConnector1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20"/>
            <p:cNvCxnSpPr/>
            <p:nvPr/>
          </p:nvCxnSpPr>
          <p:spPr>
            <a:xfrm flipH="1">
              <a:off x="4485072" y="4574138"/>
              <a:ext cx="1153728" cy="465242"/>
            </a:xfrm>
            <a:prstGeom prst="straightConnector1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672811">
              <a:off x="4669138" y="4072828"/>
              <a:ext cx="9416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Country 1</a:t>
              </a:r>
              <a:endParaRPr lang="zh-CN" altLang="en-US" sz="1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 rot="20162705">
              <a:off x="4670128" y="4777286"/>
              <a:ext cx="9416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Country 2</a:t>
              </a:r>
              <a:endParaRPr lang="zh-CN" altLang="en-US" sz="1400" b="1" dirty="0"/>
            </a:p>
          </p:txBody>
        </p:sp>
        <p:sp>
          <p:nvSpPr>
            <p:cNvPr id="21" name="任意多边形 29"/>
            <p:cNvSpPr/>
            <p:nvPr/>
          </p:nvSpPr>
          <p:spPr>
            <a:xfrm>
              <a:off x="3124200" y="3845236"/>
              <a:ext cx="1295155" cy="743717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Cambria" panose="02040503050406030204" pitchFamily="18" charset="0"/>
                  <a:cs typeface="Times New Roman" pitchFamily="18" charset="0"/>
                </a:rPr>
                <a:t>Factorial algorithm</a:t>
              </a:r>
              <a:endParaRPr lang="en-US" sz="1400" b="1" kern="1200" dirty="0"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22" name="任意多边形 30"/>
            <p:cNvSpPr/>
            <p:nvPr/>
          </p:nvSpPr>
          <p:spPr>
            <a:xfrm>
              <a:off x="3124200" y="4734580"/>
              <a:ext cx="1322502" cy="743718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Cambria" panose="02040503050406030204" pitchFamily="18" charset="0"/>
                  <a:cs typeface="Times New Roman" pitchFamily="18" charset="0"/>
                </a:rPr>
                <a:t>Stepwise Regression</a:t>
              </a:r>
              <a:endParaRPr lang="en-US" sz="1400" b="1" kern="1200" dirty="0"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23" name="右箭头 31"/>
            <p:cNvSpPr/>
            <p:nvPr/>
          </p:nvSpPr>
          <p:spPr>
            <a:xfrm rot="10800000">
              <a:off x="2362201" y="4429780"/>
              <a:ext cx="589004" cy="466443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32"/>
            <p:cNvSpPr/>
            <p:nvPr/>
          </p:nvSpPr>
          <p:spPr>
            <a:xfrm>
              <a:off x="1066800" y="4183001"/>
              <a:ext cx="1133696" cy="1277276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algn="just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latin typeface="Cambria" panose="02040503050406030204" pitchFamily="18" charset="0"/>
                  <a:ea typeface="Cambria Math" panose="02040503050406030204" pitchFamily="18" charset="0"/>
                  <a:cs typeface="Times New Roman" pitchFamily="18" charset="0"/>
                </a:rPr>
                <a:t>Best model with smallest RMSE</a:t>
              </a:r>
              <a:endParaRPr lang="en-US" sz="1400" b="1" kern="1200" dirty="0">
                <a:latin typeface="Cambria" panose="02040503050406030204" pitchFamily="18" charset="0"/>
                <a:ea typeface="Cambria Math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25" name="任意多边形 33"/>
            <p:cNvSpPr/>
            <p:nvPr/>
          </p:nvSpPr>
          <p:spPr>
            <a:xfrm>
              <a:off x="4953000" y="5572780"/>
              <a:ext cx="2782142" cy="717093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rgbClr val="00AB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06" tIns="132806" rIns="132806" bIns="132806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Cambria" panose="02040503050406030204" pitchFamily="18" charset="0"/>
                  <a:cs typeface="Times New Roman" pitchFamily="18" charset="0"/>
                </a:rPr>
                <a:t>Create the baseline model</a:t>
              </a:r>
            </a:p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latin typeface="Cambria" panose="02040503050406030204" pitchFamily="18" charset="0"/>
                  <a:cs typeface="Times New Roman" pitchFamily="18" charset="0"/>
                </a:rPr>
                <a:t>(ARIMA; Seasonal ARIMA)</a:t>
              </a:r>
              <a:endParaRPr lang="en-US" sz="1400" kern="1200" dirty="0"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cxnSp>
          <p:nvCxnSpPr>
            <p:cNvPr id="26" name="曲线连接符 35"/>
            <p:cNvCxnSpPr/>
            <p:nvPr/>
          </p:nvCxnSpPr>
          <p:spPr>
            <a:xfrm>
              <a:off x="2286000" y="5396040"/>
              <a:ext cx="2552700" cy="633940"/>
            </a:xfrm>
            <a:prstGeom prst="curvedConnector3">
              <a:avLst>
                <a:gd name="adj1" fmla="val 30100"/>
              </a:avLst>
            </a:prstGeom>
            <a:ln w="28575"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828800" y="5801380"/>
              <a:ext cx="174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latin typeface="Cambria" panose="02040503050406030204" pitchFamily="18" charset="0"/>
                </a:rPr>
                <a:t>Compare two selected models</a:t>
              </a:r>
              <a:endParaRPr lang="zh-CN" altLang="en-US" sz="1400" b="1" dirty="0">
                <a:latin typeface="Cambria" panose="02040503050406030204" pitchFamily="18" charset="0"/>
              </a:endParaRPr>
            </a:p>
          </p:txBody>
        </p:sp>
      </p:grpSp>
      <p:sp>
        <p:nvSpPr>
          <p:cNvPr id="2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317162"/>
            <a:ext cx="435347" cy="199535"/>
          </a:xfrm>
        </p:spPr>
        <p:txBody>
          <a:bodyPr>
            <a:normAutofit fontScale="70000" lnSpcReduction="20000"/>
          </a:bodyPr>
          <a:lstStyle/>
          <a:p>
            <a:fld id="{6CC92378-A64A-4FE8-BB19-7D036FEAD7E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图片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407" y="2527876"/>
            <a:ext cx="5989633" cy="379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7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pic>
        <p:nvPicPr>
          <p:cNvPr id="8" name="Picture 7" descr="Basic Idea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4319344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4267200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600" b="1" dirty="0"/>
              <a:t>COLLECT NEW DATA OR </a:t>
            </a:r>
            <a:br>
              <a:rPr lang="en-US" sz="3600" b="1" dirty="0"/>
            </a:br>
            <a:r>
              <a:rPr lang="en-US" sz="3600" b="1" dirty="0"/>
              <a:t>COLLECT OLD DATA IN NEW WAYS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2133600"/>
            <a:ext cx="42291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Probabilistic sampling</a:t>
            </a:r>
            <a:endParaRPr lang="en-US" sz="2400" dirty="0"/>
          </a:p>
          <a:p>
            <a:pPr marL="1028700" lvl="1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Panel </a:t>
            </a:r>
            <a:r>
              <a:rPr lang="en-US" sz="2400" dirty="0" smtClean="0"/>
              <a:t>survey</a:t>
            </a:r>
            <a:endParaRPr lang="en-US" sz="2400" dirty="0"/>
          </a:p>
          <a:p>
            <a:pPr marL="1028700" lvl="1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Pilot testing </a:t>
            </a:r>
            <a:r>
              <a:rPr lang="en-US" sz="2400" dirty="0" smtClean="0"/>
              <a:t>impact </a:t>
            </a:r>
            <a:r>
              <a:rPr lang="en-US" sz="2400" dirty="0"/>
              <a:t>of incentives on the response rate and the actual </a:t>
            </a:r>
            <a:r>
              <a:rPr lang="en-US" sz="2400" dirty="0" smtClean="0"/>
              <a:t>answer</a:t>
            </a:r>
            <a:endParaRPr lang="en-US" sz="2400" dirty="0"/>
          </a:p>
          <a:p>
            <a:pPr marL="1028700" lvl="1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Pilot testing reliability and attrition rates of different survey modes</a:t>
            </a:r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224602"/>
              </p:ext>
            </p:extLst>
          </p:nvPr>
        </p:nvGraphicFramePr>
        <p:xfrm>
          <a:off x="381000" y="2484437"/>
          <a:ext cx="4314825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MOBILE PHONES: NEW DATA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04800" y="13716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Conducting mobile phone surveys to generate new data.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28664"/>
            <a:ext cx="2209800" cy="66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ight Arrow 12"/>
          <p:cNvSpPr/>
          <p:nvPr/>
        </p:nvSpPr>
        <p:spPr>
          <a:xfrm rot="12882106" flipV="1">
            <a:off x="2460933" y="4990155"/>
            <a:ext cx="1628218" cy="1123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Methodologies</a:t>
            </a:r>
          </a:p>
          <a:p>
            <a:pPr algn="ctr"/>
            <a:r>
              <a:rPr lang="en-US" sz="1100" dirty="0" smtClean="0"/>
              <a:t>(i.e. SMS, IVR, CATI)</a:t>
            </a:r>
            <a:endParaRPr lang="en-US" sz="1100" dirty="0"/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B278F56-264C-41F6-8D97-DBC36502EFB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382465">
            <a:off x="201353" y="3386199"/>
            <a:ext cx="1457071" cy="1064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Free </a:t>
            </a:r>
            <a:r>
              <a:rPr lang="es-CO" sz="1400" dirty="0" err="1" smtClean="0"/>
              <a:t>phones</a:t>
            </a:r>
            <a:endParaRPr lang="es-CO" sz="1400" dirty="0" smtClean="0"/>
          </a:p>
          <a:p>
            <a:pPr algn="ctr"/>
            <a:r>
              <a:rPr lang="es-CO" sz="1050" dirty="0" smtClean="0"/>
              <a:t>(</a:t>
            </a:r>
            <a:r>
              <a:rPr lang="es-CO" sz="1100" dirty="0" err="1" smtClean="0"/>
              <a:t>for</a:t>
            </a:r>
            <a:r>
              <a:rPr lang="es-CO" sz="1100" dirty="0" smtClean="0"/>
              <a:t> </a:t>
            </a:r>
            <a:r>
              <a:rPr lang="es-CO" sz="1100" dirty="0" err="1" smtClean="0"/>
              <a:t>those</a:t>
            </a:r>
            <a:r>
              <a:rPr lang="es-CO" sz="1100" dirty="0" smtClean="0"/>
              <a:t> </a:t>
            </a:r>
            <a:r>
              <a:rPr lang="es-CO" sz="1100" dirty="0" err="1" smtClean="0"/>
              <a:t>that</a:t>
            </a:r>
            <a:r>
              <a:rPr lang="es-CO" sz="1100" dirty="0" smtClean="0"/>
              <a:t> </a:t>
            </a:r>
            <a:r>
              <a:rPr lang="es-CO" sz="1100" dirty="0" err="1" smtClean="0"/>
              <a:t>needed</a:t>
            </a:r>
            <a:r>
              <a:rPr lang="es-CO" sz="1100" dirty="0" smtClean="0"/>
              <a:t>)</a:t>
            </a:r>
            <a:endParaRPr lang="es-CO" sz="2400" dirty="0"/>
          </a:p>
        </p:txBody>
      </p:sp>
      <p:sp>
        <p:nvSpPr>
          <p:cNvPr id="17" name="Right Arrow 16"/>
          <p:cNvSpPr/>
          <p:nvPr/>
        </p:nvSpPr>
        <p:spPr>
          <a:xfrm rot="8302188" flipV="1">
            <a:off x="2797955" y="2931233"/>
            <a:ext cx="1199740" cy="774707"/>
          </a:xfrm>
          <a:prstGeom prst="rightArrow">
            <a:avLst>
              <a:gd name="adj1" fmla="val 50000"/>
              <a:gd name="adj2" fmla="val 507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Incentives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3234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753475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MOBILE PHONES: AUGMENTING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15208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With simplified questions, </a:t>
            </a:r>
            <a:r>
              <a:rPr lang="en-US" dirty="0" smtClean="0"/>
              <a:t>cell </a:t>
            </a:r>
            <a:r>
              <a:rPr lang="en-US" dirty="0"/>
              <a:t>phones and tablets </a:t>
            </a:r>
            <a:r>
              <a:rPr lang="en-US" dirty="0" smtClean="0"/>
              <a:t>can be used to collecting </a:t>
            </a:r>
            <a:r>
              <a:rPr lang="en-US" dirty="0"/>
              <a:t>data </a:t>
            </a:r>
            <a:r>
              <a:rPr lang="en-US" dirty="0" smtClean="0"/>
              <a:t>quickly and produce </a:t>
            </a:r>
            <a:r>
              <a:rPr lang="en-US" dirty="0"/>
              <a:t>poverty estimates in existing frequent household surveys, like </a:t>
            </a:r>
            <a:r>
              <a:rPr lang="en-US" dirty="0" smtClean="0"/>
              <a:t>LFS.</a:t>
            </a:r>
            <a:endParaRPr lang="en-US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86400" y="5357336"/>
            <a:ext cx="3124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/>
              <a:t>Experiment in Serbia to test </a:t>
            </a:r>
            <a:r>
              <a:rPr lang="en-US" sz="1400" i="1" dirty="0"/>
              <a:t>whether responses to questionnaire changes based on the interview </a:t>
            </a:r>
            <a:r>
              <a:rPr lang="en-US" sz="1400" i="1" dirty="0" smtClean="0"/>
              <a:t>mode</a:t>
            </a:r>
            <a:endParaRPr lang="en-US" sz="1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9550" y="3048000"/>
                <a:ext cx="382905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ctr"/>
                <a:r>
                  <a:rPr lang="en-US" dirty="0" smtClean="0">
                    <a:solidFill>
                      <a:srgbClr val="00ABBE"/>
                    </a:solidFill>
                  </a:rPr>
                  <a:t>HBS can </a:t>
                </a:r>
                <a:r>
                  <a:rPr lang="en-US" dirty="0">
                    <a:solidFill>
                      <a:srgbClr val="00ABBE"/>
                    </a:solidFill>
                  </a:rPr>
                  <a:t>be used to create a model: </a:t>
                </a:r>
                <a:r>
                  <a:rPr lang="en-US" dirty="0" smtClean="0">
                    <a:solidFill>
                      <a:srgbClr val="00ABBE"/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0ABBE"/>
                        </a:solidFill>
                        <a:latin typeface="Cambria Math"/>
                      </a:rPr>
                      <m:t>Y</m:t>
                    </m:r>
                    <m:r>
                      <a:rPr lang="en-US" i="1">
                        <a:solidFill>
                          <a:srgbClr val="00ABBE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ABBE"/>
                        </a:solidFill>
                        <a:latin typeface="Cambria Math"/>
                      </a:rPr>
                      <m:t>𝐹</m:t>
                    </m:r>
                    <m:r>
                      <a:rPr lang="en-US" i="1">
                        <a:solidFill>
                          <a:srgbClr val="00ABBE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00ABBE"/>
                        </a:solidFill>
                        <a:latin typeface="Cambria Math"/>
                      </a:rPr>
                      <m:t>𝑋</m:t>
                    </m:r>
                    <m:r>
                      <a:rPr lang="en-US" i="1">
                        <a:solidFill>
                          <a:srgbClr val="00ABBE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00ABBE"/>
                  </a:solidFill>
                </a:endParaRPr>
              </a:p>
              <a:p>
                <a:pPr lvl="1" algn="ctr"/>
                <a:endParaRPr lang="en-US" dirty="0">
                  <a:solidFill>
                    <a:srgbClr val="00ABBE"/>
                  </a:solidFill>
                </a:endParaRPr>
              </a:p>
              <a:p>
                <a:pPr lvl="1" algn="ctr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ABBE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>
                    <a:solidFill>
                      <a:srgbClr val="00ABBE"/>
                    </a:solidFill>
                  </a:rPr>
                  <a:t> can be collected by telephone </a:t>
                </a:r>
                <a:r>
                  <a:rPr lang="en-US" dirty="0" smtClean="0">
                    <a:solidFill>
                      <a:srgbClr val="00ABBE"/>
                    </a:solidFill>
                  </a:rPr>
                  <a:t>interview</a:t>
                </a:r>
              </a:p>
              <a:p>
                <a:pPr lvl="1" algn="ctr"/>
                <a:endParaRPr lang="en-US" dirty="0">
                  <a:solidFill>
                    <a:srgbClr val="00ABBE"/>
                  </a:solidFill>
                </a:endParaRPr>
              </a:p>
              <a:p>
                <a:pPr lvl="1" algn="ctr"/>
                <a:r>
                  <a:rPr lang="en-US" dirty="0">
                    <a:solidFill>
                      <a:srgbClr val="00ABBE"/>
                    </a:solidFill>
                  </a:rPr>
                  <a:t>A critical assumption of the survey-to-survey imputation is:</a:t>
                </a:r>
                <a:r>
                  <a:rPr lang="en-US" dirty="0" smtClean="0">
                    <a:solidFill>
                      <a:srgbClr val="00ABBE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ABBE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ABBE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rgbClr val="00ABBE"/>
                            </a:solidFill>
                            <a:latin typeface="Cambria Math"/>
                          </a:rPr>
                          <m:t>𝐻𝐵𝑆</m:t>
                        </m:r>
                      </m:sub>
                    </m:sSub>
                    <m:r>
                      <a:rPr lang="en-US" i="1">
                        <a:solidFill>
                          <a:srgbClr val="00ABBE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ABBE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ABBE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rgbClr val="00ABBE"/>
                            </a:solidFill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en-US" dirty="0">
                  <a:solidFill>
                    <a:srgbClr val="00ABBE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0" y="3048000"/>
                <a:ext cx="3829050" cy="2862322"/>
              </a:xfrm>
              <a:prstGeom prst="rect">
                <a:avLst/>
              </a:prstGeom>
              <a:blipFill rotWithShape="1">
                <a:blip r:embed="rId2"/>
                <a:stretch>
                  <a:fillRect t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 descr="data:image/jpeg;base64,/9j/4AAQSkZJRgABAQAAAQABAAD/2wBDAAkGBwgHBgkIBwgKCgkLDRYPDQwMDRsUFRAWIB0iIiAdHx8kKDQsJCYxJx8fLT0tMTU3Ojo6Iys/RD84QzQ5Ojf/2wBDAQoKCg0MDRoPDxo3JR8lNzc3Nzc3Nzc3Nzc3Nzc3Nzc3Nzc3Nzc3Nzc3Nzc3Nzc3Nzc3Nzc3Nzc3Nzc3Nzc3Nzf/wAARCAC/AMgDASIAAhEBAxEB/8QAGwABAAIDAQEAAAAAAAAAAAAAAAEFAwQGAgf/xAAyEAABBAIBAwMDAwMDBQAAAAABAAIDBAURIRIxQQYiURMUYSNCcTKBkRVScjNigqGx/8QAFAEBAAAAAAAAAAAAAAAAAAAAAP/EABQRAQAAAAAAAAAAAAAAAAAAAAD/2gAMAwEAAhEDEQA/APuKIiAiIgIiICjYUqmyeUtR5FuOx1OOay6Az9U8/wBJgbvp4Ia4uO9bAHGxzyEFxsKjzXqCvX66WPkFnKvBbDXh95a/XBfzpo3z7iOx0sdb07I8us5HJ3X3pdGR9eZ0TGjQHQ1oOukEEjzydlW2Px1XHV2QVImxsaAOO7vyT3JPck9ygqWY7OxQRzszD5rTQ0ur2I4xC4/ubtjA4edOH+D2WUV/Uc+3yXqFUnZEUVV0ob8be57eofw1vfurtSg5838piZYxmBWsU5JQz7yAGMxl3A64zsBu+Nhx7javwsVmvFZgkhnjZJFI0tex42HA9wQqBth/pqw+Kz91NiHMa6Kd25PtjvTmvd36eWkE717h2AQdIpUBSgIiICIiAiIgIiICIiAiIgIihBKIiAqHOyNp5nEXpD9OBrpa80p/pa2QDpB+NvYzk8f5V8qb1LUntQVnQiCRtecTSQTvLGSgA6BcAdaOndiPaguApVD6V9QxZ6tJox/cQO6ZhC/rjO99Jae+iBvnRHkK+QQpUKUBYrFeKxDJDPG2SKRpY9jxsOaeCCPIKyog57EuuYrJNw0zGyU3tlkqTmYukaxpaehwI8degd9gOPJ6Fc9fl6PWOLYHtkLq04+iOHRglhMh+QekN18nzzroB2QERSghSiICIiAiIgIiICIiAiIgIiIC17rJn1J21TGJ3RuEZlbtodrjY8jfdbCgoOf9HObXx4xcscsVug1kczJugkgt20gt4LdcA6H9JGthdAuPuzOzduSaphJpW1nPrx3Y7grzB7XacPno2PO9kb6exVh6bjzMVmyzIiYVQxv0hYmZK/q2erTmgbboN/qG9koOgUoiAihSgrc1iIMtWMcgDJm+6CwGgvgeOQ5pPYg6/nstOtmXU5zRzxZBP1aisiNzIJwe2iSQ13gtLt/G9q9Kxz14rEZjnjZJGe7XtDgf7FB7Y9r2hzHBzSNgg7BC9bVAMFax7T/oOQNdnUSKlmMzQDfOmgFrmc9tO0PgrdwmRffjnZPEIrNWYwTtY7qZ1AA7afIII/I7HkILJERAREQEREBERBClEQFClEBERAWKxPHXhkmne2OKNpc97joNA7klZVr36sV6nPUsNLopmGN4B0dEaOj4KCn9LSiZ2Vnja77ee86SGTpLWytLGe5oPOtgjfYkEjhXwVIz0vjHbffjfkJj3muPMjv7eG6/7QF49JwRxSZZ1frbWN1zIozI5waGNa062Trbg48IL9SiICIiCCpUKUGjmHX242d2JbC641u4mzAlrj8cEckdue60PSliiyhHj65mZYrsBmjsxGOUuJ9z3N87d1HY2N+Vs+pGXZMJaGMMgtBvUwRODXP0QS1pPYuALQfBKq8NNQrZFolr5SK5YH0458l1OMmuehrtkDtvXG9edIOoRQFKAigkDuVKAiIgIiIIUoiCFKKEEoiICIiCl9SXJoq8VGi57b1530oXsA/THHXJzx7W7I/OlY0KcFCrHVqx9EMY00bJ/kknkknkk9yqalBFc9W5C29heKbIoInPJ9kha50nSO2i18YP52uhQERSgIiIIUoiCFpZbHMyVUQukkie2Rskc0euqN7TsOGwR/kEcrdUoKP/AErLQ6fWz075P3Nt145I3f8AiwMI/s4LLh79qW1boZJsIt1ix3VCCGyRvHtcASSOQ4d+7VbqtyeFrZGVkz5LEEzGln1a0pjc5h7tJHcf/O40gq46sfqa3ZnvfrYuCYwwVXEGOVzdh8jx+73EgA8Dp33WOeSb07M2CrfgsQkdTMdamDZwzz9KRztkD4cD/wAguir1IqtRlWqwRQxsDGNYP6QOBpc96XxlKxjJPv4GWrjZDBcks/qmSSNxG/dvQO+oAaA6kF7iMjXyuPiu1C4wyb11DR2Do/8AsHtwtxeY2ta3TAABwABrS9ICIiAiIgKFKIIUoiAiIgprmLtx3Jb2Htx15pgBNFPEZIpSOA4gEEO1xsHkAb7DWTAXbFuvNHd6DaqzugldGCGuLdacAe2wQdc6+Vu3LdajA6xdnighbrqklcGtH8kqoyWPq2C3MY2atXuxj6gt92SM1y2Qg+5hHnfGgR2QXw5RV3p/JOy2LitujYwvLh+m4uY7pcR1NcQNtOtg67FWSCFKIgKFKIIUoiAiIgHlcx6oow1GG/jQ+vl7ErYoHQuLRNIdAfUb2c0AbOxvQOir7JXoMbRmuWnFsMLepxa0k6/ACqI25HMZCCzYhNKjVmEkUUrNzSu6SNkhxDW+48aJOu4QX7eylQFKAiIgIiICIiAiIgIiINLLY+PKUJqkxc1sg9r2HTmOHIcPyDohUGGxmIuh0V7FUo8pWIFqNkIYHnxIAOHMdrqG9+R3BXUve1rSXEAfJVJm42DLYSxE0fc/dOiDgBsxujeXAn44B/kBBeNGgvSgKUBERAREQEREBERBR+r3g4f7Xq0bk8Vbvrh7wHbP/HqV038LTzVAZLFW6RLR9eF0Yc4bDSQdH+x0f7LHgbpvY9r5GfTnic6GePq30yMOnc+R5B8ghBZIiICIiAiIgIiIIUoiAiIg5nP16j8/jn5eKKbHvikiaJ27jZMXMLSd8bcA4An4AHfncxvpnFY+w2zXrkzsJMckj3PdGCNdLdnhoHAHgK1sV4bML4bEUcsTxp7JGhzXD8g91QQxj03f+lGwNxN2VrY9O4qyka6dHsxxA1rs4688B0Y4RAdqUBERAUKUQEREBERBBGxpc7JajwGauTXNxY+90SCwR+nHMB0uDz+3YDCHHje9nsujXlzQ4EEbB7j5QGPa9oexzXNdyHA7BC9Lm7VUenJRexsRbjuTdqxDbWN1/wBVjfBB7gdxs62AugrzxWIWSwSMkjeNtew7BHyCgyIiICIiAiKEEoiICIiAsNyrDdrSVrMTZYZB0vY4bBCzIgoTjMnj3wyYu/NaY3bZK16bbXN1wWvDS4OB133vnfystXMPFxlHK1fsrMhP0SZA+Of8Mfx7h/tIB8jauVrX6NfIVn1rcYkif3B40fBB7gg8gjkINgEKVz7pMhgnB9qxNkcbrT5DGDNX1+53SB1t+TrqHfnxeQTR2ImSwSNkjeA5r2OBa4fII7hBkRQpQEREBERAQoToKoueoaUFk1IPqXbjT+pWqAPfGPl/Omj+SCfG0G5k7sOOpS27JIiibs6GyTvQAHkkkADySFo+mKL6dKZ0tZlV1mw+f7dgAEQceBxxvQBOvJPda1SJ+cy/39yrYjp1A0U4rLCwulOy6UsPPA6Wt3204+QV0IGgglERAREQFClEBERAREQEREBVvqC9LjsTYtQCPrj6fdICWsBcAXuA0dNBLjyOB3HdWS0M3Bas4uzDj5hDZezTHnjXzzo62Njfje/CCrjxV7KTl2enhkqNYGxRUpZGNlOzt7xvfbpAbtwHPJ2r6tBFWhZDXjbHFG0NYxg0GgdgAq703NVdjmVatV1MUz9u+q7vC4Ae3fkaIIPkHatkBERAREQEREEHsqL06C2/m2Rt1UF0lhJ5+oWtMn9uo8H8n8K9PZUWKc/G5azjp2gi3JLbrzN/fyOpjh4c3Y18j+DoL0ABSoClAREQEREBERAREQQpREBERAREQc/kXHEZyPItinfVtx/RtCCF8pa9vMb+lgJ7dTSdf7fhXFG7Wv1WWakokhf2cNjnsQQeQQeCDyFnLd91znqChHjWuzlBj4rMMrJbIicemaMECTqbvRIYSd637Qg6RNrHFI2SNr2ODmuALXA7BHyqbJeoYmvlpYhov5Nu2/QhIcInDzKdjoG9dzv4BQXmwmx8rmJvUs1CvLXyVNzMoB+lGwfpWCXtY1zHb/p3JHsHlvV2I5W1Wwt90bDdz+RfL07eI/pMYHHv06ZvW+wJOggtr12tQqvs25mRQs11PceBs6A/knwqdnq7EEkzzSVoydRy2YXxMmI1sMLhyd8dPfg8LZr4Cuy0yzZsW7k0Z6o3WZi4MOtbDRpoPJ51tWvT+ef5QUBzt57mWIMJcdj9gPkd7ZiDvTmRcktHG96PPAOivWJhvZDJvyuShdXjiD46VZzAHhjukl7/AHH3Hp0ANaG/lX3SgGkAKURAREQEREBQpRAREQEREBERAREQFrZKoy/j7NOVz2x2InxOcw6cA4EEg/OitlQ4bCDjo7ZytDD0rMwBddkq2m1nlgl+k14OunkNJa06B86XV1KkFOvHXqxNihjGmsYNAKlwXpx2LkqGa4J2Uq7q9VjYGxiNhLeTySXaYBv+fldAEGGenWsPifYgilfC7qidIwOLHfIJ7H+Fn0iI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BDAAkGBwgHBgkIBwgKCgkLDRYPDQwMDRsUFRAWIB0iIiAdHx8kKDQsJCYxJx8fLT0tMTU3Ojo6Iys/RD84QzQ5Ojf/2wBDAQoKCg0MDRoPDxo3JR8lNzc3Nzc3Nzc3Nzc3Nzc3Nzc3Nzc3Nzc3Nzc3Nzc3Nzc3Nzc3Nzc3Nzc3Nzc3Nzc3Nzf/wAARCAC/AMgDASIAAhEBAxEB/8QAGwABAAIDAQEAAAAAAAAAAAAAAAEFAwQGAgf/xAAyEAABBAIBAwMDAwMDBQAAAAABAAIDBAURIRIxQQYiURMUYSNCcTKBkRVScjNigqGx/8QAFAEBAAAAAAAAAAAAAAAAAAAAAP/EABQRAQAAAAAAAAAAAAAAAAAAAAD/2gAMAwEAAhEDEQA/APuKIiAiIgIiICjYUqmyeUtR5FuOx1OOay6Az9U8/wBJgbvp4Ia4uO9bAHGxzyEFxsKjzXqCvX66WPkFnKvBbDXh95a/XBfzpo3z7iOx0sdb07I8us5HJ3X3pdGR9eZ0TGjQHQ1oOukEEjzydlW2Px1XHV2QVImxsaAOO7vyT3JPck9ygqWY7OxQRzszD5rTQ0ur2I4xC4/ubtjA4edOH+D2WUV/Uc+3yXqFUnZEUVV0ob8be57eofw1vfurtSg5838piZYxmBWsU5JQz7yAGMxl3A64zsBu+Nhx7javwsVmvFZgkhnjZJFI0tex42HA9wQqBth/pqw+Kz91NiHMa6Kd25PtjvTmvd36eWkE717h2AQdIpUBSgIiICIiAiIgIiICIiAiIgIihBKIiAqHOyNp5nEXpD9OBrpa80p/pa2QDpB+NvYzk8f5V8qb1LUntQVnQiCRtecTSQTvLGSgA6BcAdaOndiPaguApVD6V9QxZ6tJox/cQO6ZhC/rjO99Jae+iBvnRHkK+QQpUKUBYrFeKxDJDPG2SKRpY9jxsOaeCCPIKyog57EuuYrJNw0zGyU3tlkqTmYukaxpaehwI8degd9gOPJ6Fc9fl6PWOLYHtkLq04+iOHRglhMh+QekN18nzzroB2QERSghSiICIiAiIgIiICIiAiIgIiIC17rJn1J21TGJ3RuEZlbtodrjY8jfdbCgoOf9HObXx4xcscsVug1kczJugkgt20gt4LdcA6H9JGthdAuPuzOzduSaphJpW1nPrx3Y7grzB7XacPno2PO9kb6exVh6bjzMVmyzIiYVQxv0hYmZK/q2erTmgbboN/qG9koOgUoiAihSgrc1iIMtWMcgDJm+6CwGgvgeOQ5pPYg6/nstOtmXU5zRzxZBP1aisiNzIJwe2iSQ13gtLt/G9q9Kxz14rEZjnjZJGe7XtDgf7FB7Y9r2hzHBzSNgg7BC9bVAMFax7T/oOQNdnUSKlmMzQDfOmgFrmc9tO0PgrdwmRffjnZPEIrNWYwTtY7qZ1AA7afIII/I7HkILJERAREQEREBERBClEQFClEBERAWKxPHXhkmne2OKNpc97joNA7klZVr36sV6nPUsNLopmGN4B0dEaOj4KCn9LSiZ2Vnja77ee86SGTpLWytLGe5oPOtgjfYkEjhXwVIz0vjHbffjfkJj3muPMjv7eG6/7QF49JwRxSZZ1frbWN1zIozI5waGNa062Trbg48IL9SiICIiCCpUKUGjmHX242d2JbC641u4mzAlrj8cEckdue60PSliiyhHj65mZYrsBmjsxGOUuJ9z3N87d1HY2N+Vs+pGXZMJaGMMgtBvUwRODXP0QS1pPYuALQfBKq8NNQrZFolr5SK5YH0458l1OMmuehrtkDtvXG9edIOoRQFKAigkDuVKAiIgIiIIUoiCFKKEEoiICIiCl9SXJoq8VGi57b1530oXsA/THHXJzx7W7I/OlY0KcFCrHVqx9EMY00bJ/kknkknkk9yqalBFc9W5C29heKbIoInPJ9kha50nSO2i18YP52uhQERSgIiIIUoiCFpZbHMyVUQukkie2Rskc0euqN7TsOGwR/kEcrdUoKP/AErLQ6fWz075P3Nt145I3f8AiwMI/s4LLh79qW1boZJsIt1ix3VCCGyRvHtcASSOQ4d+7VbqtyeFrZGVkz5LEEzGln1a0pjc5h7tJHcf/O40gq46sfqa3ZnvfrYuCYwwVXEGOVzdh8jx+73EgA8Dp33WOeSb07M2CrfgsQkdTMdamDZwzz9KRztkD4cD/wAguir1IqtRlWqwRQxsDGNYP6QOBpc96XxlKxjJPv4GWrjZDBcks/qmSSNxG/dvQO+oAaA6kF7iMjXyuPiu1C4wyb11DR2Do/8AsHtwtxeY2ta3TAABwABrS9ICIiAiIgKFKIIUoiAiIgprmLtx3Jb2Htx15pgBNFPEZIpSOA4gEEO1xsHkAb7DWTAXbFuvNHd6DaqzugldGCGuLdacAe2wQdc6+Vu3LdajA6xdnighbrqklcGtH8kqoyWPq2C3MY2atXuxj6gt92SM1y2Qg+5hHnfGgR2QXw5RV3p/JOy2LitujYwvLh+m4uY7pcR1NcQNtOtg67FWSCFKIgKFKIIUoiAiIgHlcx6oow1GG/jQ+vl7ErYoHQuLRNIdAfUb2c0AbOxvQOir7JXoMbRmuWnFsMLepxa0k6/ACqI25HMZCCzYhNKjVmEkUUrNzSu6SNkhxDW+48aJOu4QX7eylQFKAiIgIiICIiAiIgIiINLLY+PKUJqkxc1sg9r2HTmOHIcPyDohUGGxmIuh0V7FUo8pWIFqNkIYHnxIAOHMdrqG9+R3BXUve1rSXEAfJVJm42DLYSxE0fc/dOiDgBsxujeXAn44B/kBBeNGgvSgKUBERAREQEREBERBR+r3g4f7Xq0bk8Vbvrh7wHbP/HqV038LTzVAZLFW6RLR9eF0Yc4bDSQdH+x0f7LHgbpvY9r5GfTnic6GePq30yMOnc+R5B8ghBZIiICIiAiIgIiIIUoiAiIg5nP16j8/jn5eKKbHvikiaJ27jZMXMLSd8bcA4An4AHfncxvpnFY+w2zXrkzsJMckj3PdGCNdLdnhoHAHgK1sV4bML4bEUcsTxp7JGhzXD8g91QQxj03f+lGwNxN2VrY9O4qyka6dHsxxA1rs4688B0Y4RAdqUBERAUKUQEREBERBBGxpc7JajwGauTXNxY+90SCwR+nHMB0uDz+3YDCHHje9nsujXlzQ4EEbB7j5QGPa9oexzXNdyHA7BC9Lm7VUenJRexsRbjuTdqxDbWN1/wBVjfBB7gdxs62AugrzxWIWSwSMkjeNtew7BHyCgyIiICIiAiKEEoiICIiAsNyrDdrSVrMTZYZB0vY4bBCzIgoTjMnj3wyYu/NaY3bZK16bbXN1wWvDS4OB133vnfystXMPFxlHK1fsrMhP0SZA+Of8Mfx7h/tIB8jauVrX6NfIVn1rcYkif3B40fBB7gg8gjkINgEKVz7pMhgnB9qxNkcbrT5DGDNX1+53SB1t+TrqHfnxeQTR2ImSwSNkjeA5r2OBa4fII7hBkRQpQEREBERAQoToKoueoaUFk1IPqXbjT+pWqAPfGPl/Omj+SCfG0G5k7sOOpS27JIiibs6GyTvQAHkkkADySFo+mKL6dKZ0tZlV1mw+f7dgAEQceBxxvQBOvJPda1SJ+cy/39yrYjp1A0U4rLCwulOy6UsPPA6Wt3204+QV0IGgglERAREQFClEBERAREQEREBVvqC9LjsTYtQCPrj6fdICWsBcAXuA0dNBLjyOB3HdWS0M3Bas4uzDj5hDZezTHnjXzzo62Njfje/CCrjxV7KTl2enhkqNYGxRUpZGNlOzt7xvfbpAbtwHPJ2r6tBFWhZDXjbHFG0NYxg0GgdgAq703NVdjmVatV1MUz9u+q7vC4Ae3fkaIIPkHatkBERAREQEREEHsqL06C2/m2Rt1UF0lhJ5+oWtMn9uo8H8n8K9PZUWKc/G5azjp2gi3JLbrzN/fyOpjh4c3Y18j+DoL0ABSoClAREQEREBERAREQQpREBERAREQc/kXHEZyPItinfVtx/RtCCF8pa9vMb+lgJ7dTSdf7fhXFG7Wv1WWakokhf2cNjnsQQeQQeCDyFnLd91znqChHjWuzlBj4rMMrJbIicemaMECTqbvRIYSd637Qg6RNrHFI2SNr2ODmuALXA7BHyqbJeoYmvlpYhov5Nu2/QhIcInDzKdjoG9dzv4BQXmwmx8rmJvUs1CvLXyVNzMoB+lGwfpWCXtY1zHb/p3JHsHlvV2I5W1Wwt90bDdz+RfL07eI/pMYHHv06ZvW+wJOggtr12tQqvs25mRQs11PceBs6A/knwqdnq7EEkzzSVoydRy2YXxMmI1sMLhyd8dPfg8LZr4Cuy0yzZsW7k0Z6o3WZi4MOtbDRpoPJ51tWvT+ef5QUBzt57mWIMJcdj9gPkd7ZiDvTmRcktHG96PPAOivWJhvZDJvyuShdXjiD46VZzAHhjukl7/AHH3Hp0ANaG/lX3SgGkAKURAREQEREBQpRAREQEREBERAREQFrZKoy/j7NOVz2x2InxOcw6cA4EEg/OitlQ4bCDjo7ZytDD0rMwBddkq2m1nlgl+k14OunkNJa06B86XV1KkFOvHXqxNihjGmsYNAKlwXpx2LkqGa4J2Uq7q9VjYGxiNhLeTySXaYBv+fldAEGGenWsPifYgilfC7qidIwOLHfIJ7H+Fn0iICIiAiIgIiICIi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AAAQABAAD/2wBDAAkGBwgHBgkIBwgKCgkLDRYPDQwMDRsUFRAWIB0iIiAdHx8kKDQsJCYxJx8fLT0tMTU3Ojo6Iys/RD84QzQ5Ojf/2wBDAQoKCg0MDRoPDxo3JR8lNzc3Nzc3Nzc3Nzc3Nzc3Nzc3Nzc3Nzc3Nzc3Nzc3Nzc3Nzc3Nzc3Nzc3Nzc3Nzc3Nzf/wAARCAC/AMgDASIAAhEBAxEB/8QAGwABAAIDAQEAAAAAAAAAAAAAAAEFAwQGAgf/xAAyEAABBAIBAwMDAwMDBQAAAAABAAIDBAURIRIxQQYiURMUYSNCcTKBkRVScjNigqGx/8QAFAEBAAAAAAAAAAAAAAAAAAAAAP/EABQRAQAAAAAAAAAAAAAAAAAAAAD/2gAMAwEAAhEDEQA/APuKIiAiIgIiICjYUqmyeUtR5FuOx1OOay6Az9U8/wBJgbvp4Ia4uO9bAHGxzyEFxsKjzXqCvX66WPkFnKvBbDXh95a/XBfzpo3z7iOx0sdb07I8us5HJ3X3pdGR9eZ0TGjQHQ1oOukEEjzydlW2Px1XHV2QVImxsaAOO7vyT3JPck9ygqWY7OxQRzszD5rTQ0ur2I4xC4/ubtjA4edOH+D2WUV/Uc+3yXqFUnZEUVV0ob8be57eofw1vfurtSg5838piZYxmBWsU5JQz7yAGMxl3A64zsBu+Nhx7javwsVmvFZgkhnjZJFI0tex42HA9wQqBth/pqw+Kz91NiHMa6Kd25PtjvTmvd36eWkE717h2AQdIpUBSgIiICIiAiIgIiICIiAiIgIihBKIiAqHOyNp5nEXpD9OBrpa80p/pa2QDpB+NvYzk8f5V8qb1LUntQVnQiCRtecTSQTvLGSgA6BcAdaOndiPaguApVD6V9QxZ6tJox/cQO6ZhC/rjO99Jae+iBvnRHkK+QQpUKUBYrFeKxDJDPG2SKRpY9jxsOaeCCPIKyog57EuuYrJNw0zGyU3tlkqTmYukaxpaehwI8degd9gOPJ6Fc9fl6PWOLYHtkLq04+iOHRglhMh+QekN18nzzroB2QERSghSiICIiAiIgIiICIiAiIgIiIC17rJn1J21TGJ3RuEZlbtodrjY8jfdbCgoOf9HObXx4xcscsVug1kczJugkgt20gt4LdcA6H9JGthdAuPuzOzduSaphJpW1nPrx3Y7grzB7XacPno2PO9kb6exVh6bjzMVmyzIiYVQxv0hYmZK/q2erTmgbboN/qG9koOgUoiAihSgrc1iIMtWMcgDJm+6CwGgvgeOQ5pPYg6/nstOtmXU5zRzxZBP1aisiNzIJwe2iSQ13gtLt/G9q9Kxz14rEZjnjZJGe7XtDgf7FB7Y9r2hzHBzSNgg7BC9bVAMFax7T/oOQNdnUSKlmMzQDfOmgFrmc9tO0PgrdwmRffjnZPEIrNWYwTtY7qZ1AA7afIII/I7HkILJERAREQEREBERBClEQFClEBERAWKxPHXhkmne2OKNpc97joNA7klZVr36sV6nPUsNLopmGN4B0dEaOj4KCn9LSiZ2Vnja77ee86SGTpLWytLGe5oPOtgjfYkEjhXwVIz0vjHbffjfkJj3muPMjv7eG6/7QF49JwRxSZZ1frbWN1zIozI5waGNa062Trbg48IL9SiICIiCCpUKUGjmHX242d2JbC641u4mzAlrj8cEckdue60PSliiyhHj65mZYrsBmjsxGOUuJ9z3N87d1HY2N+Vs+pGXZMJaGMMgtBvUwRODXP0QS1pPYuALQfBKq8NNQrZFolr5SK5YH0458l1OMmuehrtkDtvXG9edIOoRQFKAigkDuVKAiIgIiIIUoiCFKKEEoiICIiCl9SXJoq8VGi57b1530oXsA/THHXJzx7W7I/OlY0KcFCrHVqx9EMY00bJ/kknkknkk9yqalBFc9W5C29heKbIoInPJ9kha50nSO2i18YP52uhQERSgIiIIUoiCFpZbHMyVUQukkie2Rskc0euqN7TsOGwR/kEcrdUoKP/AErLQ6fWz075P3Nt145I3f8AiwMI/s4LLh79qW1boZJsIt1ix3VCCGyRvHtcASSOQ4d+7VbqtyeFrZGVkz5LEEzGln1a0pjc5h7tJHcf/O40gq46sfqa3ZnvfrYuCYwwVXEGOVzdh8jx+73EgA8Dp33WOeSb07M2CrfgsQkdTMdamDZwzz9KRztkD4cD/wAguir1IqtRlWqwRQxsDGNYP6QOBpc96XxlKxjJPv4GWrjZDBcks/qmSSNxG/dvQO+oAaA6kF7iMjXyuPiu1C4wyb11DR2Do/8AsHtwtxeY2ta3TAABwABrS9ICIiAiIgKFKIIUoiAiIgprmLtx3Jb2Htx15pgBNFPEZIpSOA4gEEO1xsHkAb7DWTAXbFuvNHd6DaqzugldGCGuLdacAe2wQdc6+Vu3LdajA6xdnighbrqklcGtH8kqoyWPq2C3MY2atXuxj6gt92SM1y2Qg+5hHnfGgR2QXw5RV3p/JOy2LitujYwvLh+m4uY7pcR1NcQNtOtg67FWSCFKIgKFKIIUoiAiIgHlcx6oow1GG/jQ+vl7ErYoHQuLRNIdAfUb2c0AbOxvQOir7JXoMbRmuWnFsMLepxa0k6/ACqI25HMZCCzYhNKjVmEkUUrNzSu6SNkhxDW+48aJOu4QX7eylQFKAiIgIiICIiAiIgIiINLLY+PKUJqkxc1sg9r2HTmOHIcPyDohUGGxmIuh0V7FUo8pWIFqNkIYHnxIAOHMdrqG9+R3BXUve1rSXEAfJVJm42DLYSxE0fc/dOiDgBsxujeXAn44B/kBBeNGgvSgKUBERAREQEREBERBR+r3g4f7Xq0bk8Vbvrh7wHbP/HqV038LTzVAZLFW6RLR9eF0Yc4bDSQdH+x0f7LHgbpvY9r5GfTnic6GePq30yMOnc+R5B8ghBZIiICIiAiIgIiIIUoiAiIg5nP16j8/jn5eKKbHvikiaJ27jZMXMLSd8bcA4An4AHfncxvpnFY+w2zXrkzsJMckj3PdGCNdLdnhoHAHgK1sV4bML4bEUcsTxp7JGhzXD8g91QQxj03f+lGwNxN2VrY9O4qyka6dHsxxA1rs4688B0Y4RAdqUBERAUKUQEREBERBBGxpc7JajwGauTXNxY+90SCwR+nHMB0uDz+3YDCHHje9nsujXlzQ4EEbB7j5QGPa9oexzXNdyHA7BC9Lm7VUenJRexsRbjuTdqxDbWN1/wBVjfBB7gdxs62AugrzxWIWSwSMkjeNtew7BHyCgyIiICIiAiKEEoiICIiAsNyrDdrSVrMTZYZB0vY4bBCzIgoTjMnj3wyYu/NaY3bZK16bbXN1wWvDS4OB133vnfystXMPFxlHK1fsrMhP0SZA+Of8Mfx7h/tIB8jauVrX6NfIVn1rcYkif3B40fBB7gg8gjkINgEKVz7pMhgnB9qxNkcbrT5DGDNX1+53SB1t+TrqHfnxeQTR2ImSwSNkjeA5r2OBa4fII7hBkRQpQEREBERAQoToKoueoaUFk1IPqXbjT+pWqAPfGPl/Omj+SCfG0G5k7sOOpS27JIiibs6GyTvQAHkkkADySFo+mKL6dKZ0tZlV1mw+f7dgAEQceBxxvQBOvJPda1SJ+cy/39yrYjp1A0U4rLCwulOy6UsPPA6Wt3204+QV0IGgglERAREQFClEBERAREQEREBVvqC9LjsTYtQCPrj6fdICWsBcAXuA0dNBLjyOB3HdWS0M3Bas4uzDj5hDZezTHnjXzzo62Njfje/CCrjxV7KTl2enhkqNYGxRUpZGNlOzt7xvfbpAbtwHPJ2r6tBFWhZDXjbHFG0NYxg0GgdgAq703NVdjmVatV1MUz9u+q7vC4Ae3fkaIIPkHatkBERAREQEREEHsqL06C2/m2Rt1UF0lhJ5+oWtMn9uo8H8n8K9PZUWKc/G5azjp2gi3JLbrzN/fyOpjh4c3Y18j+DoL0ABSoClAREQEREBERAREQQpREBERAREQc/kXHEZyPItinfVtx/RtCCF8pa9vMb+lgJ7dTSdf7fhXFG7Wv1WWakokhf2cNjnsQQeQQeCDyFnLd91znqChHjWuzlBj4rMMrJbIicemaMECTqbvRIYSd637Qg6RNrHFI2SNr2ODmuALXA7BHyqbJeoYmvlpYhov5Nu2/QhIcInDzKdjoG9dzv4BQXmwmx8rmJvUs1CvLXyVNzMoB+lGwfpWCXtY1zHb/p3JHsHlvV2I5W1Wwt90bDdz+RfL07eI/pMYHHv06ZvW+wJOggtr12tQqvs25mRQs11PceBs6A/knwqdnq7EEkzzSVoydRy2YXxMmI1sMLhyd8dPfg8LZr4Cuy0yzZsW7k0Z6o3WZi4MOtbDRpoPJ51tWvT+ef5QUBzt57mWIMJcdj9gPkd7ZiDvTmRcktHG96PPAOivWJhvZDJvyuShdXjiD46VZzAHhjukl7/AHH3Hp0ANaG/lX3SgGkAKURAREQEREBQpRAREQEREBERAREQFrZKoy/j7NOVz2x2InxOcw6cA4EEg/OitlQ4bCDjo7ZytDD0rMwBddkq2m1nlgl+k14OunkNJa06B86XV1KkFOvHXqxNihjGmsYNAKlwXpx2LkqGa4J2Uq7q9VjYGxiNhLeTySXaYBv+fldAEGGenWsPifYgilfC7qidIwOLHfIJ7H+Fn0iICIiAiIgIiICIi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264" y="2784206"/>
            <a:ext cx="2529536" cy="241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753475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MOVING FORWARD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‘Best </a:t>
            </a:r>
            <a:r>
              <a:rPr lang="en-US" sz="2800" b="1" dirty="0">
                <a:solidFill>
                  <a:srgbClr val="00ABBE"/>
                </a:solidFill>
              </a:rPr>
              <a:t>practice’ methodologies </a:t>
            </a:r>
          </a:p>
          <a:p>
            <a:pPr marL="0" indent="0" algn="ctr">
              <a:buNone/>
            </a:pPr>
            <a:endParaRPr lang="en-US" sz="2800" b="1" dirty="0" smtClean="0">
              <a:solidFill>
                <a:srgbClr val="00ABBE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Innovation </a:t>
            </a:r>
            <a:r>
              <a:rPr lang="en-US" sz="2800" b="1" dirty="0">
                <a:solidFill>
                  <a:srgbClr val="00ABBE"/>
                </a:solidFill>
              </a:rPr>
              <a:t>and experimentation</a:t>
            </a:r>
          </a:p>
          <a:p>
            <a:pPr marL="0" indent="0" algn="ctr">
              <a:buNone/>
            </a:pPr>
            <a:endParaRPr lang="en-US" sz="2800" b="1" dirty="0" smtClean="0">
              <a:solidFill>
                <a:srgbClr val="00ABBE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Working </a:t>
            </a:r>
            <a:r>
              <a:rPr lang="en-US" sz="2800" b="1" dirty="0">
                <a:solidFill>
                  <a:srgbClr val="00ABBE"/>
                </a:solidFill>
              </a:rPr>
              <a:t>with </a:t>
            </a:r>
            <a:r>
              <a:rPr lang="en-US" sz="2800" b="1" dirty="0" smtClean="0">
                <a:solidFill>
                  <a:srgbClr val="00ABBE"/>
                </a:solidFill>
              </a:rPr>
              <a:t>NSOs</a:t>
            </a:r>
          </a:p>
          <a:p>
            <a:pPr marL="0" indent="0" algn="ctr">
              <a:buNone/>
            </a:pPr>
            <a:r>
              <a:rPr lang="en-US" sz="2400" dirty="0" smtClean="0"/>
              <a:t>Knowledge sharing</a:t>
            </a:r>
          </a:p>
          <a:p>
            <a:pPr marL="0" indent="0" algn="ctr">
              <a:buNone/>
            </a:pPr>
            <a:r>
              <a:rPr lang="en-US" sz="2400" dirty="0" smtClean="0"/>
              <a:t>Training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Capacity building</a:t>
            </a:r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data:image/jpeg;base64,/9j/4AAQSkZJRgABAQAAAQABAAD/2wBDAAkGBwgHBgkIBwgKCgkLDRYPDQwMDRsUFRAWIB0iIiAdHx8kKDQsJCYxJx8fLT0tMTU3Ojo6Iys/RD84QzQ5Ojf/2wBDAQoKCg0MDRoPDxo3JR8lNzc3Nzc3Nzc3Nzc3Nzc3Nzc3Nzc3Nzc3Nzc3Nzc3Nzc3Nzc3Nzc3Nzc3Nzc3Nzc3Nzf/wAARCAC/AMgDASIAAhEBAxEB/8QAGwABAAIDAQEAAAAAAAAAAAAAAAEFAwQGAgf/xAAyEAABBAIBAwMDAwMDBQAAAAABAAIDBAURIRIxQQYiURMUYSNCcTKBkRVScjNigqGx/8QAFAEBAAAAAAAAAAAAAAAAAAAAAP/EABQRAQAAAAAAAAAAAAAAAAAAAAD/2gAMAwEAAhEDEQA/APuKIiAiIgIiICjYUqmyeUtR5FuOx1OOay6Az9U8/wBJgbvp4Ia4uO9bAHGxzyEFxsKjzXqCvX66WPkFnKvBbDXh95a/XBfzpo3z7iOx0sdb07I8us5HJ3X3pdGR9eZ0TGjQHQ1oOukEEjzydlW2Px1XHV2QVImxsaAOO7vyT3JPck9ygqWY7OxQRzszD5rTQ0ur2I4xC4/ubtjA4edOH+D2WUV/Uc+3yXqFUnZEUVV0ob8be57eofw1vfurtSg5838piZYxmBWsU5JQz7yAGMxl3A64zsBu+Nhx7javwsVmvFZgkhnjZJFI0tex42HA9wQqBth/pqw+Kz91NiHMa6Kd25PtjvTmvd36eWkE717h2AQdIpUBSgIiICIiAiIgIiICIiAiIgIihBKIiAqHOyNp5nEXpD9OBrpa80p/pa2QDpB+NvYzk8f5V8qb1LUntQVnQiCRtecTSQTvLGSgA6BcAdaOndiPaguApVD6V9QxZ6tJox/cQO6ZhC/rjO99Jae+iBvnRHkK+QQpUKUBYrFeKxDJDPG2SKRpY9jxsOaeCCPIKyog57EuuYrJNw0zGyU3tlkqTmYukaxpaehwI8degd9gOPJ6Fc9fl6PWOLYHtkLq04+iOHRglhMh+QekN18nzzroB2QERSghSiICIiAiIgIiICIiAiIgIiIC17rJn1J21TGJ3RuEZlbtodrjY8jfdbCgoOf9HObXx4xcscsVug1kczJugkgt20gt4LdcA6H9JGthdAuPuzOzduSaphJpW1nPrx3Y7grzB7XacPno2PO9kb6exVh6bjzMVmyzIiYVQxv0hYmZK/q2erTmgbboN/qG9koOgUoiAihSgrc1iIMtWMcgDJm+6CwGgvgeOQ5pPYg6/nstOtmXU5zRzxZBP1aisiNzIJwe2iSQ13gtLt/G9q9Kxz14rEZjnjZJGe7XtDgf7FB7Y9r2hzHBzSNgg7BC9bVAMFax7T/oOQNdnUSKlmMzQDfOmgFrmc9tO0PgrdwmRffjnZPEIrNWYwTtY7qZ1AA7afIII/I7HkILJERAREQEREBERBClEQFClEBERAWKxPHXhkmne2OKNpc97joNA7klZVr36sV6nPUsNLopmGN4B0dEaOj4KCn9LSiZ2Vnja77ee86SGTpLWytLGe5oPOtgjfYkEjhXwVIz0vjHbffjfkJj3muPMjv7eG6/7QF49JwRxSZZ1frbWN1zIozI5waGNa062Trbg48IL9SiICIiCCpUKUGjmHX242d2JbC641u4mzAlrj8cEckdue60PSliiyhHj65mZYrsBmjsxGOUuJ9z3N87d1HY2N+Vs+pGXZMJaGMMgtBvUwRODXP0QS1pPYuALQfBKq8NNQrZFolr5SK5YH0458l1OMmuehrtkDtvXG9edIOoRQFKAigkDuVKAiIgIiIIUoiCFKKEEoiICIiCl9SXJoq8VGi57b1530oXsA/THHXJzx7W7I/OlY0KcFCrHVqx9EMY00bJ/kknkknkk9yqalBFc9W5C29heKbIoInPJ9kha50nSO2i18YP52uhQERSgIiIIUoiCFpZbHMyVUQukkie2Rskc0euqN7TsOGwR/kEcrdUoKP/AErLQ6fWz075P3Nt145I3f8AiwMI/s4LLh79qW1boZJsIt1ix3VCCGyRvHtcASSOQ4d+7VbqtyeFrZGVkz5LEEzGln1a0pjc5h7tJHcf/O40gq46sfqa3ZnvfrYuCYwwVXEGOVzdh8jx+73EgA8Dp33WOeSb07M2CrfgsQkdTMdamDZwzz9KRztkD4cD/wAguir1IqtRlWqwRQxsDGNYP6QOBpc96XxlKxjJPv4GWrjZDBcks/qmSSNxG/dvQO+oAaA6kF7iMjXyuPiu1C4wyb11DR2Do/8AsHtwtxeY2ta3TAABwABrS9ICIiAiIgKFKIIUoiAiIgprmLtx3Jb2Htx15pgBNFPEZIpSOA4gEEO1xsHkAb7DWTAXbFuvNHd6DaqzugldGCGuLdacAe2wQdc6+Vu3LdajA6xdnighbrqklcGtH8kqoyWPq2C3MY2atXuxj6gt92SM1y2Qg+5hHnfGgR2QXw5RV3p/JOy2LitujYwvLh+m4uY7pcR1NcQNtOtg67FWSCFKIgKFKIIUoiAiIgHlcx6oow1GG/jQ+vl7ErYoHQuLRNIdAfUb2c0AbOxvQOir7JXoMbRmuWnFsMLepxa0k6/ACqI25HMZCCzYhNKjVmEkUUrNzSu6SNkhxDW+48aJOu4QX7eylQFKAiIgIiICIiAiIgIiINLLY+PKUJqkxc1sg9r2HTmOHIcPyDohUGGxmIuh0V7FUo8pWIFqNkIYHnxIAOHMdrqG9+R3BXUve1rSXEAfJVJm42DLYSxE0fc/dOiDgBsxujeXAn44B/kBBeNGgvSgKUBERAREQEREBERBR+r3g4f7Xq0bk8Vbvrh7wHbP/HqV038LTzVAZLFW6RLR9eF0Yc4bDSQdH+x0f7LHgbpvY9r5GfTnic6GePq30yMOnc+R5B8ghBZIiICIiAiIgIiIIUoiAiIg5nP16j8/jn5eKKbHvikiaJ27jZMXMLSd8bcA4An4AHfncxvpnFY+w2zXrkzsJMckj3PdGCNdLdnhoHAHgK1sV4bML4bEUcsTxp7JGhzXD8g91QQxj03f+lGwNxN2VrY9O4qyka6dHsxxA1rs4688B0Y4RAdqUBERAUKUQEREBERBBGxpc7JajwGauTXNxY+90SCwR+nHMB0uDz+3YDCHHje9nsujXlzQ4EEbB7j5QGPa9oexzXNdyHA7BC9Lm7VUenJRexsRbjuTdqxDbWN1/wBVjfBB7gdxs62AugrzxWIWSwSMkjeNtew7BHyCgyIiICIiAiKEEoiICIiAsNyrDdrSVrMTZYZB0vY4bBCzIgoTjMnj3wyYu/NaY3bZK16bbXN1wWvDS4OB133vnfystXMPFxlHK1fsrMhP0SZA+Of8Mfx7h/tIB8jauVrX6NfIVn1rcYkif3B40fBB7gg8gjkINgEKVz7pMhgnB9qxNkcbrT5DGDNX1+53SB1t+TrqHfnxeQTR2ImSwSNkjeA5r2OBa4fII7hBkRQpQEREBERAQoToKoueoaUFk1IPqXbjT+pWqAPfGPl/Omj+SCfG0G5k7sOOpS27JIiibs6GyTvQAHkkkADySFo+mKL6dKZ0tZlV1mw+f7dgAEQceBxxvQBOvJPda1SJ+cy/39yrYjp1A0U4rLCwulOy6UsPPA6Wt3204+QV0IGgglERAREQFClEBERAREQEREBVvqC9LjsTYtQCPrj6fdICWsBcAXuA0dNBLjyOB3HdWS0M3Bas4uzDj5hDZezTHnjXzzo62Njfje/CCrjxV7KTl2enhkqNYGxRUpZGNlOzt7xvfbpAbtwHPJ2r6tBFWhZDXjbHFG0NYxg0GgdgAq703NVdjmVatV1MUz9u+q7vC4Ae3fkaIIPkHatkBERAREQEREEHsqL06C2/m2Rt1UF0lhJ5+oWtMn9uo8H8n8K9PZUWKc/G5azjp2gi3JLbrzN/fyOpjh4c3Y18j+DoL0ABSoClAREQEREBERAREQQpREBERAREQc/kXHEZyPItinfVtx/RtCCF8pa9vMb+lgJ7dTSdf7fhXFG7Wv1WWakokhf2cNjnsQQeQQeCDyFnLd91znqChHjWuzlBj4rMMrJbIicemaMECTqbvRIYSd637Qg6RNrHFI2SNr2ODmuALXA7BHyqbJeoYmvlpYhov5Nu2/QhIcInDzKdjoG9dzv4BQXmwmx8rmJvUs1CvLXyVNzMoB+lGwfpWCXtY1zHb/p3JHsHlvV2I5W1Wwt90bDdz+RfL07eI/pMYHHv06ZvW+wJOggtr12tQqvs25mRQs11PceBs6A/knwqdnq7EEkzzSVoydRy2YXxMmI1sMLhyd8dPfg8LZr4Cuy0yzZsW7k0Z6o3WZi4MOtbDRpoPJ51tWvT+ef5QUBzt57mWIMJcdj9gPkd7ZiDvTmRcktHG96PPAOivWJhvZDJvyuShdXjiD46VZzAHhjukl7/AHH3Hp0ANaG/lX3SgGkAKURAREQEREBQpRAREQEREBERAREQFrZKoy/j7NOVz2x2InxOcw6cA4EEg/OitlQ4bCDjo7ZytDD0rMwBddkq2m1nlgl+k14OunkNJa06B86XV1KkFOvHXqxNihjGmsYNAKlwXpx2LkqGa4J2Uq7q9VjYGxiNhLeTySXaYBv+fldAEGGenWsPifYgilfC7qidIwOLHfIJ7H+Fn0iI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BDAAkGBwgHBgkIBwgKCgkLDRYPDQwMDRsUFRAWIB0iIiAdHx8kKDQsJCYxJx8fLT0tMTU3Ojo6Iys/RD84QzQ5Ojf/2wBDAQoKCg0MDRoPDxo3JR8lNzc3Nzc3Nzc3Nzc3Nzc3Nzc3Nzc3Nzc3Nzc3Nzc3Nzc3Nzc3Nzc3Nzc3Nzc3Nzc3Nzf/wAARCAC/AMgDASIAAhEBAxEB/8QAGwABAAIDAQEAAAAAAAAAAAAAAAEFAwQGAgf/xAAyEAABBAIBAwMDAwMDBQAAAAABAAIDBAURIRIxQQYiURMUYSNCcTKBkRVScjNigqGx/8QAFAEBAAAAAAAAAAAAAAAAAAAAAP/EABQRAQAAAAAAAAAAAAAAAAAAAAD/2gAMAwEAAhEDEQA/APuKIiAiIgIiICjYUqmyeUtR5FuOx1OOay6Az9U8/wBJgbvp4Ia4uO9bAHGxzyEFxsKjzXqCvX66WPkFnKvBbDXh95a/XBfzpo3z7iOx0sdb07I8us5HJ3X3pdGR9eZ0TGjQHQ1oOukEEjzydlW2Px1XHV2QVImxsaAOO7vyT3JPck9ygqWY7OxQRzszD5rTQ0ur2I4xC4/ubtjA4edOH+D2WUV/Uc+3yXqFUnZEUVV0ob8be57eofw1vfurtSg5838piZYxmBWsU5JQz7yAGMxl3A64zsBu+Nhx7javwsVmvFZgkhnjZJFI0tex42HA9wQqBth/pqw+Kz91NiHMa6Kd25PtjvTmvd36eWkE717h2AQdIpUBSgIiICIiAiIgIiICIiAiIgIihBKIiAqHOyNp5nEXpD9OBrpa80p/pa2QDpB+NvYzk8f5V8qb1LUntQVnQiCRtecTSQTvLGSgA6BcAdaOndiPaguApVD6V9QxZ6tJox/cQO6ZhC/rjO99Jae+iBvnRHkK+QQpUKUBYrFeKxDJDPG2SKRpY9jxsOaeCCPIKyog57EuuYrJNw0zGyU3tlkqTmYukaxpaehwI8degd9gOPJ6Fc9fl6PWOLYHtkLq04+iOHRglhMh+QekN18nzzroB2QERSghSiICIiAiIgIiICIiAiIgIiIC17rJn1J21TGJ3RuEZlbtodrjY8jfdbCgoOf9HObXx4xcscsVug1kczJugkgt20gt4LdcA6H9JGthdAuPuzOzduSaphJpW1nPrx3Y7grzB7XacPno2PO9kb6exVh6bjzMVmyzIiYVQxv0hYmZK/q2erTmgbboN/qG9koOgUoiAihSgrc1iIMtWMcgDJm+6CwGgvgeOQ5pPYg6/nstOtmXU5zRzxZBP1aisiNzIJwe2iSQ13gtLt/G9q9Kxz14rEZjnjZJGe7XtDgf7FB7Y9r2hzHBzSNgg7BC9bVAMFax7T/oOQNdnUSKlmMzQDfOmgFrmc9tO0PgrdwmRffjnZPEIrNWYwTtY7qZ1AA7afIII/I7HkILJERAREQEREBERBClEQFClEBERAWKxPHXhkmne2OKNpc97joNA7klZVr36sV6nPUsNLopmGN4B0dEaOj4KCn9LSiZ2Vnja77ee86SGTpLWytLGe5oPOtgjfYkEjhXwVIz0vjHbffjfkJj3muPMjv7eG6/7QF49JwRxSZZ1frbWN1zIozI5waGNa062Trbg48IL9SiICIiCCpUKUGjmHX242d2JbC641u4mzAlrj8cEckdue60PSliiyhHj65mZYrsBmjsxGOUuJ9z3N87d1HY2N+Vs+pGXZMJaGMMgtBvUwRODXP0QS1pPYuALQfBKq8NNQrZFolr5SK5YH0458l1OMmuehrtkDtvXG9edIOoRQFKAigkDuVKAiIgIiIIUoiCFKKEEoiICIiCl9SXJoq8VGi57b1530oXsA/THHXJzx7W7I/OlY0KcFCrHVqx9EMY00bJ/kknkknkk9yqalBFc9W5C29heKbIoInPJ9kha50nSO2i18YP52uhQERSgIiIIUoiCFpZbHMyVUQukkie2Rskc0euqN7TsOGwR/kEcrdUoKP/AErLQ6fWz075P3Nt145I3f8AiwMI/s4LLh79qW1boZJsIt1ix3VCCGyRvHtcASSOQ4d+7VbqtyeFrZGVkz5LEEzGln1a0pjc5h7tJHcf/O40gq46sfqa3ZnvfrYuCYwwVXEGOVzdh8jx+73EgA8Dp33WOeSb07M2CrfgsQkdTMdamDZwzz9KRztkD4cD/wAguir1IqtRlWqwRQxsDGNYP6QOBpc96XxlKxjJPv4GWrjZDBcks/qmSSNxG/dvQO+oAaA6kF7iMjXyuPiu1C4wyb11DR2Do/8AsHtwtxeY2ta3TAABwABrS9ICIiAiIgKFKIIUoiAiIgprmLtx3Jb2Htx15pgBNFPEZIpSOA4gEEO1xsHkAb7DWTAXbFuvNHd6DaqzugldGCGuLdacAe2wQdc6+Vu3LdajA6xdnighbrqklcGtH8kqoyWPq2C3MY2atXuxj6gt92SM1y2Qg+5hHnfGgR2QXw5RV3p/JOy2LitujYwvLh+m4uY7pcR1NcQNtOtg67FWSCFKIgKFKIIUoiAiIgHlcx6oow1GG/jQ+vl7ErYoHQuLRNIdAfUb2c0AbOxvQOir7JXoMbRmuWnFsMLepxa0k6/ACqI25HMZCCzYhNKjVmEkUUrNzSu6SNkhxDW+48aJOu4QX7eylQFKAiIgIiICIiAiIgIiINLLY+PKUJqkxc1sg9r2HTmOHIcPyDohUGGxmIuh0V7FUo8pWIFqNkIYHnxIAOHMdrqG9+R3BXUve1rSXEAfJVJm42DLYSxE0fc/dOiDgBsxujeXAn44B/kBBeNGgvSgKUBERAREQEREBERBR+r3g4f7Xq0bk8Vbvrh7wHbP/HqV038LTzVAZLFW6RLR9eF0Yc4bDSQdH+x0f7LHgbpvY9r5GfTnic6GePq30yMOnc+R5B8ghBZIiICIiAiIgIiIIUoiAiIg5nP16j8/jn5eKKbHvikiaJ27jZMXMLSd8bcA4An4AHfncxvpnFY+w2zXrkzsJMckj3PdGCNdLdnhoHAHgK1sV4bML4bEUcsTxp7JGhzXD8g91QQxj03f+lGwNxN2VrY9O4qyka6dHsxxA1rs4688B0Y4RAdqUBERAUKUQEREBERBBGxpc7JajwGauTXNxY+90SCwR+nHMB0uDz+3YDCHHje9nsujXlzQ4EEbB7j5QGPa9oexzXNdyHA7BC9Lm7VUenJRexsRbjuTdqxDbWN1/wBVjfBB7gdxs62AugrzxWIWSwSMkjeNtew7BHyCgyIiICIiAiKEEoiICIiAsNyrDdrSVrMTZYZB0vY4bBCzIgoTjMnj3wyYu/NaY3bZK16bbXN1wWvDS4OB133vnfystXMPFxlHK1fsrMhP0SZA+Of8Mfx7h/tIB8jauVrX6NfIVn1rcYkif3B40fBB7gg8gjkINgEKVz7pMhgnB9qxNkcbrT5DGDNX1+53SB1t+TrqHfnxeQTR2ImSwSNkjeA5r2OBa4fII7hBkRQpQEREBERAQoToKoueoaUFk1IPqXbjT+pWqAPfGPl/Omj+SCfG0G5k7sOOpS27JIiibs6GyTvQAHkkkADySFo+mKL6dKZ0tZlV1mw+f7dgAEQceBxxvQBOvJPda1SJ+cy/39yrYjp1A0U4rLCwulOy6UsPPA6Wt3204+QV0IGgglERAREQFClEBERAREQEREBVvqC9LjsTYtQCPrj6fdICWsBcAXuA0dNBLjyOB3HdWS0M3Bas4uzDj5hDZezTHnjXzzo62Njfje/CCrjxV7KTl2enhkqNYGxRUpZGNlOzt7xvfbpAbtwHPJ2r6tBFWhZDXjbHFG0NYxg0GgdgAq703NVdjmVatV1MUz9u+q7vC4Ae3fkaIIPkHatkBERAREQEREEHsqL06C2/m2Rt1UF0lhJ5+oWtMn9uo8H8n8K9PZUWKc/G5azjp2gi3JLbrzN/fyOpjh4c3Y18j+DoL0ABSoClAREQEREBERAREQQpREBERAREQc/kXHEZyPItinfVtx/RtCCF8pa9vMb+lgJ7dTSdf7fhXFG7Wv1WWakokhf2cNjnsQQeQQeCDyFnLd91znqChHjWuzlBj4rMMrJbIicemaMECTqbvRIYSd637Qg6RNrHFI2SNr2ODmuALXA7BHyqbJeoYmvlpYhov5Nu2/QhIcInDzKdjoG9dzv4BQXmwmx8rmJvUs1CvLXyVNzMoB+lGwfpWCXtY1zHb/p3JHsHlvV2I5W1Wwt90bDdz+RfL07eI/pMYHHv06ZvW+wJOggtr12tQqvs25mRQs11PceBs6A/knwqdnq7EEkzzSVoydRy2YXxMmI1sMLhyd8dPfg8LZr4Cuy0yzZsW7k0Z6o3WZi4MOtbDRpoPJ51tWvT+ef5QUBzt57mWIMJcdj9gPkd7ZiDvTmRcktHG96PPAOivWJhvZDJvyuShdXjiD46VZzAHhjukl7/AHH3Hp0ANaG/lX3SgGkAKURAREQEREBQpRAREQEREBERAREQFrZKoy/j7NOVz2x2InxOcw6cA4EEg/OitlQ4bCDjo7ZytDD0rMwBddkq2m1nlgl+k14OunkNJa06B86XV1KkFOvHXqxNihjGmsYNAKlwXpx2LkqGa4J2Uq7q9VjYGxiNhLeTySXaYBv+fldAEGGenWsPifYgilfC7qidIwOLHfIJ7H+Fn0iICIiAiIgIiICIi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AAAQABAAD/2wBDAAkGBwgHBgkIBwgKCgkLDRYPDQwMDRsUFRAWIB0iIiAdHx8kKDQsJCYxJx8fLT0tMTU3Ojo6Iys/RD84QzQ5Ojf/2wBDAQoKCg0MDRoPDxo3JR8lNzc3Nzc3Nzc3Nzc3Nzc3Nzc3Nzc3Nzc3Nzc3Nzc3Nzc3Nzc3Nzc3Nzc3Nzc3Nzc3Nzf/wAARCAC/AMgDASIAAhEBAxEB/8QAGwABAAIDAQEAAAAAAAAAAAAAAAEFAwQGAgf/xAAyEAABBAIBAwMDAwMDBQAAAAABAAIDBAURIRIxQQYiURMUYSNCcTKBkRVScjNigqGx/8QAFAEBAAAAAAAAAAAAAAAAAAAAAP/EABQRAQAAAAAAAAAAAAAAAAAAAAD/2gAMAwEAAhEDEQA/APuKIiAiIgIiICjYUqmyeUtR5FuOx1OOay6Az9U8/wBJgbvp4Ia4uO9bAHGxzyEFxsKjzXqCvX66WPkFnKvBbDXh95a/XBfzpo3z7iOx0sdb07I8us5HJ3X3pdGR9eZ0TGjQHQ1oOukEEjzydlW2Px1XHV2QVImxsaAOO7vyT3JPck9ygqWY7OxQRzszD5rTQ0ur2I4xC4/ubtjA4edOH+D2WUV/Uc+3yXqFUnZEUVV0ob8be57eofw1vfurtSg5838piZYxmBWsU5JQz7yAGMxl3A64zsBu+Nhx7javwsVmvFZgkhnjZJFI0tex42HA9wQqBth/pqw+Kz91NiHMa6Kd25PtjvTmvd36eWkE717h2AQdIpUBSgIiICIiAiIgIiICIiAiIgIihBKIiAqHOyNp5nEXpD9OBrpa80p/pa2QDpB+NvYzk8f5V8qb1LUntQVnQiCRtecTSQTvLGSgA6BcAdaOndiPaguApVD6V9QxZ6tJox/cQO6ZhC/rjO99Jae+iBvnRHkK+QQpUKUBYrFeKxDJDPG2SKRpY9jxsOaeCCPIKyog57EuuYrJNw0zGyU3tlkqTmYukaxpaehwI8degd9gOPJ6Fc9fl6PWOLYHtkLq04+iOHRglhMh+QekN18nzzroB2QERSghSiICIiAiIgIiICIiAiIgIiIC17rJn1J21TGJ3RuEZlbtodrjY8jfdbCgoOf9HObXx4xcscsVug1kczJugkgt20gt4LdcA6H9JGthdAuPuzOzduSaphJpW1nPrx3Y7grzB7XacPno2PO9kb6exVh6bjzMVmyzIiYVQxv0hYmZK/q2erTmgbboN/qG9koOgUoiAihSgrc1iIMtWMcgDJm+6CwGgvgeOQ5pPYg6/nstOtmXU5zRzxZBP1aisiNzIJwe2iSQ13gtLt/G9q9Kxz14rEZjnjZJGe7XtDgf7FB7Y9r2hzHBzSNgg7BC9bVAMFax7T/oOQNdnUSKlmMzQDfOmgFrmc9tO0PgrdwmRffjnZPEIrNWYwTtY7qZ1AA7afIII/I7HkILJERAREQEREBERBClEQFClEBERAWKxPHXhkmne2OKNpc97joNA7klZVr36sV6nPUsNLopmGN4B0dEaOj4KCn9LSiZ2Vnja77ee86SGTpLWytLGe5oPOtgjfYkEjhXwVIz0vjHbffjfkJj3muPMjv7eG6/7QF49JwRxSZZ1frbWN1zIozI5waGNa062Trbg48IL9SiICIiCCpUKUGjmHX242d2JbC641u4mzAlrj8cEckdue60PSliiyhHj65mZYrsBmjsxGOUuJ9z3N87d1HY2N+Vs+pGXZMJaGMMgtBvUwRODXP0QS1pPYuALQfBKq8NNQrZFolr5SK5YH0458l1OMmuehrtkDtvXG9edIOoRQFKAigkDuVKAiIgIiIIUoiCFKKEEoiICIiCl9SXJoq8VGi57b1530oXsA/THHXJzx7W7I/OlY0KcFCrHVqx9EMY00bJ/kknkknkk9yqalBFc9W5C29heKbIoInPJ9kha50nSO2i18YP52uhQERSgIiIIUoiCFpZbHMyVUQukkie2Rskc0euqN7TsOGwR/kEcrdUoKP/AErLQ6fWz075P3Nt145I3f8AiwMI/s4LLh79qW1boZJsIt1ix3VCCGyRvHtcASSOQ4d+7VbqtyeFrZGVkz5LEEzGln1a0pjc5h7tJHcf/O40gq46sfqa3ZnvfrYuCYwwVXEGOVzdh8jx+73EgA8Dp33WOeSb07M2CrfgsQkdTMdamDZwzz9KRztkD4cD/wAguir1IqtRlWqwRQxsDGNYP6QOBpc96XxlKxjJPv4GWrjZDBcks/qmSSNxG/dvQO+oAaA6kF7iMjXyuPiu1C4wyb11DR2Do/8AsHtwtxeY2ta3TAABwABrS9ICIiAiIgKFKIIUoiAiIgprmLtx3Jb2Htx15pgBNFPEZIpSOA4gEEO1xsHkAb7DWTAXbFuvNHd6DaqzugldGCGuLdacAe2wQdc6+Vu3LdajA6xdnighbrqklcGtH8kqoyWPq2C3MY2atXuxj6gt92SM1y2Qg+5hHnfGgR2QXw5RV3p/JOy2LitujYwvLh+m4uY7pcR1NcQNtOtg67FWSCFKIgKFKIIUoiAiIgHlcx6oow1GG/jQ+vl7ErYoHQuLRNIdAfUb2c0AbOxvQOir7JXoMbRmuWnFsMLepxa0k6/ACqI25HMZCCzYhNKjVmEkUUrNzSu6SNkhxDW+48aJOu4QX7eylQFKAiIgIiICIiAiIgIiINLLY+PKUJqkxc1sg9r2HTmOHIcPyDohUGGxmIuh0V7FUo8pWIFqNkIYHnxIAOHMdrqG9+R3BXUve1rSXEAfJVJm42DLYSxE0fc/dOiDgBsxujeXAn44B/kBBeNGgvSgKUBERAREQEREBERBR+r3g4f7Xq0bk8Vbvrh7wHbP/HqV038LTzVAZLFW6RLR9eF0Yc4bDSQdH+x0f7LHgbpvY9r5GfTnic6GePq30yMOnc+R5B8ghBZIiICIiAiIgIiIIUoiAiIg5nP16j8/jn5eKKbHvikiaJ27jZMXMLSd8bcA4An4AHfncxvpnFY+w2zXrkzsJMckj3PdGCNdLdnhoHAHgK1sV4bML4bEUcsTxp7JGhzXD8g91QQxj03f+lGwNxN2VrY9O4qyka6dHsxxA1rs4688B0Y4RAdqUBERAUKUQEREBERBBGxpc7JajwGauTXNxY+90SCwR+nHMB0uDz+3YDCHHje9nsujXlzQ4EEbB7j5QGPa9oexzXNdyHA7BC9Lm7VUenJRexsRbjuTdqxDbWN1/wBVjfBB7gdxs62AugrzxWIWSwSMkjeNtew7BHyCgyIiICIiAiKEEoiICIiAsNyrDdrSVrMTZYZB0vY4bBCzIgoTjMnj3wyYu/NaY3bZK16bbXN1wWvDS4OB133vnfystXMPFxlHK1fsrMhP0SZA+Of8Mfx7h/tIB8jauVrX6NfIVn1rcYkif3B40fBB7gg8gjkINgEKVz7pMhgnB9qxNkcbrT5DGDNX1+53SB1t+TrqHfnxeQTR2ImSwSNkjeA5r2OBa4fII7hBkRQpQEREBERAQoToKoueoaUFk1IPqXbjT+pWqAPfGPl/Omj+SCfG0G5k7sOOpS27JIiibs6GyTvQAHkkkADySFo+mKL6dKZ0tZlV1mw+f7dgAEQceBxxvQBOvJPda1SJ+cy/39yrYjp1A0U4rLCwulOy6UsPPA6Wt3204+QV0IGgglERAREQFClEBERAREQEREBVvqC9LjsTYtQCPrj6fdICWsBcAXuA0dNBLjyOB3HdWS0M3Bas4uzDj5hDZezTHnjXzzo62Njfje/CCrjxV7KTl2enhkqNYGxRUpZGNlOzt7xvfbpAbtwHPJ2r6tBFWhZDXjbHFG0NYxg0GgdgAq703NVdjmVatV1MUz9u+q7vC4Ae3fkaIIPkHatkBERAREQEREEHsqL06C2/m2Rt1UF0lhJ5+oWtMn9uo8H8n8K9PZUWKc/G5azjp2gi3JLbrzN/fyOpjh4c3Y18j+DoL0ABSoClAREQEREBERAREQQpREBERAREQc/kXHEZyPItinfVtx/RtCCF8pa9vMb+lgJ7dTSdf7fhXFG7Wv1WWakokhf2cNjnsQQeQQeCDyFnLd91znqChHjWuzlBj4rMMrJbIicemaMECTqbvRIYSd637Qg6RNrHFI2SNr2ODmuALXA7BHyqbJeoYmvlpYhov5Nu2/QhIcInDzKdjoG9dzv4BQXmwmx8rmJvUs1CvLXyVNzMoB+lGwfpWCXtY1zHb/p3JHsHlvV2I5W1Wwt90bDdz+RfL07eI/pMYHHv06ZvW+wJOggtr12tQqvs25mRQs11PceBs6A/knwqdnq7EEkzzSVoydRy2YXxMmI1sMLhyd8dPfg8LZr4Cuy0yzZsW7k0Z6o3WZi4MOtbDRpoPJ51tWvT+ef5QUBzt57mWIMJcdj9gPkd7ZiDvTmRcktHG96PPAOivWJhvZDJvyuShdXjiD46VZzAHhjukl7/AHH3Hp0ANaG/lX3SgGkAKURAREQEREBQpRAREQEREBERAREQFrZKoy/j7NOVz2x2InxOcw6cA4EEg/OitlQ4bCDjo7ZytDD0rMwBddkq2m1nlgl+k14OunkNJa06B86XV1KkFOvHXqxNihjGmsYNAKlwXpx2LkqGa4J2Uq7q9VjYGxiNhLeTySXaYBv+fldAEGGenWsPifYgilfC7qidIwOLHfIJ7H+Fn0iICIiAiIgIiICIi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0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14400" y="4276725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600" b="1" dirty="0" smtClean="0"/>
              <a:t>THANK YOU.</a:t>
            </a:r>
            <a:endParaRPr lang="en-US" sz="36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14400" y="5219700"/>
            <a:ext cx="9144000" cy="113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CAROLINA SÁNCHEZ PÁRAMO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csanchezparamo@worldbank.org</a:t>
            </a: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72025" y="52197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JOÃO PEDRO AZEVEDO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jazevedo@worldbank.org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6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The Situation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The Challenge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The Background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The Solution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Moving Forward</a:t>
            </a:r>
          </a:p>
          <a:p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OVERVIEW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SITUATION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3287"/>
            <a:ext cx="4953000" cy="3595113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i="1" dirty="0" smtClean="0"/>
              <a:t>As a result…   </a:t>
            </a:r>
            <a:r>
              <a:rPr lang="en-US" sz="2400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S</a:t>
            </a:r>
            <a:r>
              <a:rPr lang="en-US" sz="2400" dirty="0" smtClean="0"/>
              <a:t>ome data have lags in reporting time of up to several years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Some data do not exist or are not accessible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Some data are not comparable 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4800" y="1406604"/>
            <a:ext cx="8305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Collection of detailed </a:t>
            </a:r>
            <a:r>
              <a:rPr lang="en-US" sz="2800" dirty="0" smtClean="0"/>
              <a:t>consumption or income data can be very </a:t>
            </a:r>
            <a:r>
              <a:rPr lang="en-US" sz="2800" dirty="0"/>
              <a:t>time-consuming, costly, and difficult. </a:t>
            </a:r>
          </a:p>
          <a:p>
            <a:pPr algn="ctr"/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2533471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cs typeface="Aparajita" panose="020B0604020202020204" pitchFamily="34" charset="0"/>
              </a:rPr>
              <a:t>The median frequency of poverty </a:t>
            </a:r>
            <a:r>
              <a:rPr lang="en-US" sz="1400" i="1" dirty="0" smtClean="0">
                <a:cs typeface="Aparajita" panose="020B0604020202020204" pitchFamily="34" charset="0"/>
              </a:rPr>
              <a:t>microdata </a:t>
            </a:r>
            <a:r>
              <a:rPr lang="en-US" sz="1400" i="1" dirty="0" smtClean="0">
                <a:cs typeface="Aparajita" panose="020B0604020202020204" pitchFamily="34" charset="0"/>
              </a:rPr>
              <a:t>in the last 10 years in the World Bank World Development Indicators (WDI) is </a:t>
            </a:r>
            <a:r>
              <a:rPr lang="en-US" sz="1400" i="1" dirty="0" smtClean="0">
                <a:cs typeface="Aparajita" panose="020B0604020202020204" pitchFamily="34" charset="0"/>
              </a:rPr>
              <a:t>13 countries per year in </a:t>
            </a:r>
            <a:r>
              <a:rPr lang="en-US" sz="1400" i="1" dirty="0" smtClean="0">
                <a:cs typeface="Aparajita" panose="020B0604020202020204" pitchFamily="34" charset="0"/>
              </a:rPr>
              <a:t>ECA.</a:t>
            </a:r>
            <a:endParaRPr lang="en-US" sz="1400" i="1" dirty="0">
              <a:cs typeface="Aparajit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720515"/>
              </p:ext>
            </p:extLst>
          </p:nvPr>
        </p:nvGraphicFramePr>
        <p:xfrm>
          <a:off x="5105400" y="3610689"/>
          <a:ext cx="38880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21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CHALLENGE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4191000"/>
            <a:ext cx="260985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FOOD</a:t>
            </a:r>
          </a:p>
          <a:p>
            <a:pPr marL="0" indent="0" algn="ctr">
              <a:buNone/>
            </a:pPr>
            <a:r>
              <a:rPr lang="en-US" sz="2400" dirty="0" smtClean="0"/>
              <a:t>CRISIS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0" y="13716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Policy makers need to understand the consequences of </a:t>
            </a:r>
            <a:r>
              <a:rPr lang="en-US" sz="2800" dirty="0" smtClean="0"/>
              <a:t>time sensitive economic developments in order to design appropriate responses.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5787" y="5469246"/>
            <a:ext cx="8201025" cy="76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i="1" dirty="0" smtClean="0">
                <a:solidFill>
                  <a:srgbClr val="00ABBE"/>
                </a:solidFill>
              </a:rPr>
              <a:t>How can we do this given data constraints?</a:t>
            </a:r>
            <a:endParaRPr lang="en-US" sz="2800" i="1" dirty="0">
              <a:solidFill>
                <a:srgbClr val="00ABB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305550" y="4267200"/>
            <a:ext cx="260985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FINANCIAL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CRISIS</a:t>
            </a:r>
            <a:endParaRPr lang="en-US" sz="2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28974" y="4191000"/>
            <a:ext cx="260985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ENVIRONMENTAL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SHOCK</a:t>
            </a:r>
            <a:endParaRPr lang="en-US" sz="2400" dirty="0"/>
          </a:p>
        </p:txBody>
      </p:sp>
      <p:pic>
        <p:nvPicPr>
          <p:cNvPr id="1026" name="Picture 2" descr="Plants Leaf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556" y="3218654"/>
            <a:ext cx="928687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hopping Money bag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09911"/>
            <a:ext cx="1146175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itchen Restaurant ico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30480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BACKGROUND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0" y="1542395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Western Balkans Programmatic Poverty Assessment</a:t>
            </a:r>
          </a:p>
          <a:p>
            <a:pPr algn="ctr"/>
            <a:r>
              <a:rPr lang="en-US" sz="2400" dirty="0" smtClean="0"/>
              <a:t>DG EMPL- World Bank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Joint Technical Workshop on </a:t>
            </a:r>
          </a:p>
          <a:p>
            <a:pPr algn="ctr"/>
            <a:r>
              <a:rPr lang="en-US" sz="2400" dirty="0" smtClean="0"/>
              <a:t>High Frequency Welfare Monitoring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June 2013</a:t>
            </a:r>
          </a:p>
          <a:p>
            <a:pPr algn="ctr"/>
            <a:endParaRPr lang="en-US" sz="2800" dirty="0"/>
          </a:p>
          <a:p>
            <a:pPr algn="ctr"/>
            <a:r>
              <a:rPr lang="en-US" sz="2800" i="1" dirty="0" smtClean="0">
                <a:solidFill>
                  <a:srgbClr val="00ABBE"/>
                </a:solidFill>
              </a:rPr>
              <a:t>One day workshop to take stock of ongoing efforts to address this problem by the European Commission, Eurostat, Academics, Member States, and the World Bank.</a:t>
            </a:r>
            <a:endParaRPr lang="en-US" sz="2800" i="1" dirty="0">
              <a:solidFill>
                <a:srgbClr val="00ABB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41500"/>
            <a:ext cx="7162800" cy="4025900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2800" dirty="0" smtClean="0"/>
              <a:t>Improve timeliness of existing data</a:t>
            </a:r>
          </a:p>
          <a:p>
            <a:pPr marL="0" indent="0">
              <a:spcAft>
                <a:spcPts val="2400"/>
              </a:spcAft>
              <a:buNone/>
            </a:pPr>
            <a:endParaRPr lang="en-US" sz="2800" dirty="0" smtClean="0"/>
          </a:p>
          <a:p>
            <a:pPr marL="0" indent="0">
              <a:spcAft>
                <a:spcPts val="2400"/>
              </a:spcAft>
              <a:buNone/>
            </a:pPr>
            <a:r>
              <a:rPr lang="en-US" sz="2800" dirty="0" smtClean="0"/>
              <a:t>Leverage existing data to create new data</a:t>
            </a:r>
          </a:p>
          <a:p>
            <a:pPr marL="0" indent="0">
              <a:spcAft>
                <a:spcPts val="2400"/>
              </a:spcAft>
              <a:buNone/>
            </a:pPr>
            <a:endParaRPr lang="en-US" sz="2800" dirty="0" smtClean="0"/>
          </a:p>
          <a:p>
            <a:pPr marL="0" indent="0">
              <a:spcAft>
                <a:spcPts val="2400"/>
              </a:spcAft>
              <a:buNone/>
            </a:pPr>
            <a:r>
              <a:rPr lang="en-US" sz="2800" dirty="0" smtClean="0"/>
              <a:t>Collect new data or collect old data in new ways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Time Clock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676400"/>
            <a:ext cx="849312" cy="84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asic Idea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" y="4800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Picture 4" descr="Charts Combo chart ic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" y="3149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67200"/>
            <a:ext cx="5943600" cy="1371600"/>
          </a:xfrm>
        </p:spPr>
        <p:txBody>
          <a:bodyPr>
            <a:normAutofit/>
          </a:bodyPr>
          <a:lstStyle/>
          <a:p>
            <a:pPr marL="0" indent="0" algn="l">
              <a:spcAft>
                <a:spcPts val="2400"/>
              </a:spcAft>
            </a:pPr>
            <a:r>
              <a:rPr lang="en-US" sz="3600" b="1" dirty="0" smtClean="0"/>
              <a:t>IMPROVE TIMELINESS OF EXISTING DATA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2" descr="Time Clock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2501900" y="-838200"/>
            <a:ext cx="461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09400085"/>
              </p:ext>
            </p:extLst>
          </p:nvPr>
        </p:nvGraphicFramePr>
        <p:xfrm>
          <a:off x="292100" y="228600"/>
          <a:ext cx="8715375" cy="341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</a:pPr>
            <a:r>
              <a:rPr lang="en-US" sz="3600" dirty="0" smtClean="0"/>
              <a:t>NSO CAPACITY BUILDING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454025" y="2590800"/>
            <a:ext cx="80772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FF0000"/>
                </a:solidFill>
              </a:rPr>
              <a:t>Current initiatives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FF0000"/>
                </a:solidFill>
              </a:rPr>
              <a:t>Best practices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FF0000"/>
                </a:solidFill>
              </a:rPr>
              <a:t>Resources for NSOs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67200"/>
            <a:ext cx="5943600" cy="1371600"/>
          </a:xfrm>
        </p:spPr>
        <p:txBody>
          <a:bodyPr>
            <a:normAutofit/>
          </a:bodyPr>
          <a:lstStyle/>
          <a:p>
            <a:pPr marL="0" indent="0" algn="l">
              <a:spcAft>
                <a:spcPts val="2400"/>
              </a:spcAft>
            </a:pPr>
            <a:r>
              <a:rPr lang="en-US" sz="3600" b="1" dirty="0"/>
              <a:t>LEVERAGE EXISTING DATA TO CREATE NEW 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2501900" y="-838200"/>
            <a:ext cx="461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Charts Combo chart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958</Words>
  <Application>Microsoft Office PowerPoint</Application>
  <PresentationFormat>On-screen Show (4:3)</PresentationFormat>
  <Paragraphs>200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WORLD BANK POVERTY MONITORING IN EUROPE AND CENTRAL ASIA  High Frequency Data</vt:lpstr>
      <vt:lpstr>PowerPoint Presentation</vt:lpstr>
      <vt:lpstr>THE SITUATION</vt:lpstr>
      <vt:lpstr>THE CHALLENGE</vt:lpstr>
      <vt:lpstr>THE BACKGROUND</vt:lpstr>
      <vt:lpstr>THE SOLUTION</vt:lpstr>
      <vt:lpstr>IMPROVE TIMELINESS OF EXISTING DATA</vt:lpstr>
      <vt:lpstr>NSO CAPACITY BUILDING</vt:lpstr>
      <vt:lpstr>LEVERAGE EXISTING DATA TO CREATE NEW DATA</vt:lpstr>
      <vt:lpstr>POVERTY PROJECTIONS: AGGREGATE</vt:lpstr>
      <vt:lpstr>POVERTY PROJECTIONS: MICRO</vt:lpstr>
      <vt:lpstr>SURVEY TO SURVEY IMPUTATIONS</vt:lpstr>
      <vt:lpstr>EXPECTATIONS DATA</vt:lpstr>
      <vt:lpstr>INTERNET-BASED DATA</vt:lpstr>
      <vt:lpstr>PowerPoint Presentation</vt:lpstr>
      <vt:lpstr>MOBILE PHONES: NEW DATA</vt:lpstr>
      <vt:lpstr>MOBILE PHONES: AUGMENTING DATA</vt:lpstr>
      <vt:lpstr>MOVING FORWARD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 poverty monitoring in Europe and Central Asia: A harmonization effort</dc:title>
  <dc:creator>Joao Pedro Azevedo</dc:creator>
  <cp:lastModifiedBy>Joao Pedro Azevedo</cp:lastModifiedBy>
  <cp:revision>96</cp:revision>
  <cp:lastPrinted>2013-11-21T17:16:14Z</cp:lastPrinted>
  <dcterms:created xsi:type="dcterms:W3CDTF">2013-11-19T09:49:44Z</dcterms:created>
  <dcterms:modified xsi:type="dcterms:W3CDTF">2013-12-03T03:08:07Z</dcterms:modified>
</cp:coreProperties>
</file>