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73" r:id="rId2"/>
    <p:sldId id="257" r:id="rId3"/>
    <p:sldId id="276" r:id="rId4"/>
    <p:sldId id="275" r:id="rId5"/>
    <p:sldId id="277" r:id="rId6"/>
    <p:sldId id="274" r:id="rId7"/>
    <p:sldId id="258" r:id="rId8"/>
    <p:sldId id="261" r:id="rId9"/>
    <p:sldId id="271" r:id="rId10"/>
    <p:sldId id="278" r:id="rId11"/>
    <p:sldId id="270" r:id="rId12"/>
    <p:sldId id="272" r:id="rId13"/>
    <p:sldId id="260" r:id="rId14"/>
    <p:sldId id="282" r:id="rId15"/>
    <p:sldId id="283" r:id="rId16"/>
    <p:sldId id="268" r:id="rId17"/>
    <p:sldId id="264" r:id="rId18"/>
    <p:sldId id="263" r:id="rId19"/>
    <p:sldId id="266" r:id="rId20"/>
    <p:sldId id="265" r:id="rId21"/>
    <p:sldId id="262" r:id="rId22"/>
    <p:sldId id="269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BBE"/>
    <a:srgbClr val="9E1F62"/>
    <a:srgbClr val="2C8F7C"/>
    <a:srgbClr val="FFC000"/>
    <a:srgbClr val="000000"/>
    <a:srgbClr val="EE1C25"/>
    <a:srgbClr val="6B94CC"/>
    <a:srgbClr val="F6853A"/>
    <a:srgbClr val="2D4F8C"/>
    <a:srgbClr val="286A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23" autoAdjust="0"/>
    <p:restoredTop sz="94704" autoAdjust="0"/>
  </p:normalViewPr>
  <p:slideViewPr>
    <p:cSldViewPr>
      <p:cViewPr varScale="1">
        <p:scale>
          <a:sx n="70" d="100"/>
          <a:sy n="70" d="100"/>
        </p:scale>
        <p:origin x="-14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B8399-E22C-4C74-9288-9CEE50D00CE0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9C72E-13E1-4DFF-9903-A017D3DF4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2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9C72E-13E1-4DFF-9903-A017D3DF40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165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9C72E-13E1-4DFF-9903-A017D3DF40E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10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9C72E-13E1-4DFF-9903-A017D3DF40E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10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C7F1F-F0E6-4012-8A53-CBB4FC1E0E88}" type="datetime1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763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F0E3-2734-4524-9838-2DF4246C17DB}" type="datetime1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215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1F43B-BEA1-451D-A83D-D5FEBFD36384}" type="datetime1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99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E45A-5C2C-48DC-9466-4719BC8E636C}" type="datetime1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148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DF4D-8783-4685-BB04-9801AE3A5E43}" type="datetime1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4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39CA9-C30B-4343-AB23-CAA41D64B92A}" type="datetime1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811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3FC0-786A-40A0-9A44-624AE49EA0FA}" type="datetime1">
              <a:rPr lang="en-US" smtClean="0"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82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6CD2-7358-40EE-B9CE-924B9DBB61FE}" type="datetime1">
              <a:rPr lang="en-US" smtClean="0"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47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79753-E1D4-498C-9EAC-7823A1EE7B21}" type="datetime1">
              <a:rPr lang="en-US" smtClean="0"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5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34141-79A5-48AE-8B28-0E37F48007A3}" type="datetime1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15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9C9D9-55AD-45FB-AB0A-F4C31DC3ACB4}" type="datetime1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42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CA212-4ED9-4DCB-AD39-3D2855DAB791}" type="datetime1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AC7C9-F5E9-4397-8632-46900B477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79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iconarchive.com/show/ios7v2-icons-by-visualpharm/Basic-Scales-of-Balance-icon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iconarchive.com/show/ios7v2-icons-by-visualpharm/Basic-Lock-icon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http://www.iconarchive.com/show/ios7v2-icons-by-visualpharm/Basic-Info-icon.html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iconarchive.com/show/ios7v2-icons-by-visualpharm/Basic-Document-icon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iconarchive.com/show/ios7v2-icons-by-visualpharm/Users-User-male-2-icon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hyperlink" Target="http://www.iconarchive.com/show/ios7v2-icons-by-visualpharm/Users-User-female-2-icon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onarchive.com/show/ios7v2-icons-by-visualpharm/Computer-Vpn-icon.html" TargetMode="External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hyperlink" Target="http://www.iconarchive.com/show/ios7v2-icons-by-visualpharm/Charts-Scatter-plot-icon.html" TargetMode="External"/><Relationship Id="rId4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iconarchive.com/show/ios7v2-icons-by-visualpharm/Basic-Design-icon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88" r="55680"/>
          <a:stretch/>
        </p:blipFill>
        <p:spPr bwMode="auto">
          <a:xfrm>
            <a:off x="0" y="1174750"/>
            <a:ext cx="9144000" cy="1663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289300"/>
            <a:ext cx="9144000" cy="1470025"/>
          </a:xfrm>
          <a:effectLst/>
        </p:spPr>
        <p:txBody>
          <a:bodyPr>
            <a:normAutofit fontScale="90000"/>
          </a:bodyPr>
          <a:lstStyle/>
          <a:p>
            <a:r>
              <a:rPr lang="en-US" sz="4000" dirty="0" smtClean="0"/>
              <a:t>WORLD BANK POVERTY MONITORING IN EUROPE AND CENTRAL ASIA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3600" b="1" dirty="0" smtClean="0"/>
              <a:t>An Ex-Post </a:t>
            </a:r>
            <a:r>
              <a:rPr lang="en-US" sz="3600" b="1" dirty="0" smtClean="0"/>
              <a:t>Harmonization Effort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270500"/>
            <a:ext cx="9144000" cy="11303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</a:rPr>
              <a:t>JOÃO PEDRO AZEVEDO</a:t>
            </a:r>
          </a:p>
          <a:p>
            <a:pPr>
              <a:spcBef>
                <a:spcPts val="0"/>
              </a:spcBef>
            </a:pPr>
            <a:r>
              <a:rPr lang="en-US" sz="1800" i="1" dirty="0" smtClean="0">
                <a:solidFill>
                  <a:schemeClr val="tx1"/>
                </a:solidFill>
              </a:rPr>
              <a:t>Senior Economist</a:t>
            </a:r>
          </a:p>
          <a:p>
            <a:pPr>
              <a:spcBef>
                <a:spcPts val="0"/>
              </a:spcBef>
            </a:pPr>
            <a:r>
              <a:rPr lang="en-US" sz="1800" i="1" dirty="0" smtClean="0">
                <a:solidFill>
                  <a:schemeClr val="tx1"/>
                </a:solidFill>
              </a:rPr>
              <a:t>The World Bank</a:t>
            </a:r>
          </a:p>
          <a:p>
            <a:pPr>
              <a:spcBef>
                <a:spcPts val="0"/>
              </a:spcBef>
            </a:pPr>
            <a:endParaRPr lang="en-US" sz="14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-76200" y="285750"/>
            <a:ext cx="9144000" cy="88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US" sz="1400" dirty="0" smtClean="0">
                <a:solidFill>
                  <a:schemeClr val="tx1"/>
                </a:solidFill>
              </a:rPr>
              <a:t>UNECE CONFERENCE OF EUROPEAN STATISTICIANS</a:t>
            </a:r>
          </a:p>
          <a:p>
            <a:pPr algn="r">
              <a:spcBef>
                <a:spcPts val="0"/>
              </a:spcBef>
            </a:pPr>
            <a:r>
              <a:rPr lang="en-US" sz="1400" i="1" dirty="0" smtClean="0">
                <a:solidFill>
                  <a:schemeClr val="tx1"/>
                </a:solidFill>
              </a:rPr>
              <a:t>The </a:t>
            </a:r>
            <a:r>
              <a:rPr lang="en-US" sz="1400" i="1" dirty="0">
                <a:solidFill>
                  <a:schemeClr val="tx1"/>
                </a:solidFill>
              </a:rPr>
              <a:t>way forward in poverty </a:t>
            </a:r>
            <a:r>
              <a:rPr lang="en-US" sz="1400" i="1" dirty="0" smtClean="0">
                <a:solidFill>
                  <a:schemeClr val="tx1"/>
                </a:solidFill>
              </a:rPr>
              <a:t>measurement</a:t>
            </a:r>
            <a:endParaRPr lang="en-US" sz="1400" i="1" dirty="0">
              <a:solidFill>
                <a:schemeClr val="tx1"/>
              </a:solidFill>
            </a:endParaRPr>
          </a:p>
          <a:p>
            <a:pPr algn="r">
              <a:spcBef>
                <a:spcPts val="0"/>
              </a:spcBef>
            </a:pPr>
            <a:r>
              <a:rPr lang="en-US" sz="1400" i="1" dirty="0" smtClean="0">
                <a:solidFill>
                  <a:schemeClr val="tx1"/>
                </a:solidFill>
              </a:rPr>
              <a:t>December 2-4, 2013</a:t>
            </a:r>
            <a:endParaRPr lang="en-US" sz="1400" i="1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0" y="-457200"/>
            <a:ext cx="4923971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524125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3" name="Straight Connector 22"/>
          <p:cNvCxnSpPr/>
          <p:nvPr/>
        </p:nvCxnSpPr>
        <p:spPr>
          <a:xfrm>
            <a:off x="1714500" y="5118100"/>
            <a:ext cx="5715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010400" y="-1066800"/>
            <a:ext cx="41148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41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304800" y="1527176"/>
            <a:ext cx="8610600" cy="1520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en-US" sz="2800" dirty="0"/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685800" y="3429000"/>
            <a:ext cx="5715000" cy="30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800" dirty="0" smtClean="0">
              <a:solidFill>
                <a:srgbClr val="2C8F7C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62000" y="4648200"/>
            <a:ext cx="7391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2400"/>
              </a:spcAft>
            </a:pPr>
            <a:r>
              <a:rPr lang="en-US" sz="3600" b="1" dirty="0" smtClean="0"/>
              <a:t>THE SOLUTION</a:t>
            </a:r>
            <a:endParaRPr lang="en-US" sz="3600" b="1" dirty="0"/>
          </a:p>
        </p:txBody>
      </p:sp>
      <p:sp>
        <p:nvSpPr>
          <p:cNvPr id="8" name="Rectangle 7"/>
          <p:cNvSpPr/>
          <p:nvPr/>
        </p:nvSpPr>
        <p:spPr>
          <a:xfrm>
            <a:off x="9525" y="6506289"/>
            <a:ext cx="9525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World Bank Poverty Monitoring In Europe And Central Asia : A Harmonization Effort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2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PART 1: NATIONAL POVERTY STATISTICS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0" y="14478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Initiative to document each country’s </a:t>
            </a:r>
          </a:p>
          <a:p>
            <a:pPr marL="0" indent="0" algn="ctr">
              <a:buNone/>
            </a:pPr>
            <a:r>
              <a:rPr lang="en-US" sz="2800" dirty="0" smtClean="0"/>
              <a:t> national official poverty </a:t>
            </a:r>
            <a:r>
              <a:rPr lang="en-US" sz="2800" b="1" dirty="0" smtClean="0"/>
              <a:t>methodology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525" y="6506289"/>
            <a:ext cx="9525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World Bank Poverty Monitoring In Europe And Central Asia : A Harmonization Effort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23454" y="1155700"/>
            <a:ext cx="8153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419600" y="4648200"/>
            <a:ext cx="4213225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00ABBE"/>
                </a:solidFill>
              </a:rPr>
              <a:t>7</a:t>
            </a:r>
            <a:r>
              <a:rPr lang="en-US" sz="2800" dirty="0" smtClean="0"/>
              <a:t> </a:t>
            </a:r>
            <a:r>
              <a:rPr lang="en-US" sz="2400" dirty="0" smtClean="0"/>
              <a:t>countries in the ECA region</a:t>
            </a:r>
          </a:p>
          <a:p>
            <a:r>
              <a:rPr lang="en-US" sz="2400" dirty="0" smtClean="0"/>
              <a:t> (and 68 in the whole world)</a:t>
            </a:r>
            <a:endParaRPr lang="en-US" sz="2400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62200" y="3352800"/>
            <a:ext cx="2898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00ABBE"/>
                </a:solidFill>
              </a:rPr>
              <a:t>Currently available for….</a:t>
            </a:r>
            <a:endParaRPr lang="en-US" sz="2000" i="1" dirty="0">
              <a:solidFill>
                <a:srgbClr val="00ABB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63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PART 2: ECAPOV </a:t>
            </a:r>
            <a:r>
              <a:rPr lang="en-US" sz="3600" dirty="0" smtClean="0"/>
              <a:t>EX-POST HARMONIZATION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346" y="1219200"/>
            <a:ext cx="8599054" cy="1371600"/>
          </a:xfrm>
        </p:spPr>
        <p:txBody>
          <a:bodyPr>
            <a:noAutofit/>
          </a:bodyPr>
          <a:lstStyle/>
          <a:p>
            <a:pPr marL="0" lvl="1" indent="0" algn="ctr">
              <a:buNone/>
            </a:pPr>
            <a:r>
              <a:rPr lang="en-US" dirty="0" smtClean="0"/>
              <a:t>ECAPOV is </a:t>
            </a:r>
            <a:r>
              <a:rPr lang="en-US" b="1" dirty="0" smtClean="0"/>
              <a:t>an ex-post harmonization effort </a:t>
            </a:r>
            <a:r>
              <a:rPr lang="en-US" dirty="0" smtClean="0"/>
              <a:t>for </a:t>
            </a:r>
            <a:r>
              <a:rPr lang="en-US" dirty="0"/>
              <a:t>ECA countries based on </a:t>
            </a:r>
            <a:r>
              <a:rPr lang="en-US" dirty="0" smtClean="0"/>
              <a:t>available household </a:t>
            </a:r>
            <a:r>
              <a:rPr lang="en-US" dirty="0"/>
              <a:t>budget surveys (HBS) and Living Standard Measurement </a:t>
            </a:r>
            <a:r>
              <a:rPr lang="en-US" dirty="0" smtClean="0"/>
              <a:t>surveys (LSMS). There are multiple versions depending </a:t>
            </a:r>
            <a:r>
              <a:rPr lang="en-US" dirty="0"/>
              <a:t>on the exercise and the period of </a:t>
            </a:r>
            <a:r>
              <a:rPr lang="en-US" dirty="0" smtClean="0"/>
              <a:t>analysis.</a:t>
            </a:r>
            <a:endParaRPr lang="en-US" dirty="0"/>
          </a:p>
          <a:p>
            <a:pPr marL="0" indent="0" algn="ctr">
              <a:buNone/>
            </a:pPr>
            <a:endParaRPr lang="en-US" sz="2400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90154" y="4191000"/>
            <a:ext cx="38100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/>
              <a:t>MODULES &amp; VARIABLES</a:t>
            </a:r>
          </a:p>
          <a:p>
            <a:pPr marL="0" indent="0">
              <a:buFont typeface="Arial" pitchFamily="34" charset="0"/>
              <a:buNone/>
            </a:pPr>
            <a:r>
              <a:rPr lang="en-US" sz="3600" b="1" dirty="0" smtClean="0">
                <a:solidFill>
                  <a:srgbClr val="00ABBE"/>
                </a:solidFill>
              </a:rPr>
              <a:t>232</a:t>
            </a:r>
            <a:r>
              <a:rPr lang="en-US" sz="3600" dirty="0" smtClean="0"/>
              <a:t> </a:t>
            </a:r>
            <a:r>
              <a:rPr lang="en-US" sz="2000" dirty="0" smtClean="0"/>
              <a:t>Expenditure</a:t>
            </a:r>
          </a:p>
          <a:p>
            <a:pPr marL="0" indent="0">
              <a:buFont typeface="Arial" pitchFamily="34" charset="0"/>
              <a:buNone/>
            </a:pPr>
            <a:r>
              <a:rPr lang="en-US" sz="3600" b="1" dirty="0">
                <a:solidFill>
                  <a:srgbClr val="00ABBE"/>
                </a:solidFill>
              </a:rPr>
              <a:t>85</a:t>
            </a:r>
            <a:r>
              <a:rPr lang="en-US" sz="2000" dirty="0" smtClean="0"/>
              <a:t> Income</a:t>
            </a:r>
            <a:endParaRPr lang="en-US" sz="2000" dirty="0"/>
          </a:p>
          <a:p>
            <a:pPr marL="0" indent="0">
              <a:buFont typeface="Arial" pitchFamily="34" charset="0"/>
              <a:buNone/>
            </a:pPr>
            <a:r>
              <a:rPr lang="en-US" sz="3600" b="1" dirty="0">
                <a:solidFill>
                  <a:srgbClr val="00ABBE"/>
                </a:solidFill>
              </a:rPr>
              <a:t>222 </a:t>
            </a:r>
            <a:r>
              <a:rPr lang="en-US" sz="2000" dirty="0" smtClean="0"/>
              <a:t>Household Characteristics</a:t>
            </a:r>
            <a:endParaRPr lang="en-US" sz="2000" dirty="0"/>
          </a:p>
          <a:p>
            <a:pPr marL="0" indent="0" algn="ctr">
              <a:buFont typeface="Arial" pitchFamily="34" charset="0"/>
              <a:buNone/>
            </a:pPr>
            <a:endParaRPr lang="en-US" sz="2000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23454" y="1155700"/>
            <a:ext cx="8153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26546" y="4101981"/>
            <a:ext cx="311265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00ABBE"/>
                </a:solidFill>
              </a:rPr>
              <a:t>29</a:t>
            </a:r>
            <a:r>
              <a:rPr lang="en-US" sz="2800" dirty="0" smtClean="0"/>
              <a:t> countries.</a:t>
            </a:r>
            <a:endParaRPr lang="en-US" sz="2800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52800" y="358140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00ABBE"/>
                </a:solidFill>
              </a:rPr>
              <a:t>Currently available for….</a:t>
            </a:r>
            <a:endParaRPr lang="en-US" sz="2000" i="1" dirty="0">
              <a:solidFill>
                <a:srgbClr val="00ABB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0" y="5257562"/>
            <a:ext cx="303645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00ABBE"/>
                </a:solidFill>
              </a:rPr>
              <a:t>236</a:t>
            </a:r>
            <a:r>
              <a:rPr lang="en-US" sz="2800" dirty="0" smtClean="0"/>
              <a:t> surveys.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42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ECAPOV: ADVANTAGES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454" y="1358899"/>
            <a:ext cx="8001000" cy="53963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b="1" dirty="0" smtClean="0">
                <a:solidFill>
                  <a:srgbClr val="00ABBE"/>
                </a:solidFill>
              </a:rPr>
              <a:t>Comparable </a:t>
            </a:r>
            <a:r>
              <a:rPr lang="en-US" sz="2400" b="1" dirty="0" smtClean="0">
                <a:solidFill>
                  <a:srgbClr val="00ABBE"/>
                </a:solidFill>
              </a:rPr>
              <a:t>concepts</a:t>
            </a:r>
            <a:endParaRPr lang="en-US" sz="2400" b="1" dirty="0" smtClean="0">
              <a:solidFill>
                <a:srgbClr val="00ABBE"/>
              </a:solidFill>
            </a:endParaRPr>
          </a:p>
          <a:p>
            <a:pPr marL="0" lvl="0" indent="0">
              <a:spcAft>
                <a:spcPts val="600"/>
              </a:spcAft>
              <a:buNone/>
            </a:pPr>
            <a:r>
              <a:rPr lang="en-US" sz="2400" i="1" dirty="0" smtClean="0"/>
              <a:t>In ECA not only is the consumption aggregate harmonized, but also income, and household characteristics</a:t>
            </a:r>
            <a:r>
              <a:rPr lang="en-US" sz="2400" dirty="0" smtClean="0"/>
              <a:t>.</a:t>
            </a:r>
          </a:p>
          <a:p>
            <a:pPr marL="0" lvl="0" indent="0">
              <a:spcAft>
                <a:spcPts val="600"/>
              </a:spcAft>
              <a:buNone/>
            </a:pPr>
            <a:endParaRPr lang="en-US" sz="2400" dirty="0" smtClean="0"/>
          </a:p>
          <a:p>
            <a:pPr marL="0" lvl="0" indent="0">
              <a:buNone/>
            </a:pPr>
            <a:r>
              <a:rPr lang="en-US" sz="2400" b="1" dirty="0" smtClean="0">
                <a:solidFill>
                  <a:srgbClr val="00ABBE"/>
                </a:solidFill>
              </a:rPr>
              <a:t>Economies of scale</a:t>
            </a:r>
            <a:endParaRPr lang="en-US" sz="2400" dirty="0" smtClean="0">
              <a:solidFill>
                <a:srgbClr val="00ABBE"/>
              </a:solidFill>
            </a:endParaRPr>
          </a:p>
          <a:p>
            <a:pPr marL="0" lvl="0" indent="0">
              <a:spcAft>
                <a:spcPts val="600"/>
              </a:spcAft>
              <a:buNone/>
            </a:pPr>
            <a:r>
              <a:rPr lang="en-US" sz="2400" i="1" dirty="0" smtClean="0"/>
              <a:t>Harmonized results are readily available for all staff to be used in the research and policy dialogues.</a:t>
            </a:r>
          </a:p>
          <a:p>
            <a:pPr marL="0" lvl="0" indent="0">
              <a:spcAft>
                <a:spcPts val="600"/>
              </a:spcAft>
              <a:buNone/>
            </a:pPr>
            <a:endParaRPr lang="en-US" sz="2400" i="1" dirty="0" smtClean="0"/>
          </a:p>
          <a:p>
            <a:pPr marL="0" lvl="0" indent="0">
              <a:buNone/>
            </a:pPr>
            <a:r>
              <a:rPr lang="en-US" sz="2400" b="1" dirty="0" smtClean="0">
                <a:solidFill>
                  <a:srgbClr val="00ABBE"/>
                </a:solidFill>
              </a:rPr>
              <a:t>Easy access</a:t>
            </a:r>
            <a:endParaRPr lang="en-US" sz="2400" dirty="0" smtClean="0">
              <a:solidFill>
                <a:srgbClr val="00ABBE"/>
              </a:solidFill>
            </a:endParaRPr>
          </a:p>
          <a:p>
            <a:pPr marL="0" lvl="0" indent="0">
              <a:buNone/>
            </a:pPr>
            <a:r>
              <a:rPr lang="en-US" sz="2400" i="1" dirty="0" smtClean="0"/>
              <a:t>A ado command in STATA was created (</a:t>
            </a:r>
            <a:r>
              <a:rPr lang="en-US" sz="2400" i="1" dirty="0" err="1" smtClean="0"/>
              <a:t>Datalib</a:t>
            </a:r>
            <a:r>
              <a:rPr lang="en-US" sz="2400" i="1" dirty="0" smtClean="0"/>
              <a:t>) to make the harmonized data easily accessible</a:t>
            </a:r>
            <a:endParaRPr lang="en-US" sz="2400" i="1" dirty="0"/>
          </a:p>
        </p:txBody>
      </p:sp>
      <p:sp>
        <p:nvSpPr>
          <p:cNvPr id="23" name="Rectangle 22"/>
          <p:cNvSpPr/>
          <p:nvPr/>
        </p:nvSpPr>
        <p:spPr>
          <a:xfrm>
            <a:off x="9525" y="6506289"/>
            <a:ext cx="9525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World Bank Poverty Monitoring In Europe And Central Asia : A Harmonization Effort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623454" y="1155700"/>
            <a:ext cx="8153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24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ECAPOV: DISADVANTAGES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33100"/>
            <a:ext cx="8001000" cy="5396300"/>
          </a:xfrm>
        </p:spPr>
        <p:txBody>
          <a:bodyPr>
            <a:normAutofit/>
          </a:bodyPr>
          <a:lstStyle/>
          <a:p>
            <a:pPr marL="0" lvl="0" indent="0">
              <a:spcAft>
                <a:spcPts val="600"/>
              </a:spcAft>
              <a:buNone/>
            </a:pPr>
            <a:r>
              <a:rPr lang="en-US" sz="2400" i="1" dirty="0"/>
              <a:t>Components of the harmonization are not strictly comparable in </a:t>
            </a:r>
            <a:r>
              <a:rPr lang="en-US" sz="2400" i="1" dirty="0" smtClean="0"/>
              <a:t>the ECA </a:t>
            </a:r>
            <a:r>
              <a:rPr lang="en-US" sz="2400" i="1" dirty="0"/>
              <a:t>region </a:t>
            </a:r>
            <a:r>
              <a:rPr lang="en-US" sz="2400" i="1" dirty="0" smtClean="0"/>
              <a:t>because…</a:t>
            </a:r>
            <a:endParaRPr lang="en-US" sz="2400" i="1" dirty="0"/>
          </a:p>
          <a:p>
            <a:pPr marL="0" lvl="0" indent="0">
              <a:buNone/>
            </a:pPr>
            <a:endParaRPr lang="en-US" sz="2400" dirty="0" smtClean="0">
              <a:solidFill>
                <a:srgbClr val="00ABB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525" y="6506289"/>
            <a:ext cx="9525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World Bank Poverty Monitoring In Europe And Central Asia : A Harmonization Effort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623454" y="1155700"/>
            <a:ext cx="8153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4800" y="2082998"/>
            <a:ext cx="85344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ABBE"/>
                </a:solidFill>
              </a:rPr>
              <a:t>Countries have different systems </a:t>
            </a:r>
          </a:p>
          <a:p>
            <a:r>
              <a:rPr lang="en-US" sz="1600" i="1" dirty="0" smtClean="0"/>
              <a:t>i.e. Years </a:t>
            </a:r>
            <a:r>
              <a:rPr lang="en-US" sz="1600" i="1" dirty="0"/>
              <a:t>of required primary education range from 4 to 6.</a:t>
            </a:r>
          </a:p>
          <a:p>
            <a:endParaRPr lang="en-US" sz="1000" i="1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b="1" dirty="0">
                <a:solidFill>
                  <a:srgbClr val="00ABBE"/>
                </a:solidFill>
              </a:rPr>
              <a:t>Surveys are not kept unchanged through time</a:t>
            </a:r>
          </a:p>
          <a:p>
            <a:r>
              <a:rPr lang="en-US" sz="1600" i="1" dirty="0"/>
              <a:t>i.e. </a:t>
            </a:r>
            <a:r>
              <a:rPr lang="en-US" sz="1600" i="1" dirty="0" smtClean="0"/>
              <a:t>In </a:t>
            </a:r>
            <a:r>
              <a:rPr lang="en-US" sz="1600" i="1" dirty="0"/>
              <a:t>MDA 2006 the HBS was substantially modified. Main changes came from sampling </a:t>
            </a:r>
            <a:r>
              <a:rPr lang="en-US" sz="1600" i="1" dirty="0" smtClean="0"/>
              <a:t>frame, sampling </a:t>
            </a:r>
            <a:r>
              <a:rPr lang="en-US" sz="1600" i="1" dirty="0"/>
              <a:t>areas, and questionnaires.</a:t>
            </a:r>
          </a:p>
          <a:p>
            <a:endParaRPr lang="en-US" sz="1000" i="1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b="1" dirty="0">
                <a:solidFill>
                  <a:srgbClr val="00ABBE"/>
                </a:solidFill>
              </a:rPr>
              <a:t>Surveys do not have the same modules</a:t>
            </a:r>
          </a:p>
          <a:p>
            <a:r>
              <a:rPr lang="en-US" sz="1600" i="1" dirty="0"/>
              <a:t>i.e. </a:t>
            </a:r>
            <a:r>
              <a:rPr lang="en-US" sz="1600" i="1" dirty="0" smtClean="0"/>
              <a:t>HBS </a:t>
            </a:r>
            <a:r>
              <a:rPr lang="en-US" sz="1600" i="1" dirty="0"/>
              <a:t>reports expenditure on health but not prevalence. Only 9 HBS surveys had a health section</a:t>
            </a:r>
            <a:r>
              <a:rPr lang="en-US" sz="1600" i="1" dirty="0" smtClean="0"/>
              <a:t>.</a:t>
            </a:r>
          </a:p>
          <a:p>
            <a:endParaRPr lang="en-US" sz="1000" i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b="1" dirty="0">
                <a:solidFill>
                  <a:srgbClr val="00ABBE"/>
                </a:solidFill>
              </a:rPr>
              <a:t>Questions are not asked in the same way</a:t>
            </a:r>
          </a:p>
          <a:p>
            <a:r>
              <a:rPr lang="en-US" sz="1600" i="1" dirty="0"/>
              <a:t>i.e. </a:t>
            </a:r>
            <a:r>
              <a:rPr lang="en-US" sz="1600" i="1" dirty="0" smtClean="0"/>
              <a:t>In </a:t>
            </a:r>
            <a:r>
              <a:rPr lang="en-US" sz="1600" i="1" dirty="0"/>
              <a:t>BIH 2010 the reference period for expenditure during holidays or vacations had changed from “last month” to “12 </a:t>
            </a:r>
            <a:r>
              <a:rPr lang="en-US" sz="1600" i="1" dirty="0" smtClean="0"/>
              <a:t>months.”</a:t>
            </a:r>
            <a:endParaRPr lang="en-US" sz="1600" i="1" dirty="0"/>
          </a:p>
          <a:p>
            <a:endParaRPr lang="en-US" sz="1000" i="1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b="1" dirty="0">
                <a:solidFill>
                  <a:srgbClr val="00ABBE"/>
                </a:solidFill>
              </a:rPr>
              <a:t>Questions do not have the same categories</a:t>
            </a:r>
          </a:p>
          <a:p>
            <a:r>
              <a:rPr lang="en-US" sz="1600" i="1" dirty="0"/>
              <a:t>i.e. </a:t>
            </a:r>
            <a:r>
              <a:rPr lang="en-US" sz="1600" i="1" dirty="0" smtClean="0"/>
              <a:t>In </a:t>
            </a:r>
            <a:r>
              <a:rPr lang="en-US" sz="1600" i="1" dirty="0"/>
              <a:t>BIH 2010 </a:t>
            </a:r>
            <a:r>
              <a:rPr lang="en-US" sz="1600" i="1" dirty="0" smtClean="0"/>
              <a:t>the labor </a:t>
            </a:r>
            <a:r>
              <a:rPr lang="en-US" sz="1600" i="1" dirty="0"/>
              <a:t>status question </a:t>
            </a:r>
            <a:r>
              <a:rPr lang="en-US" sz="1600" i="1" dirty="0" smtClean="0"/>
              <a:t>had a </a:t>
            </a:r>
            <a:r>
              <a:rPr lang="en-US" sz="1600" i="1" dirty="0"/>
              <a:t>detailed category </a:t>
            </a:r>
            <a:r>
              <a:rPr lang="en-US" sz="1600" i="1" dirty="0" smtClean="0"/>
              <a:t>non-existing </a:t>
            </a:r>
            <a:r>
              <a:rPr lang="en-US" sz="1600" i="1" dirty="0"/>
              <a:t>in </a:t>
            </a:r>
            <a:r>
              <a:rPr lang="en-US" sz="1600" i="1" dirty="0" smtClean="0"/>
              <a:t>previous years</a:t>
            </a:r>
            <a:r>
              <a:rPr lang="en-US" sz="1600" i="1" dirty="0"/>
              <a:t>. Employment </a:t>
            </a:r>
            <a:r>
              <a:rPr lang="en-US" sz="1600" i="1" dirty="0" smtClean="0"/>
              <a:t>had </a:t>
            </a:r>
            <a:r>
              <a:rPr lang="en-US" sz="1600" i="1" dirty="0"/>
              <a:t>been divided into full-time and part-time employment and unemployment into </a:t>
            </a:r>
            <a:r>
              <a:rPr lang="en-US" sz="1600" i="1" dirty="0" smtClean="0"/>
              <a:t>previously unemployed and </a:t>
            </a:r>
            <a:r>
              <a:rPr lang="en-US" sz="1600" i="1" dirty="0"/>
              <a:t>seeking first </a:t>
            </a:r>
            <a:r>
              <a:rPr lang="en-US" sz="1600" i="1" dirty="0" smtClean="0"/>
              <a:t>time employment.</a:t>
            </a:r>
            <a:endParaRPr lang="en-US" sz="1600" i="1" dirty="0"/>
          </a:p>
          <a:p>
            <a:endParaRPr lang="en-US" b="1" dirty="0">
              <a:solidFill>
                <a:srgbClr val="00ABBE"/>
              </a:solidFill>
            </a:endParaRPr>
          </a:p>
          <a:p>
            <a:endParaRPr lang="en-US" b="1" dirty="0">
              <a:solidFill>
                <a:srgbClr val="00ABBE"/>
              </a:solidFill>
            </a:endParaRPr>
          </a:p>
          <a:p>
            <a:endParaRPr lang="en-US" b="1" dirty="0">
              <a:solidFill>
                <a:srgbClr val="00ABBE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278564"/>
              </p:ext>
            </p:extLst>
          </p:nvPr>
        </p:nvGraphicFramePr>
        <p:xfrm>
          <a:off x="1600200" y="8305800"/>
          <a:ext cx="8649592" cy="46570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8600"/>
                <a:gridCol w="4610992"/>
              </a:tblGrid>
              <a:tr h="4010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ABBE"/>
                          </a:solidFill>
                        </a:rPr>
                        <a:t>Countries have different systems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rgbClr val="00ABBE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For</a:t>
                      </a:r>
                      <a:r>
                        <a:rPr lang="en-US" sz="1400" i="1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example:</a:t>
                      </a:r>
                      <a:endParaRPr lang="en-US" sz="1400" i="1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Years of required primary education range from 4 to 6.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ABBE"/>
                          </a:solidFill>
                        </a:rPr>
                        <a:t>Surveys are not kept unchanged through time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For</a:t>
                      </a:r>
                      <a:r>
                        <a:rPr lang="en-US" sz="1400" i="1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example:</a:t>
                      </a:r>
                      <a:endParaRPr lang="en-US" sz="140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smtClean="0">
                          <a:solidFill>
                            <a:schemeClr val="tx1"/>
                          </a:solidFill>
                        </a:rPr>
                        <a:t>In MDA 2006 the HBS was substantially modified. Main changes came from sampling frame and sampling areas, and questionnaires.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16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ABBE"/>
                          </a:solidFill>
                        </a:rPr>
                        <a:t>Surveys do not have the same modules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For</a:t>
                      </a:r>
                      <a:r>
                        <a:rPr lang="en-US" sz="1400" i="1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example:</a:t>
                      </a:r>
                      <a:endParaRPr lang="en-US" sz="1400" i="1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smtClean="0">
                          <a:solidFill>
                            <a:schemeClr val="tx1"/>
                          </a:solidFill>
                        </a:rPr>
                        <a:t>HBS reports expenditure on health but not prevalence. Only 9 HBS surveys had a health section.</a:t>
                      </a: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ABBE"/>
                          </a:solidFill>
                        </a:rPr>
                        <a:t>Questions are not asked in the same way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For</a:t>
                      </a:r>
                      <a:r>
                        <a:rPr lang="en-US" sz="1400" i="1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example:</a:t>
                      </a:r>
                      <a:endParaRPr lang="en-US" sz="1400" i="1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smtClean="0">
                          <a:solidFill>
                            <a:schemeClr val="tx1"/>
                          </a:solidFill>
                        </a:rPr>
                        <a:t>In BIH 2010 the reference period for expenditure during holidays or vacations changed from “last month” to “12 months.”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432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ABBE"/>
                          </a:solidFill>
                        </a:rPr>
                        <a:t>Questions do not have the same categories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For</a:t>
                      </a:r>
                      <a:r>
                        <a:rPr lang="en-US" sz="1400" i="1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example:</a:t>
                      </a:r>
                      <a:endParaRPr lang="en-US" sz="1400" i="1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smtClean="0">
                          <a:solidFill>
                            <a:schemeClr val="tx1"/>
                          </a:solidFill>
                        </a:rPr>
                        <a:t>In BIH 2010,</a:t>
                      </a:r>
                      <a:r>
                        <a:rPr lang="en-US" sz="1400" i="1" baseline="0" dirty="0" smtClean="0">
                          <a:solidFill>
                            <a:schemeClr val="tx1"/>
                          </a:solidFill>
                        </a:rPr>
                        <a:t> the </a:t>
                      </a:r>
                      <a:r>
                        <a:rPr lang="en-US" sz="1400" i="1" dirty="0" smtClean="0">
                          <a:solidFill>
                            <a:schemeClr val="tx1"/>
                          </a:solidFill>
                        </a:rPr>
                        <a:t>labor status question has a detailed category non-existing in previous years. Employment has been divided into full-time and part-time employment and unemployment into previously</a:t>
                      </a:r>
                      <a:r>
                        <a:rPr lang="en-US" sz="1400" i="1" baseline="0" dirty="0" smtClean="0">
                          <a:solidFill>
                            <a:schemeClr val="tx1"/>
                          </a:solidFill>
                        </a:rPr>
                        <a:t> unemployed</a:t>
                      </a:r>
                      <a:r>
                        <a:rPr lang="en-US" sz="1400" i="1" dirty="0" smtClean="0">
                          <a:solidFill>
                            <a:schemeClr val="tx1"/>
                          </a:solidFill>
                        </a:rPr>
                        <a:t> and seeking first time</a:t>
                      </a:r>
                      <a:r>
                        <a:rPr lang="en-US" sz="1400" i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140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158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ECAPOV: COMPROMISES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358899"/>
            <a:ext cx="5957454" cy="514739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sz="2400" b="1" dirty="0">
                <a:solidFill>
                  <a:srgbClr val="00ABBE"/>
                </a:solidFill>
              </a:rPr>
              <a:t>Prioritize </a:t>
            </a:r>
            <a:r>
              <a:rPr lang="en-US" sz="2400" b="1" dirty="0" smtClean="0">
                <a:solidFill>
                  <a:srgbClr val="00ABBE"/>
                </a:solidFill>
              </a:rPr>
              <a:t>country–time </a:t>
            </a:r>
            <a:r>
              <a:rPr lang="en-US" sz="2400" b="1" dirty="0">
                <a:solidFill>
                  <a:srgbClr val="00ABBE"/>
                </a:solidFill>
              </a:rPr>
              <a:t>comparison more than </a:t>
            </a:r>
            <a:r>
              <a:rPr lang="en-US" sz="2400" b="1" dirty="0" smtClean="0">
                <a:solidFill>
                  <a:srgbClr val="00ABBE"/>
                </a:solidFill>
              </a:rPr>
              <a:t>cross-country comparison</a:t>
            </a:r>
            <a:endParaRPr lang="en-US" sz="2400" dirty="0">
              <a:solidFill>
                <a:srgbClr val="00ABBE"/>
              </a:solidFill>
            </a:endParaRPr>
          </a:p>
          <a:p>
            <a:pPr marL="0" lvl="0" indent="0">
              <a:buNone/>
            </a:pPr>
            <a:r>
              <a:rPr lang="en-US" sz="2400" i="1" dirty="0" smtClean="0"/>
              <a:t>The first priority is comparability </a:t>
            </a:r>
            <a:r>
              <a:rPr lang="en-US" sz="2400" i="1" dirty="0"/>
              <a:t>within all years of available </a:t>
            </a:r>
            <a:r>
              <a:rPr lang="en-US" sz="2400" i="1" dirty="0" smtClean="0"/>
              <a:t>data for </a:t>
            </a:r>
            <a:r>
              <a:rPr lang="en-US" sz="2400" i="1" dirty="0"/>
              <a:t>each </a:t>
            </a:r>
            <a:r>
              <a:rPr lang="en-US" sz="2400" i="1" dirty="0" smtClean="0"/>
              <a:t>country.</a:t>
            </a:r>
          </a:p>
          <a:p>
            <a:pPr marL="0" lvl="0" indent="0">
              <a:buNone/>
            </a:pPr>
            <a:r>
              <a:rPr lang="en-US" sz="2400" dirty="0"/>
              <a:t> </a:t>
            </a:r>
          </a:p>
          <a:p>
            <a:pPr marL="0" lvl="0" indent="0">
              <a:buNone/>
            </a:pPr>
            <a:r>
              <a:rPr lang="en-US" sz="2400" b="1" dirty="0">
                <a:solidFill>
                  <a:srgbClr val="00ABBE"/>
                </a:solidFill>
              </a:rPr>
              <a:t>Harmonized variables might be different from the NSO definitions</a:t>
            </a:r>
            <a:r>
              <a:rPr lang="en-US" sz="2400" dirty="0">
                <a:solidFill>
                  <a:srgbClr val="00ABBE"/>
                </a:solidFill>
              </a:rPr>
              <a:t>. </a:t>
            </a:r>
            <a:endParaRPr lang="en-US" sz="2400" dirty="0" smtClean="0">
              <a:solidFill>
                <a:srgbClr val="00ABBE"/>
              </a:solidFill>
            </a:endParaRPr>
          </a:p>
          <a:p>
            <a:pPr marL="0" lvl="0" indent="0">
              <a:buNone/>
            </a:pPr>
            <a:r>
              <a:rPr lang="en-US" sz="2400" i="1" dirty="0" smtClean="0"/>
              <a:t>This means that indicators </a:t>
            </a:r>
            <a:r>
              <a:rPr lang="en-US" sz="2400" i="1" dirty="0"/>
              <a:t>could be </a:t>
            </a:r>
            <a:r>
              <a:rPr lang="en-US" sz="2400" i="1" dirty="0" smtClean="0"/>
              <a:t>different and </a:t>
            </a:r>
            <a:r>
              <a:rPr lang="en-US" sz="2400" i="1" dirty="0" smtClean="0"/>
              <a:t>can presents </a:t>
            </a:r>
            <a:r>
              <a:rPr lang="en-US" sz="2400" i="1" dirty="0"/>
              <a:t>a challenge </a:t>
            </a:r>
            <a:r>
              <a:rPr lang="en-US" sz="2400" i="1" dirty="0" smtClean="0"/>
              <a:t>for discussing </a:t>
            </a:r>
            <a:r>
              <a:rPr lang="en-US" sz="2400" i="1" dirty="0"/>
              <a:t>policy implication, for example when the poverty rates are different</a:t>
            </a:r>
            <a:r>
              <a:rPr lang="en-US" sz="2400" i="1" dirty="0" smtClean="0"/>
              <a:t>. Transparency is our main remedy.</a:t>
            </a:r>
            <a:endParaRPr lang="en-US" sz="2400" i="1" dirty="0"/>
          </a:p>
          <a:p>
            <a:pPr marL="0" indent="0">
              <a:buNone/>
            </a:pPr>
            <a:endParaRPr lang="en-US" sz="2400" dirty="0"/>
          </a:p>
          <a:p>
            <a:pPr marL="0" lvl="0" indent="0">
              <a:buNone/>
            </a:pPr>
            <a:r>
              <a:rPr lang="en-US" sz="2400" b="1" dirty="0">
                <a:solidFill>
                  <a:srgbClr val="00ABBE"/>
                </a:solidFill>
              </a:rPr>
              <a:t>Harmonization </a:t>
            </a:r>
            <a:r>
              <a:rPr lang="en-US" sz="2400" b="1" dirty="0" smtClean="0">
                <a:solidFill>
                  <a:srgbClr val="00ABBE"/>
                </a:solidFill>
              </a:rPr>
              <a:t>is done with </a:t>
            </a:r>
            <a:r>
              <a:rPr lang="en-US" sz="2400" b="1" dirty="0">
                <a:solidFill>
                  <a:srgbClr val="00ABBE"/>
                </a:solidFill>
              </a:rPr>
              <a:t>available </a:t>
            </a:r>
            <a:r>
              <a:rPr lang="en-US" sz="2400" b="1" dirty="0" smtClean="0">
                <a:solidFill>
                  <a:srgbClr val="00ABBE"/>
                </a:solidFill>
              </a:rPr>
              <a:t>surveys</a:t>
            </a:r>
            <a:r>
              <a:rPr lang="en-US" sz="2400" dirty="0" smtClean="0">
                <a:solidFill>
                  <a:srgbClr val="00ABBE"/>
                </a:solidFill>
              </a:rPr>
              <a:t>  </a:t>
            </a:r>
            <a:r>
              <a:rPr lang="en-US" sz="2400" i="1" dirty="0"/>
              <a:t>Most available surveys in ECA region are HBS surveys design to gather information about expenditure, not consumption.</a:t>
            </a:r>
          </a:p>
          <a:p>
            <a:endParaRPr lang="en-US" sz="2400" dirty="0"/>
          </a:p>
          <a:p>
            <a:pPr marL="0" lvl="0" indent="0">
              <a:buNone/>
            </a:pPr>
            <a:endParaRPr lang="en-US" sz="2400" i="1" dirty="0"/>
          </a:p>
        </p:txBody>
      </p:sp>
      <p:sp>
        <p:nvSpPr>
          <p:cNvPr id="23" name="Rectangle 22"/>
          <p:cNvSpPr/>
          <p:nvPr/>
        </p:nvSpPr>
        <p:spPr>
          <a:xfrm>
            <a:off x="9525" y="6506289"/>
            <a:ext cx="9525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World Bank Poverty Monitoring In Europe And Central Asia : A Harmonization Effort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623454" y="1155700"/>
            <a:ext cx="8153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Basic Scales of Balance ico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55" y="2895600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99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ECAPOV: AUDIENCE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/>
              <a:t>ECAPOV data is meant </a:t>
            </a:r>
            <a:r>
              <a:rPr lang="en-US" sz="2800" b="1" dirty="0" smtClean="0"/>
              <a:t>to complement </a:t>
            </a:r>
            <a:r>
              <a:rPr lang="en-US" sz="2800" dirty="0" smtClean="0"/>
              <a:t>and </a:t>
            </a:r>
            <a:r>
              <a:rPr lang="en-US" sz="2800" b="1" dirty="0" smtClean="0"/>
              <a:t>not substitute </a:t>
            </a:r>
            <a:r>
              <a:rPr lang="en-US" sz="2800" dirty="0" smtClean="0"/>
              <a:t>national official poverty estimates.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00ABBE"/>
                </a:solidFill>
              </a:rPr>
              <a:t>For internal use</a:t>
            </a:r>
          </a:p>
          <a:p>
            <a:pPr marL="457200" lvl="1" indent="0" algn="ctr">
              <a:buNone/>
            </a:pPr>
            <a:r>
              <a:rPr lang="en-US" sz="2400" dirty="0" smtClean="0"/>
              <a:t>Informing World Bank knowledge and operations.</a:t>
            </a:r>
          </a:p>
          <a:p>
            <a:pPr lvl="1"/>
            <a:endParaRPr lang="en-US" sz="2400" dirty="0" smtClean="0"/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00ABBE"/>
                </a:solidFill>
              </a:rPr>
              <a:t>For external use</a:t>
            </a:r>
          </a:p>
          <a:p>
            <a:pPr marL="457200" lvl="1" indent="0" algn="ctr">
              <a:buNone/>
            </a:pPr>
            <a:r>
              <a:rPr lang="en-US" sz="2400" dirty="0" smtClean="0"/>
              <a:t>World Development </a:t>
            </a:r>
            <a:r>
              <a:rPr lang="en-US" sz="2400" dirty="0" smtClean="0"/>
              <a:t>Indicators (POVCALNET)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9525" y="6506289"/>
            <a:ext cx="9525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World Bank Poverty Monitoring In Europe And Central Asia : A Harmonization Effort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23454" y="1155700"/>
            <a:ext cx="8153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75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>
          <a:xfrm>
            <a:off x="482562" y="1295400"/>
            <a:ext cx="815982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800" dirty="0" smtClean="0"/>
              <a:t>Harmonized data can be accessed online through the </a:t>
            </a:r>
            <a:r>
              <a:rPr lang="en-US" sz="2800" dirty="0" smtClean="0"/>
              <a:t>internal World </a:t>
            </a:r>
            <a:r>
              <a:rPr lang="en-US" sz="2800" dirty="0" smtClean="0"/>
              <a:t>Bank’s </a:t>
            </a:r>
            <a:r>
              <a:rPr lang="en-US" sz="2800" dirty="0"/>
              <a:t>M</a:t>
            </a:r>
            <a:r>
              <a:rPr lang="en-US" sz="2800" dirty="0" smtClean="0"/>
              <a:t>icrodata Library.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ECAPOV: ACCESS</a:t>
            </a:r>
            <a:endParaRPr lang="en-US" sz="36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30049" y="5509753"/>
            <a:ext cx="8661551" cy="1119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400" i="1" dirty="0" smtClean="0">
                <a:solidFill>
                  <a:srgbClr val="00ABBE"/>
                </a:solidFill>
              </a:rPr>
              <a:t>The WB has been providing Technical Assistance and transferring this technology to our countries.</a:t>
            </a:r>
            <a:endParaRPr lang="en-US" sz="2400" i="1" dirty="0">
              <a:solidFill>
                <a:srgbClr val="00ABBE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3677213"/>
            <a:ext cx="3810000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buNone/>
            </a:pPr>
            <a:r>
              <a:rPr lang="en-US" b="1" dirty="0" smtClean="0">
                <a:solidFill>
                  <a:srgbClr val="00ABBE"/>
                </a:solidFill>
              </a:rPr>
              <a:t>Documentation</a:t>
            </a:r>
          </a:p>
          <a:p>
            <a:pPr marL="457200" lvl="1" indent="0" algn="ctr">
              <a:buNone/>
            </a:pPr>
            <a:r>
              <a:rPr lang="en-US" sz="2000" dirty="0" smtClean="0"/>
              <a:t>Metadata documented using DDI standard</a:t>
            </a:r>
          </a:p>
          <a:p>
            <a:pPr marL="457200" lvl="1" indent="0" algn="ctr">
              <a:buNone/>
            </a:pPr>
            <a:endParaRPr lang="en-US" sz="18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9525" y="6506289"/>
            <a:ext cx="9525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World Bank Poverty Monitoring In Europe And Central Asia : A Harmonization Effort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23454" y="1155700"/>
            <a:ext cx="8153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Basic Lock ico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491581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Basic Info icon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667000"/>
            <a:ext cx="896603" cy="896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ontent Placeholder 2"/>
          <p:cNvSpPr txBox="1">
            <a:spLocks/>
          </p:cNvSpPr>
          <p:nvPr/>
        </p:nvSpPr>
        <p:spPr>
          <a:xfrm>
            <a:off x="4495800" y="3604419"/>
            <a:ext cx="3810000" cy="22629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buNone/>
            </a:pPr>
            <a:r>
              <a:rPr lang="en-US" b="1" dirty="0" smtClean="0">
                <a:solidFill>
                  <a:srgbClr val="00ABBE"/>
                </a:solidFill>
              </a:rPr>
              <a:t>Access Control</a:t>
            </a:r>
            <a:endParaRPr lang="en-US" b="1" dirty="0"/>
          </a:p>
          <a:p>
            <a:pPr marL="457200" lvl="1" indent="0" algn="ctr">
              <a:buNone/>
            </a:pPr>
            <a:r>
              <a:rPr lang="en-US" sz="2000" dirty="0" smtClean="0"/>
              <a:t>All users must submit request to access </a:t>
            </a:r>
            <a:r>
              <a:rPr lang="en-US" sz="2000" dirty="0" smtClean="0"/>
              <a:t>microdata (terms of use of original data producer are kept).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1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ECAPOV: TERMS OF USE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ECAPOV is available for poverty, inequality and shared prosperity monitoring in the region </a:t>
            </a:r>
            <a:r>
              <a:rPr lang="en-US" dirty="0"/>
              <a:t>and follows </a:t>
            </a:r>
            <a:r>
              <a:rPr lang="en-US" dirty="0" smtClean="0"/>
              <a:t>the </a:t>
            </a:r>
            <a:r>
              <a:rPr lang="en-US" b="1" dirty="0"/>
              <a:t>NSO </a:t>
            </a:r>
            <a:r>
              <a:rPr lang="en-US" b="1" dirty="0" smtClean="0"/>
              <a:t>guidelines for terms of use.</a:t>
            </a: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525" y="6506289"/>
            <a:ext cx="9525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World Bank Poverty Monitoring In Europe And Central Asia : A Harmonization Effort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23454" y="1155700"/>
            <a:ext cx="8153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 descr="Basic Document ico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325" y="3784600"/>
            <a:ext cx="2057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9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ECAPOV: ANONYMITY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60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All of our data is anonymous. </a:t>
            </a:r>
            <a:r>
              <a:rPr lang="en-US" sz="2800" dirty="0" smtClean="0"/>
              <a:t>Terms of use explicitly forbid any attempt to de-</a:t>
            </a:r>
            <a:r>
              <a:rPr lang="en-US" sz="2800" dirty="0" err="1" smtClean="0"/>
              <a:t>anonymize</a:t>
            </a:r>
            <a:r>
              <a:rPr lang="en-US" sz="2800" dirty="0" smtClean="0"/>
              <a:t> data.</a:t>
            </a:r>
          </a:p>
          <a:p>
            <a:endParaRPr lang="en-US" dirty="0"/>
          </a:p>
          <a:p>
            <a:pPr marL="0" indent="0" algn="ctr">
              <a:buNone/>
            </a:pPr>
            <a:endParaRPr lang="en-US" sz="2400" i="1" dirty="0" smtClean="0"/>
          </a:p>
          <a:p>
            <a:pPr marL="0" indent="0" algn="ctr">
              <a:buNone/>
            </a:pPr>
            <a:endParaRPr lang="en-US" sz="2400" i="1" dirty="0"/>
          </a:p>
          <a:p>
            <a:pPr marL="0" indent="0" algn="ctr">
              <a:buNone/>
            </a:pPr>
            <a:endParaRPr lang="en-US" sz="2400" i="1" dirty="0" smtClean="0"/>
          </a:p>
          <a:p>
            <a:pPr marL="0" indent="0" algn="ctr">
              <a:buNone/>
            </a:pPr>
            <a:endParaRPr lang="en-US" sz="2400" i="1" dirty="0" smtClean="0"/>
          </a:p>
          <a:p>
            <a:pPr marL="0" indent="0" algn="ctr">
              <a:buNone/>
            </a:pPr>
            <a:endParaRPr lang="en-US" sz="2400" i="1" dirty="0"/>
          </a:p>
          <a:p>
            <a:pPr marL="0" indent="0" algn="ctr">
              <a:buNone/>
            </a:pPr>
            <a:r>
              <a:rPr lang="en-US" sz="2400" i="1" dirty="0" smtClean="0">
                <a:solidFill>
                  <a:srgbClr val="00ABBE"/>
                </a:solidFill>
              </a:rPr>
              <a:t>The World Bank has been providing Technical Assistance on </a:t>
            </a:r>
            <a:r>
              <a:rPr lang="en-US" sz="2400" i="1" dirty="0" err="1" smtClean="0">
                <a:solidFill>
                  <a:srgbClr val="00ABBE"/>
                </a:solidFill>
              </a:rPr>
              <a:t>microdata</a:t>
            </a:r>
            <a:r>
              <a:rPr lang="en-US" sz="2400" i="1" dirty="0" smtClean="0">
                <a:solidFill>
                  <a:srgbClr val="00ABBE"/>
                </a:solidFill>
              </a:rPr>
              <a:t> </a:t>
            </a:r>
            <a:r>
              <a:rPr lang="en-US" sz="2400" i="1" dirty="0" err="1" smtClean="0">
                <a:solidFill>
                  <a:srgbClr val="00ABBE"/>
                </a:solidFill>
              </a:rPr>
              <a:t>anonymization</a:t>
            </a:r>
            <a:r>
              <a:rPr lang="en-US" sz="2400" i="1" dirty="0" smtClean="0">
                <a:solidFill>
                  <a:srgbClr val="00ABBE"/>
                </a:solidFill>
              </a:rPr>
              <a:t>.</a:t>
            </a:r>
            <a:endParaRPr lang="en-US" sz="2400" i="1" dirty="0">
              <a:solidFill>
                <a:srgbClr val="00ABB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525" y="6506289"/>
            <a:ext cx="9525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World Bank Poverty Monitoring In Europe And Central Asia : A Harmonization Effort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050" name="Picture 2" descr="Users User male 2 ico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00" y="32004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Users User female 2 icon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187700"/>
            <a:ext cx="1536700" cy="153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623454" y="1155700"/>
            <a:ext cx="8153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493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OVERVIEW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419600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2400"/>
              </a:spcAft>
              <a:buNone/>
            </a:pPr>
            <a:r>
              <a:rPr lang="en-US" sz="2800" dirty="0" smtClean="0"/>
              <a:t>The Problem</a:t>
            </a:r>
          </a:p>
          <a:p>
            <a:pPr marL="0" indent="0" algn="ctr">
              <a:spcAft>
                <a:spcPts val="2400"/>
              </a:spcAft>
              <a:buNone/>
            </a:pPr>
            <a:r>
              <a:rPr lang="en-US" sz="2800" dirty="0" smtClean="0"/>
              <a:t>The Actors</a:t>
            </a:r>
          </a:p>
          <a:p>
            <a:pPr marL="0" indent="0" algn="ctr">
              <a:spcAft>
                <a:spcPts val="2400"/>
              </a:spcAft>
              <a:buNone/>
            </a:pPr>
            <a:r>
              <a:rPr lang="en-US" sz="2800" dirty="0" smtClean="0"/>
              <a:t>The Solution</a:t>
            </a:r>
          </a:p>
          <a:p>
            <a:pPr marL="0" indent="0" algn="ctr">
              <a:spcAft>
                <a:spcPts val="2400"/>
              </a:spcAft>
              <a:buNone/>
            </a:pPr>
            <a:r>
              <a:rPr lang="en-US" sz="2800" dirty="0" smtClean="0"/>
              <a:t>Moving Forward</a:t>
            </a:r>
          </a:p>
          <a:p>
            <a:endParaRPr lang="en-US" sz="2400" dirty="0" smtClean="0"/>
          </a:p>
          <a:p>
            <a:pPr algn="ctr"/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9525" y="6506289"/>
            <a:ext cx="9525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World Bank Poverty Monitoring In Europe And Central Asia : A Harmonization Effort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33400" y="1219200"/>
            <a:ext cx="8153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4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ECAPOV:  CHALLENGES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029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00ABBE"/>
                </a:solidFill>
              </a:rPr>
              <a:t>Coding of expenditure (COICOP)</a:t>
            </a:r>
          </a:p>
          <a:p>
            <a:pPr marL="0" indent="0">
              <a:buNone/>
            </a:pPr>
            <a:r>
              <a:rPr lang="en-US" sz="2300" i="1" dirty="0" smtClean="0"/>
              <a:t>Standardization and norms are very important. </a:t>
            </a:r>
          </a:p>
          <a:p>
            <a:pPr marL="0" indent="0">
              <a:buNone/>
            </a:pPr>
            <a:endParaRPr lang="en-US" sz="23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ABBE"/>
                </a:solidFill>
              </a:rPr>
              <a:t>Durables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sz="2300" i="1" dirty="0" smtClean="0"/>
              <a:t>HBS </a:t>
            </a:r>
            <a:r>
              <a:rPr lang="en-US" sz="2300" i="1" dirty="0"/>
              <a:t>surveys only gather information about the durables acquired in the reference period. </a:t>
            </a:r>
            <a:r>
              <a:rPr lang="en-US" sz="2300" i="1" dirty="0" smtClean="0"/>
              <a:t>Neither information </a:t>
            </a:r>
            <a:r>
              <a:rPr lang="en-US" sz="2300" i="1" dirty="0"/>
              <a:t>about the stock of durables </a:t>
            </a:r>
            <a:r>
              <a:rPr lang="en-US" sz="2300" i="1" dirty="0" smtClean="0"/>
              <a:t>nor information </a:t>
            </a:r>
            <a:r>
              <a:rPr lang="en-US" sz="2300" i="1" dirty="0"/>
              <a:t>about how long households keep their durables is </a:t>
            </a:r>
            <a:r>
              <a:rPr lang="en-US" sz="2300" i="1" dirty="0" smtClean="0"/>
              <a:t>reported</a:t>
            </a:r>
            <a:r>
              <a:rPr lang="en-US" sz="2300" i="1" dirty="0"/>
              <a:t>. So far, the harmonized welfare aggregate included the total amount paid for the durables </a:t>
            </a:r>
            <a:r>
              <a:rPr lang="en-US" sz="2300" i="1" dirty="0" smtClean="0"/>
              <a:t>acquired </a:t>
            </a:r>
            <a:r>
              <a:rPr lang="en-US" sz="2300" i="1" dirty="0"/>
              <a:t>in the reference period. </a:t>
            </a:r>
            <a:endParaRPr lang="en-US" sz="2300" i="1" dirty="0" smtClean="0"/>
          </a:p>
          <a:p>
            <a:pPr marL="0" indent="0">
              <a:buNone/>
            </a:pPr>
            <a:endParaRPr lang="en-US" sz="23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ABBE"/>
                </a:solidFill>
              </a:rPr>
              <a:t>Rent Imputation</a:t>
            </a:r>
          </a:p>
          <a:p>
            <a:pPr marL="0" indent="0">
              <a:buNone/>
            </a:pPr>
            <a:r>
              <a:rPr lang="en-US" sz="2300" i="1" dirty="0"/>
              <a:t>Most surveys do not have a self-reported rent </a:t>
            </a:r>
            <a:r>
              <a:rPr lang="en-US" sz="2300" i="1" dirty="0" smtClean="0"/>
              <a:t>question (implicit rent, and when they do, they do not always ask this question in the same way). </a:t>
            </a:r>
            <a:r>
              <a:rPr lang="en-US" sz="2300" i="1" dirty="0"/>
              <a:t>Not all HBS </a:t>
            </a:r>
            <a:r>
              <a:rPr lang="en-US" sz="2300" i="1" dirty="0" smtClean="0"/>
              <a:t>gather </a:t>
            </a:r>
            <a:r>
              <a:rPr lang="en-US" sz="2300" i="1" dirty="0"/>
              <a:t>household characteristics that can be used in a hedonic model. Another challenge is that not all countries have a developed dwelling rental market, which makes the imputation more difficult </a:t>
            </a:r>
            <a:r>
              <a:rPr lang="en-US" sz="2300" i="1" dirty="0" smtClean="0"/>
              <a:t>(i.e. in KSV 2011</a:t>
            </a:r>
            <a:r>
              <a:rPr lang="en-US" sz="2300" i="1" dirty="0"/>
              <a:t>, only 23 households pay a rent</a:t>
            </a:r>
            <a:r>
              <a:rPr lang="en-US" sz="2300" i="1" dirty="0" smtClean="0"/>
              <a:t>).</a:t>
            </a:r>
          </a:p>
          <a:p>
            <a:pPr marL="0" indent="0">
              <a:buNone/>
            </a:pPr>
            <a:endParaRPr lang="en-US" sz="2300" b="1" i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00ABBE"/>
                </a:solidFill>
              </a:rPr>
              <a:t>Health </a:t>
            </a:r>
            <a:r>
              <a:rPr lang="en-US" sz="2800" b="1" dirty="0" smtClean="0">
                <a:solidFill>
                  <a:srgbClr val="00ABBE"/>
                </a:solidFill>
              </a:rPr>
              <a:t>expenditure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300" i="1" dirty="0" smtClean="0"/>
              <a:t>A decision </a:t>
            </a:r>
            <a:r>
              <a:rPr lang="en-US" sz="2300" i="1" dirty="0"/>
              <a:t>whether </a:t>
            </a:r>
            <a:r>
              <a:rPr lang="en-US" sz="2300" i="1" dirty="0" smtClean="0"/>
              <a:t>or not to </a:t>
            </a:r>
            <a:r>
              <a:rPr lang="en-US" sz="2300" i="1" dirty="0"/>
              <a:t>include </a:t>
            </a:r>
            <a:r>
              <a:rPr lang="en-US" sz="2300" i="1" dirty="0" smtClean="0"/>
              <a:t>health </a:t>
            </a:r>
            <a:r>
              <a:rPr lang="en-US" sz="2300" i="1" dirty="0"/>
              <a:t>expenditure has to be made. The elasticity of the expenditure in health with respect to the total expenditure differs among countries.</a:t>
            </a:r>
            <a:endParaRPr lang="en-US" sz="3100" b="1" i="1" dirty="0"/>
          </a:p>
        </p:txBody>
      </p:sp>
      <p:sp>
        <p:nvSpPr>
          <p:cNvPr id="7" name="Rectangle 6"/>
          <p:cNvSpPr/>
          <p:nvPr/>
        </p:nvSpPr>
        <p:spPr>
          <a:xfrm>
            <a:off x="9525" y="6506289"/>
            <a:ext cx="9525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World Bank Poverty Monitoring In Europe And Central Asia : A Harmonization Effort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23454" y="1155700"/>
            <a:ext cx="8153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1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HOW IS THE HARMONIZED DATA USED?</a:t>
            </a:r>
            <a:endParaRPr lang="en-US" sz="36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19100" y="1600200"/>
            <a:ext cx="8534400" cy="4724400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b="1" dirty="0" smtClean="0">
                <a:solidFill>
                  <a:srgbClr val="00ABBE"/>
                </a:solidFill>
              </a:rPr>
              <a:t>Monitoring trends and levels</a:t>
            </a:r>
          </a:p>
          <a:p>
            <a:r>
              <a:rPr lang="en-US" sz="2400" dirty="0" smtClean="0"/>
              <a:t>World Development </a:t>
            </a:r>
            <a:r>
              <a:rPr lang="en-US" sz="2400" dirty="0" smtClean="0"/>
              <a:t>Indicators (POVCALNET)</a:t>
            </a:r>
            <a:endParaRPr lang="en-US" sz="2400" dirty="0" smtClean="0"/>
          </a:p>
          <a:p>
            <a:r>
              <a:rPr lang="en-US" sz="2400" dirty="0" smtClean="0"/>
              <a:t>Poverty </a:t>
            </a:r>
            <a:r>
              <a:rPr lang="en-US" sz="2400" dirty="0" smtClean="0"/>
              <a:t>projections</a:t>
            </a:r>
          </a:p>
          <a:p>
            <a:r>
              <a:rPr lang="en-US" sz="2400" dirty="0" smtClean="0"/>
              <a:t>Shared prosperity*</a:t>
            </a:r>
          </a:p>
          <a:p>
            <a:pPr marL="0" indent="0">
              <a:buNone/>
            </a:pPr>
            <a:r>
              <a:rPr lang="en-US" sz="1400" i="1" dirty="0" smtClean="0"/>
              <a:t>*Income </a:t>
            </a:r>
            <a:r>
              <a:rPr lang="en-US" sz="1400" i="1" dirty="0"/>
              <a:t>growth of the bottom 40%.</a:t>
            </a:r>
          </a:p>
          <a:p>
            <a:pPr marL="0" indent="0">
              <a:buNone/>
            </a:pPr>
            <a:endParaRPr lang="en-US" sz="2000" dirty="0" smtClean="0"/>
          </a:p>
          <a:p>
            <a:endParaRPr lang="en-US" sz="2400" u="sng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19100" y="4343400"/>
            <a:ext cx="4114800" cy="1676400"/>
          </a:xfrm>
          <a:prstGeom prst="rect">
            <a:avLst/>
          </a:prstGeom>
        </p:spPr>
        <p:txBody>
          <a:bodyPr vert="horz" lIns="91440" tIns="45720" rIns="91440" bIns="45720" numCol="1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b="1" dirty="0" smtClean="0">
                <a:solidFill>
                  <a:srgbClr val="00ABBE"/>
                </a:solidFill>
              </a:rPr>
              <a:t>Digging Deeper</a:t>
            </a:r>
          </a:p>
          <a:p>
            <a:r>
              <a:rPr lang="en-US" sz="2400" dirty="0" smtClean="0"/>
              <a:t>Decompositions</a:t>
            </a:r>
          </a:p>
          <a:p>
            <a:r>
              <a:rPr lang="en-US" sz="2400" dirty="0" smtClean="0"/>
              <a:t>Profiles (exploring heterogeneity</a:t>
            </a:r>
            <a:r>
              <a:rPr lang="en-US" sz="2000" dirty="0" smtClean="0"/>
              <a:t>)</a:t>
            </a:r>
          </a:p>
          <a:p>
            <a:pPr marL="0" indent="0">
              <a:buFont typeface="Arial" pitchFamily="34" charset="0"/>
              <a:buNone/>
            </a:pPr>
            <a:endParaRPr lang="en-US" sz="1400" i="1" dirty="0" smtClean="0"/>
          </a:p>
          <a:p>
            <a:pPr marL="0" indent="0">
              <a:buFont typeface="Arial" pitchFamily="34" charset="0"/>
              <a:buNone/>
            </a:pPr>
            <a:endParaRPr lang="en-US" sz="1200" i="1" dirty="0" smtClean="0"/>
          </a:p>
          <a:p>
            <a:pPr lvl="1"/>
            <a:endParaRPr lang="en-US" sz="2000" dirty="0" smtClean="0"/>
          </a:p>
          <a:p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9525" y="6506289"/>
            <a:ext cx="9525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World Bank Poverty Monitoring In Europe And Central Asia : A Harmonization Effort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23454" y="1155700"/>
            <a:ext cx="8153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895600"/>
            <a:ext cx="5624195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600" y="2959451"/>
            <a:ext cx="5448300" cy="3441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86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PRESENTATION MATTERS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354" y="1428669"/>
            <a:ext cx="8229600" cy="10859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Presentation should not be an afterthought. It can be essential to how we understand, use, and share data.</a:t>
            </a:r>
          </a:p>
        </p:txBody>
      </p:sp>
      <p:sp>
        <p:nvSpPr>
          <p:cNvPr id="10" name="Rectangle 9"/>
          <p:cNvSpPr/>
          <p:nvPr/>
        </p:nvSpPr>
        <p:spPr>
          <a:xfrm>
            <a:off x="9525" y="6506289"/>
            <a:ext cx="9525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World Bank Poverty Monitoring In Europe And Central Asia : A Harmonization Effort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23454" y="1155700"/>
            <a:ext cx="8153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22400" y="4882553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ABBE"/>
                </a:solidFill>
              </a:rPr>
              <a:t> </a:t>
            </a:r>
            <a:r>
              <a:rPr lang="en-US" sz="2800" b="1" dirty="0" smtClean="0">
                <a:solidFill>
                  <a:srgbClr val="00ABBE"/>
                </a:solidFill>
              </a:rPr>
              <a:t>DASHBOARDS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495800" y="4760893"/>
            <a:ext cx="358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ABBE"/>
                </a:solidFill>
              </a:rPr>
              <a:t> </a:t>
            </a:r>
            <a:r>
              <a:rPr lang="en-US" sz="2800" b="1" dirty="0" smtClean="0">
                <a:solidFill>
                  <a:srgbClr val="00ABBE"/>
                </a:solidFill>
              </a:rPr>
              <a:t>APIS </a:t>
            </a:r>
          </a:p>
          <a:p>
            <a:pPr algn="ctr"/>
            <a:r>
              <a:rPr lang="en-US" sz="2800" b="1" dirty="0" smtClean="0">
                <a:solidFill>
                  <a:srgbClr val="00ABBE"/>
                </a:solidFill>
              </a:rPr>
              <a:t>(WORLD BANK API)</a:t>
            </a:r>
            <a:endParaRPr lang="en-US" dirty="0"/>
          </a:p>
        </p:txBody>
      </p:sp>
      <p:pic>
        <p:nvPicPr>
          <p:cNvPr id="2050" name="Picture 2" descr="Computer Vpn icon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980373"/>
            <a:ext cx="1630390" cy="1630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harts Scatter plot icon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964553"/>
            <a:ext cx="1646210" cy="1646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252" y="2293732"/>
            <a:ext cx="6615546" cy="4212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4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1" grpId="0"/>
      <p:bldP spid="11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304800" y="1527176"/>
            <a:ext cx="8610600" cy="1520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en-US" sz="2800" dirty="0"/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685800" y="3429000"/>
            <a:ext cx="5715000" cy="30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800" dirty="0" smtClean="0">
              <a:solidFill>
                <a:srgbClr val="2C8F7C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62000" y="4648200"/>
            <a:ext cx="7391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2400"/>
              </a:spcAft>
            </a:pPr>
            <a:r>
              <a:rPr lang="en-US" sz="3600" b="1" dirty="0" smtClean="0"/>
              <a:t>MOVING FORWARD</a:t>
            </a:r>
            <a:endParaRPr lang="en-US" sz="3600" b="1" dirty="0"/>
          </a:p>
        </p:txBody>
      </p:sp>
      <p:sp>
        <p:nvSpPr>
          <p:cNvPr id="8" name="Rectangle 7"/>
          <p:cNvSpPr/>
          <p:nvPr/>
        </p:nvSpPr>
        <p:spPr>
          <a:xfrm>
            <a:off x="9525" y="6506289"/>
            <a:ext cx="9525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World Bank Poverty Monitoring In Europe And Central Asia : A Harmonization Effort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23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FOR CONSIDERATION</a:t>
            </a:r>
            <a:endParaRPr lang="en-US" sz="3600" dirty="0"/>
          </a:p>
        </p:txBody>
      </p:sp>
      <p:sp>
        <p:nvSpPr>
          <p:cNvPr id="10" name="Rectangle 9"/>
          <p:cNvSpPr/>
          <p:nvPr/>
        </p:nvSpPr>
        <p:spPr>
          <a:xfrm>
            <a:off x="9525" y="6506289"/>
            <a:ext cx="9525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World Bank Poverty Monitoring In Europe And Central Asia : A Harmonization Effort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23454" y="1155700"/>
            <a:ext cx="8153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rgbClr val="00ABBE"/>
                </a:solidFill>
              </a:rPr>
              <a:t>How to best develop a standardized response to data challenges?</a:t>
            </a:r>
            <a:endParaRPr lang="en-US" sz="2800" b="1" dirty="0">
              <a:solidFill>
                <a:srgbClr val="00ABBE"/>
              </a:solidFill>
            </a:endParaRPr>
          </a:p>
          <a:p>
            <a:pPr marL="0" indent="0" algn="ctr">
              <a:buNone/>
            </a:pPr>
            <a:endParaRPr lang="en-US" sz="2800" b="1" dirty="0" smtClean="0">
              <a:solidFill>
                <a:srgbClr val="00ABBE"/>
              </a:solidFill>
            </a:endParaRP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00ABBE"/>
                </a:solidFill>
              </a:rPr>
              <a:t>How to best present and share data?</a:t>
            </a:r>
          </a:p>
          <a:p>
            <a:pPr marL="0" indent="0" algn="ctr"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00ABBE"/>
                </a:solidFill>
              </a:rPr>
              <a:t>How to best work with NSOs?</a:t>
            </a:r>
          </a:p>
          <a:p>
            <a:pPr marL="0" indent="0" algn="ctr">
              <a:buNone/>
            </a:pPr>
            <a:r>
              <a:rPr lang="en-US" sz="2000" dirty="0" smtClean="0"/>
              <a:t>Capacity Building</a:t>
            </a:r>
            <a:endParaRPr lang="en-US" sz="2000" dirty="0"/>
          </a:p>
          <a:p>
            <a:pPr marL="0" indent="0" algn="ctr">
              <a:buNone/>
            </a:pPr>
            <a:r>
              <a:rPr lang="en-US" sz="2000" dirty="0" smtClean="0"/>
              <a:t>Knowledge Sharing</a:t>
            </a:r>
          </a:p>
          <a:p>
            <a:pPr marL="0" indent="0" algn="ctr">
              <a:buNone/>
            </a:pPr>
            <a:r>
              <a:rPr lang="en-US" sz="2000" dirty="0"/>
              <a:t>Access to Data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2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525" y="6506289"/>
            <a:ext cx="9525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World Bank Poverty Monitoring In Europe And Central Asia : High Frequency Data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04800" y="1527176"/>
            <a:ext cx="8610600" cy="1520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en-US" sz="2800" dirty="0"/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685800" y="3429000"/>
            <a:ext cx="5715000" cy="30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800" dirty="0" smtClean="0">
              <a:solidFill>
                <a:srgbClr val="2C8F7C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914400" y="4276725"/>
            <a:ext cx="7391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2400"/>
              </a:spcAft>
            </a:pPr>
            <a:r>
              <a:rPr lang="en-US" sz="3600" b="1" dirty="0" smtClean="0"/>
              <a:t>THANK YOU.</a:t>
            </a:r>
            <a:endParaRPr lang="en-US" sz="3600" b="1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914400" y="5219700"/>
            <a:ext cx="9144000" cy="1130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JOÃO PEDRO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AZEVEDO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jazevedo@worldbank.org</a:t>
            </a:r>
            <a:endParaRPr lang="en-US" sz="1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304800" y="1527176"/>
            <a:ext cx="8610600" cy="1520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en-US" sz="2800" dirty="0"/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685800" y="3429000"/>
            <a:ext cx="5715000" cy="30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800" dirty="0" smtClean="0">
              <a:solidFill>
                <a:srgbClr val="2C8F7C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62000" y="4648200"/>
            <a:ext cx="7391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2400"/>
              </a:spcAft>
            </a:pPr>
            <a:r>
              <a:rPr lang="en-US" sz="3600" b="1" dirty="0" smtClean="0"/>
              <a:t>THE PROBLEM</a:t>
            </a:r>
            <a:endParaRPr lang="en-US" sz="3600" b="1" dirty="0"/>
          </a:p>
        </p:txBody>
      </p:sp>
      <p:sp>
        <p:nvSpPr>
          <p:cNvPr id="8" name="Rectangle 7"/>
          <p:cNvSpPr/>
          <p:nvPr/>
        </p:nvSpPr>
        <p:spPr>
          <a:xfrm>
            <a:off x="9525" y="6506289"/>
            <a:ext cx="9525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World Bank Poverty Monitoring In Europe And Central Asia : A Harmonization Effort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39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DATA COMPARABILITY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800" dirty="0" err="1" smtClean="0"/>
              <a:t>Microdata</a:t>
            </a:r>
            <a:r>
              <a:rPr lang="en-US" sz="2800" dirty="0" smtClean="0"/>
              <a:t> is the result of many different surveys with varying methodologies. Comparability of data is essential for informing sound policy making and for monitoring progress in poverty reduction and shared prosperity.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600" i="1" dirty="0" smtClean="0">
                <a:solidFill>
                  <a:srgbClr val="00ABBE"/>
                </a:solidFill>
              </a:rPr>
              <a:t>How do we ensure consistency and comparability of quality data across time and countries?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533400" y="1219200"/>
            <a:ext cx="8153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Basic Design ico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825" y="3200400"/>
            <a:ext cx="2006600" cy="200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9525" y="6506289"/>
            <a:ext cx="9525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World Bank Poverty Monitoring In Europe And Central Asia : A Harmonization Effort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67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304800" y="1527176"/>
            <a:ext cx="8610600" cy="1520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en-US" sz="2800" dirty="0"/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685800" y="3429000"/>
            <a:ext cx="5715000" cy="30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800" dirty="0" smtClean="0">
              <a:solidFill>
                <a:srgbClr val="2C8F7C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62000" y="4648200"/>
            <a:ext cx="7391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2400"/>
              </a:spcAft>
            </a:pPr>
            <a:r>
              <a:rPr lang="en-US" sz="3600" b="1" dirty="0" smtClean="0"/>
              <a:t>THE ACTORS</a:t>
            </a:r>
            <a:endParaRPr lang="en-US" sz="3600" b="1" dirty="0"/>
          </a:p>
        </p:txBody>
      </p:sp>
      <p:sp>
        <p:nvSpPr>
          <p:cNvPr id="8" name="Rectangle 7"/>
          <p:cNvSpPr/>
          <p:nvPr/>
        </p:nvSpPr>
        <p:spPr>
          <a:xfrm>
            <a:off x="9525" y="6506289"/>
            <a:ext cx="9525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World Bank Poverty Monitoring In Europe And Central Asia : A Harmonization Effort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2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GLOBAL POVERTY WORKING GROUP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1905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/>
              <a:t>GPWG helps to ensure </a:t>
            </a:r>
            <a:r>
              <a:rPr lang="en-US" sz="2400" dirty="0"/>
              <a:t>that the poverty and inequality data generated, curated, and disseminated by the World Bank Group </a:t>
            </a:r>
            <a:r>
              <a:rPr lang="en-US" sz="2400" dirty="0" smtClean="0"/>
              <a:t>are </a:t>
            </a:r>
            <a:r>
              <a:rPr lang="en-US" sz="2400" b="1" dirty="0"/>
              <a:t>up to date</a:t>
            </a:r>
            <a:r>
              <a:rPr lang="en-US" sz="2400" dirty="0"/>
              <a:t>, </a:t>
            </a:r>
            <a:r>
              <a:rPr lang="en-US" sz="2400" b="1" dirty="0"/>
              <a:t>meet quality standards</a:t>
            </a:r>
            <a:r>
              <a:rPr lang="en-US" sz="2400" dirty="0"/>
              <a:t>, and are </a:t>
            </a:r>
            <a:r>
              <a:rPr lang="en-US" sz="2400" b="1" dirty="0"/>
              <a:t>well documented </a:t>
            </a:r>
            <a:r>
              <a:rPr lang="en-US" sz="2400" dirty="0"/>
              <a:t>and </a:t>
            </a:r>
            <a:r>
              <a:rPr lang="en-US" sz="2400" b="1" dirty="0"/>
              <a:t>consistent</a:t>
            </a:r>
            <a:r>
              <a:rPr lang="en-US" sz="2400" dirty="0"/>
              <a:t> across dissemination channels.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997" y="3352800"/>
            <a:ext cx="6270205" cy="2717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9525" y="6506289"/>
            <a:ext cx="9525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World Bank Poverty Monitoring In Europe And Central Asia : A Harmonization Effort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33400" y="1219200"/>
            <a:ext cx="8153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67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ECA TEAM FOR STATISTICAL DEVELOPMENT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7176"/>
            <a:ext cx="8610600" cy="152082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800" dirty="0" smtClean="0"/>
              <a:t>ECATSD seeks to provide </a:t>
            </a:r>
            <a:r>
              <a:rPr lang="en-US" sz="2800" dirty="0"/>
              <a:t>internal and external </a:t>
            </a:r>
            <a:r>
              <a:rPr lang="en-US" sz="2800" dirty="0" smtClean="0"/>
              <a:t>World Bank clients </a:t>
            </a:r>
            <a:r>
              <a:rPr lang="en-US" sz="2800" dirty="0"/>
              <a:t>timely access to high quality </a:t>
            </a:r>
            <a:r>
              <a:rPr lang="en-US" sz="2800" b="1" dirty="0"/>
              <a:t>data</a:t>
            </a:r>
            <a:r>
              <a:rPr lang="en-US" sz="2800" dirty="0"/>
              <a:t>, </a:t>
            </a:r>
            <a:r>
              <a:rPr lang="en-US" sz="2800" b="1" dirty="0"/>
              <a:t>analytics</a:t>
            </a:r>
            <a:r>
              <a:rPr lang="en-US" sz="2800" dirty="0"/>
              <a:t> and </a:t>
            </a:r>
            <a:r>
              <a:rPr lang="en-US" sz="2800" b="1" dirty="0"/>
              <a:t>storytelling</a:t>
            </a:r>
            <a:r>
              <a:rPr lang="en-US" sz="2800" dirty="0"/>
              <a:t> that can be used to measure, monitor and understand welfare developments across the </a:t>
            </a:r>
            <a:r>
              <a:rPr lang="en-US" sz="2800" dirty="0" smtClean="0"/>
              <a:t>region.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9525" y="6506289"/>
            <a:ext cx="9525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World Bank Poverty Monitoring In Europe And Central Asia : A Harmonization Effort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505200"/>
            <a:ext cx="4100513" cy="251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457200" y="1143000"/>
            <a:ext cx="8153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45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ECATSD: PARTNERSHIPS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2286000"/>
            <a:ext cx="3810000" cy="2720424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00ABBE"/>
                </a:solidFill>
              </a:rPr>
              <a:t>Internal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Development Economics (DEC)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Other regions 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457200" y="1143000"/>
            <a:ext cx="8153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>
          <a:xfrm>
            <a:off x="4610100" y="2286000"/>
            <a:ext cx="3810000" cy="3215725"/>
          </a:xfrm>
          <a:prstGeom prst="rect">
            <a:avLst/>
          </a:prstGeom>
        </p:spPr>
        <p:txBody>
          <a:bodyPr vert="horz" lIns="91440" tIns="45720" rIns="91440" bIns="45720" numCol="1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b="1" dirty="0" smtClean="0">
                <a:solidFill>
                  <a:srgbClr val="00ABBE"/>
                </a:solidFill>
              </a:rPr>
              <a:t>External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ICP exercise (2011 pending release)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National Statistical Offices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International </a:t>
            </a:r>
            <a:r>
              <a:rPr lang="en-US" dirty="0" smtClean="0"/>
              <a:t>organizations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525" y="6506289"/>
            <a:ext cx="9525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World Bank Poverty Monitoring In Europe And Central Asia : A Harmonization Effort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01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ECATSD: RESOURCES FOR NSOs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426205"/>
            <a:ext cx="8458200" cy="16217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ABBE"/>
                </a:solidFill>
              </a:rPr>
              <a:t>How can we help?</a:t>
            </a:r>
          </a:p>
          <a:p>
            <a:r>
              <a:rPr lang="en-US" sz="2000" dirty="0" smtClean="0"/>
              <a:t>Facilitating access to data (MOUs)</a:t>
            </a:r>
          </a:p>
          <a:p>
            <a:r>
              <a:rPr lang="en-US" sz="2000" dirty="0" smtClean="0"/>
              <a:t>Harmonized data for regional comparability and benchmarking</a:t>
            </a:r>
          </a:p>
          <a:p>
            <a:r>
              <a:rPr lang="en-US" sz="2000" dirty="0" smtClean="0"/>
              <a:t>Capacity building (data &amp; analytics)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72"/>
          <a:stretch/>
        </p:blipFill>
        <p:spPr bwMode="auto">
          <a:xfrm>
            <a:off x="333375" y="3352800"/>
            <a:ext cx="8733559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33375" y="1143000"/>
            <a:ext cx="9525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World Bank Poverty Monitoring In Europe And Central Asia : A Harmonization Effort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525" y="6506289"/>
            <a:ext cx="9525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World Bank Poverty Monitoring In Europe And Central Asia : A Harmonization Effort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23454" y="1155700"/>
            <a:ext cx="8153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C7C9-F5E9-4397-8632-46900B4770B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3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1863</TotalTime>
  <Words>1553</Words>
  <Application>Microsoft Office PowerPoint</Application>
  <PresentationFormat>On-screen Show (4:3)</PresentationFormat>
  <Paragraphs>225</Paragraphs>
  <Slides>25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WORLD BANK POVERTY MONITORING IN EUROPE AND CENTRAL ASIA  An Ex-Post Harmonization Effort</vt:lpstr>
      <vt:lpstr>OVERVIEW</vt:lpstr>
      <vt:lpstr>PowerPoint Presentation</vt:lpstr>
      <vt:lpstr>DATA COMPARABILITY</vt:lpstr>
      <vt:lpstr>PowerPoint Presentation</vt:lpstr>
      <vt:lpstr>GLOBAL POVERTY WORKING GROUP</vt:lpstr>
      <vt:lpstr>ECA TEAM FOR STATISTICAL DEVELOPMENT</vt:lpstr>
      <vt:lpstr>ECATSD: PARTNERSHIPS</vt:lpstr>
      <vt:lpstr>ECATSD: RESOURCES FOR NSOs</vt:lpstr>
      <vt:lpstr>PowerPoint Presentation</vt:lpstr>
      <vt:lpstr>PART 1: NATIONAL POVERTY STATISTICS</vt:lpstr>
      <vt:lpstr>PART 2: ECAPOV EX-POST HARMONIZATION</vt:lpstr>
      <vt:lpstr>ECAPOV: ADVANTAGES</vt:lpstr>
      <vt:lpstr>ECAPOV: DISADVANTAGES</vt:lpstr>
      <vt:lpstr>ECAPOV: COMPROMISES</vt:lpstr>
      <vt:lpstr>ECAPOV: AUDIENCE</vt:lpstr>
      <vt:lpstr>ECAPOV: ACCESS</vt:lpstr>
      <vt:lpstr>ECAPOV: TERMS OF USE</vt:lpstr>
      <vt:lpstr>ECAPOV: ANONYMITY</vt:lpstr>
      <vt:lpstr>ECAPOV:  CHALLENGES</vt:lpstr>
      <vt:lpstr>HOW IS THE HARMONIZED DATA USED?</vt:lpstr>
      <vt:lpstr>PRESENTATION MATTERS</vt:lpstr>
      <vt:lpstr>PowerPoint Presentation</vt:lpstr>
      <vt:lpstr>FOR CONSIDERATION</vt:lpstr>
      <vt:lpstr>PowerPoint Presentation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Bank poverty monitoring in Europe and Central Asia: A harmonization effort</dc:title>
  <dc:creator>Joao Pedro Azevedo</dc:creator>
  <cp:lastModifiedBy>Joao Pedro Azevedo</cp:lastModifiedBy>
  <cp:revision>83</cp:revision>
  <dcterms:created xsi:type="dcterms:W3CDTF">2013-11-19T09:49:44Z</dcterms:created>
  <dcterms:modified xsi:type="dcterms:W3CDTF">2013-12-03T00:20:11Z</dcterms:modified>
</cp:coreProperties>
</file>