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7" r:id="rId3"/>
    <p:sldId id="260" r:id="rId4"/>
    <p:sldId id="262" r:id="rId5"/>
    <p:sldId id="259" r:id="rId6"/>
    <p:sldId id="261" r:id="rId7"/>
    <p:sldId id="268" r:id="rId8"/>
    <p:sldId id="263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3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1.6836195965366934E-2"/>
          <c:w val="1"/>
          <c:h val="0.8852286242728897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$1.25/day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Sheet1!$A$2:$A$8</c:f>
              <c:strCache>
                <c:ptCount val="7"/>
                <c:pt idx="0">
                  <c:v>ECA</c:v>
                </c:pt>
                <c:pt idx="1">
                  <c:v>LAC</c:v>
                </c:pt>
                <c:pt idx="2">
                  <c:v>MENA</c:v>
                </c:pt>
                <c:pt idx="3">
                  <c:v>East Asia</c:v>
                </c:pt>
                <c:pt idx="4">
                  <c:v>Global</c:v>
                </c:pt>
                <c:pt idx="5">
                  <c:v>SSA</c:v>
                </c:pt>
                <c:pt idx="6">
                  <c:v>South Asia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1.0000000000000004E-2</c:v>
                </c:pt>
                <c:pt idx="1">
                  <c:v>7.0000000000000021E-2</c:v>
                </c:pt>
                <c:pt idx="2">
                  <c:v>3.0000000000000009E-2</c:v>
                </c:pt>
                <c:pt idx="3">
                  <c:v>0.14000000000000001</c:v>
                </c:pt>
                <c:pt idx="4">
                  <c:v>0.22000000000000003</c:v>
                </c:pt>
                <c:pt idx="5">
                  <c:v>0.48000000000000009</c:v>
                </c:pt>
                <c:pt idx="6">
                  <c:v>0.3600000000000001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$4.30/day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5555555555555558E-3"/>
                  <c:y val="-9.5485008060150122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555555555555555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888888888888947E-2"/>
                  <c:y val="-2.60416666666666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5555555555555558E-3"/>
                  <c:y val="-5.20833333333333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6.9444444444444484E-3"/>
                  <c:y val="-5.20833333333333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3888888888889001E-2"/>
                  <c:y val="-1.04166666666666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5.5555555555555558E-3"/>
                  <c:y val="-7.812500000000001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Sheet1!$A$2:$A$8</c:f>
              <c:strCache>
                <c:ptCount val="7"/>
                <c:pt idx="0">
                  <c:v>ECA</c:v>
                </c:pt>
                <c:pt idx="1">
                  <c:v>LAC</c:v>
                </c:pt>
                <c:pt idx="2">
                  <c:v>MENA</c:v>
                </c:pt>
                <c:pt idx="3">
                  <c:v>East Asia</c:v>
                </c:pt>
                <c:pt idx="4">
                  <c:v>Global</c:v>
                </c:pt>
                <c:pt idx="5">
                  <c:v>SSA</c:v>
                </c:pt>
                <c:pt idx="6">
                  <c:v>South Asia</c:v>
                </c:pt>
              </c:strCache>
            </c:strRef>
          </c:cat>
          <c:val>
            <c:numRef>
              <c:f>Sheet1!$C$2:$C$8</c:f>
              <c:numCache>
                <c:formatCode>0%</c:formatCode>
                <c:ptCount val="7"/>
                <c:pt idx="0">
                  <c:v>0.15000000000000005</c:v>
                </c:pt>
                <c:pt idx="1">
                  <c:v>0.34000000000000008</c:v>
                </c:pt>
                <c:pt idx="2">
                  <c:v>0.58000000000000007</c:v>
                </c:pt>
                <c:pt idx="3">
                  <c:v>0.69000000000000028</c:v>
                </c:pt>
                <c:pt idx="4">
                  <c:v>0.71000000000000019</c:v>
                </c:pt>
                <c:pt idx="5">
                  <c:v>0.91</c:v>
                </c:pt>
                <c:pt idx="6">
                  <c:v>0.95000000000000018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831616"/>
        <c:axId val="20714624"/>
        <c:axId val="0"/>
      </c:bar3DChart>
      <c:catAx>
        <c:axId val="20831616"/>
        <c:scaling>
          <c:orientation val="minMax"/>
        </c:scaling>
        <c:delete val="0"/>
        <c:axPos val="b"/>
        <c:majorTickMark val="out"/>
        <c:minorTickMark val="none"/>
        <c:tickLblPos val="nextTo"/>
        <c:crossAx val="20714624"/>
        <c:crosses val="autoZero"/>
        <c:auto val="1"/>
        <c:lblAlgn val="ctr"/>
        <c:lblOffset val="100"/>
        <c:noMultiLvlLbl val="0"/>
      </c:catAx>
      <c:valAx>
        <c:axId val="20714624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one"/>
        <c:crossAx val="208316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3268132108486438"/>
          <c:y val="1.2130015203394081E-3"/>
          <c:w val="0.63879035433070919"/>
          <c:h val="0.1557639777435212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1639213201798048E-2"/>
          <c:y val="3.0866359269839376E-2"/>
          <c:w val="0.98836078679820139"/>
          <c:h val="0.8489380050168329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xx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6.0240963855421725E-3"/>
                  <c:y val="-1.2820512820512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0240963855421725E-3"/>
                  <c:y val="-1.02564102564102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6.0240963855421725E-3"/>
                  <c:y val="-2.56410256410256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6.0240963855421725E-3"/>
                  <c:y val="-1.02564102564102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6.0240963855421725E-3"/>
                  <c:y val="-1.2820512820512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Tajikistan</c:v>
                </c:pt>
                <c:pt idx="1">
                  <c:v>Armenia</c:v>
                </c:pt>
                <c:pt idx="2">
                  <c:v>Kyrgyzstan</c:v>
                </c:pt>
                <c:pt idx="3">
                  <c:v>Georgia</c:v>
                </c:pt>
                <c:pt idx="4">
                  <c:v>Kosovo*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8.4</c:v>
                </c:pt>
                <c:pt idx="1">
                  <c:v>3.8</c:v>
                </c:pt>
                <c:pt idx="2">
                  <c:v>3</c:v>
                </c:pt>
                <c:pt idx="3">
                  <c:v>2.2000000000000002</c:v>
                </c:pt>
                <c:pt idx="4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739584"/>
        <c:axId val="20741120"/>
        <c:axId val="0"/>
      </c:bar3DChart>
      <c:catAx>
        <c:axId val="20739584"/>
        <c:scaling>
          <c:orientation val="minMax"/>
        </c:scaling>
        <c:delete val="0"/>
        <c:axPos val="b"/>
        <c:majorTickMark val="out"/>
        <c:minorTickMark val="none"/>
        <c:tickLblPos val="nextTo"/>
        <c:crossAx val="20741120"/>
        <c:crosses val="autoZero"/>
        <c:auto val="1"/>
        <c:lblAlgn val="ctr"/>
        <c:lblOffset val="100"/>
        <c:noMultiLvlLbl val="0"/>
      </c:catAx>
      <c:valAx>
        <c:axId val="2074112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207395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0.49398</cdr:x>
      <cdr:y>0.05051</cdr:y>
    </cdr:from>
    <cdr:to>
      <cdr:x>0.94737</cdr:x>
      <cdr:y>0.21538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124200" y="250176"/>
          <a:ext cx="2867536" cy="8166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800" i="1" dirty="0" smtClean="0"/>
            <a:t>Ratio of remittance inflows to ODA receipts (2011)</a:t>
          </a:r>
          <a:endParaRPr lang="en-GB" sz="1800" i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D36027-0B3F-422A-B7DC-F01EBA5EF319}" type="datetimeFigureOut">
              <a:rPr lang="en-GB" smtClean="0"/>
              <a:pPr/>
              <a:t>01/12/2013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9B29F-0C48-4413-AA90-031D1534AB3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3440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E1D2C-698B-4BFF-A987-9E999FC7EA58}" type="datetimeFigureOut">
              <a:rPr lang="en-GB" smtClean="0"/>
              <a:pPr/>
              <a:t>01/12/2013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ED2C3-5DC2-4F3F-A3F4-025A225CA2F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E1D2C-698B-4BFF-A987-9E999FC7EA58}" type="datetimeFigureOut">
              <a:rPr lang="en-GB" smtClean="0"/>
              <a:pPr/>
              <a:t>01/12/2013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ED2C3-5DC2-4F3F-A3F4-025A225CA2F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E1D2C-698B-4BFF-A987-9E999FC7EA58}" type="datetimeFigureOut">
              <a:rPr lang="en-GB" smtClean="0"/>
              <a:pPr/>
              <a:t>01/12/2013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ED2C3-5DC2-4F3F-A3F4-025A225CA2F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E1D2C-698B-4BFF-A987-9E999FC7EA58}" type="datetimeFigureOut">
              <a:rPr lang="en-GB" smtClean="0"/>
              <a:pPr/>
              <a:t>01/12/2013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ED2C3-5DC2-4F3F-A3F4-025A225CA2F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E1D2C-698B-4BFF-A987-9E999FC7EA58}" type="datetimeFigureOut">
              <a:rPr lang="en-GB" smtClean="0"/>
              <a:pPr/>
              <a:t>01/12/2013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ED2C3-5DC2-4F3F-A3F4-025A225CA2F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E1D2C-698B-4BFF-A987-9E999FC7EA58}" type="datetimeFigureOut">
              <a:rPr lang="en-GB" smtClean="0"/>
              <a:pPr/>
              <a:t>01/12/2013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ED2C3-5DC2-4F3F-A3F4-025A225CA2F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E1D2C-698B-4BFF-A987-9E999FC7EA58}" type="datetimeFigureOut">
              <a:rPr lang="en-GB" smtClean="0"/>
              <a:pPr/>
              <a:t>01/12/2013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ED2C3-5DC2-4F3F-A3F4-025A225CA2F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E1D2C-698B-4BFF-A987-9E999FC7EA58}" type="datetimeFigureOut">
              <a:rPr lang="en-GB" smtClean="0"/>
              <a:pPr/>
              <a:t>01/12/2013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ED2C3-5DC2-4F3F-A3F4-025A225CA2F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E1D2C-698B-4BFF-A987-9E999FC7EA58}" type="datetimeFigureOut">
              <a:rPr lang="en-GB" smtClean="0"/>
              <a:pPr/>
              <a:t>01/12/2013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ED2C3-5DC2-4F3F-A3F4-025A225CA2F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E1D2C-698B-4BFF-A987-9E999FC7EA58}" type="datetimeFigureOut">
              <a:rPr lang="en-GB" smtClean="0"/>
              <a:pPr/>
              <a:t>01/12/2013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ED2C3-5DC2-4F3F-A3F4-025A225CA2F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E1D2C-698B-4BFF-A987-9E999FC7EA58}" type="datetimeFigureOut">
              <a:rPr lang="en-GB" smtClean="0"/>
              <a:pPr/>
              <a:t>01/12/2013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ED2C3-5DC2-4F3F-A3F4-025A225CA2F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E1D2C-698B-4BFF-A987-9E999FC7EA58}" type="datetimeFigureOut">
              <a:rPr lang="en-GB" smtClean="0"/>
              <a:pPr/>
              <a:t>01/12/2013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ED2C3-5DC2-4F3F-A3F4-025A225CA2F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dgmonitor.org/goal4.cfm" TargetMode="External"/><Relationship Id="rId13" Type="http://schemas.openxmlformats.org/officeDocument/2006/relationships/image" Target="../media/image6.gif"/><Relationship Id="rId18" Type="http://schemas.openxmlformats.org/officeDocument/2006/relationships/image" Target="../media/image9.png"/><Relationship Id="rId3" Type="http://schemas.openxmlformats.org/officeDocument/2006/relationships/image" Target="../media/image1.gif"/><Relationship Id="rId7" Type="http://schemas.openxmlformats.org/officeDocument/2006/relationships/image" Target="../media/image3.gif"/><Relationship Id="rId12" Type="http://schemas.openxmlformats.org/officeDocument/2006/relationships/hyperlink" Target="http://www.mdgmonitor.org/goal6.cfm" TargetMode="External"/><Relationship Id="rId17" Type="http://schemas.openxmlformats.org/officeDocument/2006/relationships/image" Target="../media/image8.gif"/><Relationship Id="rId2" Type="http://schemas.openxmlformats.org/officeDocument/2006/relationships/hyperlink" Target="http://www.mdgmonitor.org/goal1.cfm" TargetMode="External"/><Relationship Id="rId16" Type="http://schemas.openxmlformats.org/officeDocument/2006/relationships/hyperlink" Target="http://www.mdgmonitor.org/goal8.cfm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mdgmonitor.org/goal3.cfm" TargetMode="External"/><Relationship Id="rId11" Type="http://schemas.openxmlformats.org/officeDocument/2006/relationships/image" Target="../media/image5.gif"/><Relationship Id="rId5" Type="http://schemas.openxmlformats.org/officeDocument/2006/relationships/image" Target="../media/image2.gif"/><Relationship Id="rId15" Type="http://schemas.openxmlformats.org/officeDocument/2006/relationships/image" Target="../media/image7.gif"/><Relationship Id="rId10" Type="http://schemas.openxmlformats.org/officeDocument/2006/relationships/hyperlink" Target="http://www.mdgmonitor.org/goal5.cfm" TargetMode="External"/><Relationship Id="rId4" Type="http://schemas.openxmlformats.org/officeDocument/2006/relationships/hyperlink" Target="http://www.mdgmonitor.org/goal2.cfm" TargetMode="External"/><Relationship Id="rId9" Type="http://schemas.openxmlformats.org/officeDocument/2006/relationships/image" Target="../media/image4.gif"/><Relationship Id="rId14" Type="http://schemas.openxmlformats.org/officeDocument/2006/relationships/hyperlink" Target="http://www.mdgmonitor.org/goal7.cf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elena.danilova-cross@undp.org" TargetMode="External"/><Relationship Id="rId2" Type="http://schemas.openxmlformats.org/officeDocument/2006/relationships/hyperlink" Target="mailto:Ben.slay@undp.or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568575"/>
            <a:ext cx="8229600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Reflections on the MDGs, and post-2015, from Europe and Central Asia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24400"/>
            <a:ext cx="6400800" cy="1828800"/>
          </a:xfrm>
        </p:spPr>
        <p:txBody>
          <a:bodyPr>
            <a:normAutofit fontScale="85000" lnSpcReduction="20000"/>
          </a:bodyPr>
          <a:lstStyle/>
          <a:p>
            <a:r>
              <a:rPr lang="en-US" sz="2800" b="1" i="1" dirty="0" smtClean="0">
                <a:solidFill>
                  <a:schemeClr val="tx1"/>
                </a:solidFill>
              </a:rPr>
              <a:t>Ben Slay, Elena Danilova-Cross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sz="2600" dirty="0" smtClean="0">
                <a:solidFill>
                  <a:schemeClr val="tx1"/>
                </a:solidFill>
              </a:rPr>
              <a:t>Regional Poverty Reduction Practice</a:t>
            </a:r>
          </a:p>
          <a:p>
            <a:r>
              <a:rPr lang="en-US" sz="2600" dirty="0" smtClean="0">
                <a:solidFill>
                  <a:schemeClr val="tx1"/>
                </a:solidFill>
              </a:rPr>
              <a:t>UNDP, Europe and Central Asia</a:t>
            </a:r>
          </a:p>
          <a:p>
            <a:r>
              <a:rPr lang="en-US" sz="2600" dirty="0" smtClean="0">
                <a:solidFill>
                  <a:schemeClr val="tx1"/>
                </a:solidFill>
              </a:rPr>
              <a:t>December 2013</a:t>
            </a:r>
            <a:endParaRPr lang="en-GB" sz="2600" dirty="0">
              <a:solidFill>
                <a:schemeClr val="tx1"/>
              </a:solidFill>
            </a:endParaRPr>
          </a:p>
        </p:txBody>
      </p:sp>
      <p:pic>
        <p:nvPicPr>
          <p:cNvPr id="4" name="Picture 33" descr="http://www.mdgmonitor.org/images/goals/goal1_sm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66773" cy="1143000"/>
          </a:xfrm>
          <a:prstGeom prst="rect">
            <a:avLst/>
          </a:prstGeom>
          <a:noFill/>
        </p:spPr>
      </p:pic>
      <p:pic>
        <p:nvPicPr>
          <p:cNvPr id="5" name="Picture 34" descr="http://www.mdgmonitor.org/images/goals/goal2_sm.gif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9151" y="-19051"/>
            <a:ext cx="857249" cy="1162051"/>
          </a:xfrm>
          <a:prstGeom prst="rect">
            <a:avLst/>
          </a:prstGeom>
          <a:noFill/>
        </p:spPr>
      </p:pic>
      <p:pic>
        <p:nvPicPr>
          <p:cNvPr id="6" name="Picture 35" descr="http://www.mdgmonitor.org/images/goals/goal3_sm.gif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689100" y="-19051"/>
            <a:ext cx="1130300" cy="1130302"/>
          </a:xfrm>
          <a:prstGeom prst="rect">
            <a:avLst/>
          </a:prstGeom>
          <a:noFill/>
        </p:spPr>
      </p:pic>
      <p:pic>
        <p:nvPicPr>
          <p:cNvPr id="7" name="Picture 36" descr="http://www.mdgmonitor.org/images/goals/goal4_sm.gif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786063" y="-19051"/>
            <a:ext cx="1100137" cy="1100139"/>
          </a:xfrm>
          <a:prstGeom prst="rect">
            <a:avLst/>
          </a:prstGeom>
          <a:noFill/>
        </p:spPr>
      </p:pic>
      <p:pic>
        <p:nvPicPr>
          <p:cNvPr id="8" name="Picture 37" descr="http://www.mdgmonitor.org/images/goals/goal5_sm.gif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883025" y="-19051"/>
            <a:ext cx="1146175" cy="1085851"/>
          </a:xfrm>
          <a:prstGeom prst="rect">
            <a:avLst/>
          </a:prstGeom>
          <a:noFill/>
        </p:spPr>
      </p:pic>
      <p:pic>
        <p:nvPicPr>
          <p:cNvPr id="9" name="Picture 38" descr="http://www.mdgmonitor.org/images/goals/goal6_sm.gif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979988" y="-19052"/>
            <a:ext cx="1039812" cy="1085851"/>
          </a:xfrm>
          <a:prstGeom prst="rect">
            <a:avLst/>
          </a:prstGeom>
          <a:noFill/>
        </p:spPr>
      </p:pic>
      <p:pic>
        <p:nvPicPr>
          <p:cNvPr id="10" name="Picture 39" descr="http://www.mdgmonitor.org/images/goals/goal7_sm.gif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019800" y="-19051"/>
            <a:ext cx="1085850" cy="1085852"/>
          </a:xfrm>
          <a:prstGeom prst="rect">
            <a:avLst/>
          </a:prstGeom>
          <a:noFill/>
        </p:spPr>
      </p:pic>
      <p:pic>
        <p:nvPicPr>
          <p:cNvPr id="11" name="Picture 40" descr="http://www.mdgmonitor.org/images/goals/goal8_sm.gif">
            <a:hlinkClick r:id="rId16"/>
          </p:cNvPr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086600" y="0"/>
            <a:ext cx="1055687" cy="1055689"/>
          </a:xfrm>
          <a:prstGeom prst="rect">
            <a:avLst/>
          </a:prstGeom>
          <a:noFill/>
        </p:spPr>
      </p:pic>
      <p:pic>
        <p:nvPicPr>
          <p:cNvPr id="12" name="Picture 3" descr="logo UNDP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8069413" y="0"/>
            <a:ext cx="1074587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MDGs: General sources </a:t>
            </a:r>
            <a:br>
              <a:rPr lang="en-US" sz="4000" b="1" dirty="0" smtClean="0"/>
            </a:br>
            <a:r>
              <a:rPr lang="en-US" sz="4000" b="1" dirty="0" smtClean="0"/>
              <a:t>of controversy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3400" y="2057400"/>
            <a:ext cx="4648200" cy="4648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Not directly linked to the Millennium Declaration</a:t>
            </a:r>
          </a:p>
          <a:p>
            <a:r>
              <a:rPr lang="en-US" dirty="0" smtClean="0"/>
              <a:t>Focus on:</a:t>
            </a:r>
          </a:p>
          <a:p>
            <a:pPr lvl="1"/>
            <a:r>
              <a:rPr lang="en-US" dirty="0" smtClean="0"/>
              <a:t>National aggregates, not vulnerable groups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xtreme poverty, not sustainable development</a:t>
            </a:r>
          </a:p>
          <a:p>
            <a:r>
              <a:rPr lang="en-US" dirty="0"/>
              <a:t>Tensions between:</a:t>
            </a:r>
          </a:p>
          <a:p>
            <a:pPr lvl="1"/>
            <a:r>
              <a:rPr lang="en-US" dirty="0"/>
              <a:t>Targets, indicators for the same goal</a:t>
            </a:r>
          </a:p>
          <a:p>
            <a:pPr lvl="1"/>
            <a:r>
              <a:rPr lang="en-US" dirty="0"/>
              <a:t>Data: International, national sources</a:t>
            </a:r>
            <a:endParaRPr lang="en-GB" dirty="0"/>
          </a:p>
        </p:txBody>
      </p:sp>
      <p:pic>
        <p:nvPicPr>
          <p:cNvPr id="4" name="Picture 6" descr="Un building N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905000"/>
            <a:ext cx="4067175" cy="4953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9570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MDGs in Europe and Central Asia: Particularly rough sledding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55837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Many middle-income countries</a:t>
            </a:r>
          </a:p>
          <a:p>
            <a:r>
              <a:rPr lang="en-US" dirty="0" smtClean="0"/>
              <a:t>Weak identification with the “South”</a:t>
            </a:r>
          </a:p>
          <a:p>
            <a:r>
              <a:rPr lang="en-US" dirty="0" smtClean="0"/>
              <a:t>Inequality, exclusion as important as poverty</a:t>
            </a:r>
          </a:p>
          <a:p>
            <a:r>
              <a:rPr lang="en-US" dirty="0" smtClean="0"/>
              <a:t>Data issues (inadequate statistical capacity)</a:t>
            </a:r>
          </a:p>
          <a:p>
            <a:r>
              <a:rPr lang="en-US" dirty="0" smtClean="0"/>
              <a:t>ODA relatively unimportant</a:t>
            </a:r>
          </a:p>
          <a:p>
            <a:r>
              <a:rPr lang="en-US" dirty="0" smtClean="0"/>
              <a:t>MDGs nationalized, localized</a:t>
            </a:r>
          </a:p>
          <a:p>
            <a:pPr lvl="1"/>
            <a:r>
              <a:rPr lang="en-US" dirty="0" smtClean="0"/>
              <a:t>Certain problems solved . . .</a:t>
            </a:r>
          </a:p>
          <a:p>
            <a:pPr lvl="1"/>
            <a:r>
              <a:rPr lang="en-US" dirty="0" smtClean="0"/>
              <a:t>. . . Others created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Income poverty in the region: </a:t>
            </a:r>
            <a:br>
              <a:rPr lang="en-US" b="1" dirty="0" smtClean="0"/>
            </a:br>
            <a:r>
              <a:rPr lang="en-US" b="1" dirty="0" smtClean="0"/>
              <a:t>Relatively unimportant</a:t>
            </a:r>
            <a:endParaRPr lang="en-GB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91440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66800" y="6477000"/>
            <a:ext cx="7239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/>
              <a:t>World Bank 2008 POVCALNET data (in PPP terms).</a:t>
            </a:r>
            <a:endParaRPr lang="en-GB" sz="1400" i="1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838200" y="1295400"/>
            <a:ext cx="1219200" cy="3657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Remittances matter more than ODA</a:t>
            </a:r>
            <a:endParaRPr lang="en-GB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447800"/>
          <a:ext cx="63246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6096000" y="1524000"/>
            <a:ext cx="28956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 of the world’s eight largest remittance recipient economies are 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the 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region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baseline="0" dirty="0" smtClean="0"/>
              <a:t>For most LICs,</a:t>
            </a:r>
            <a:r>
              <a:rPr lang="en-US" sz="3200" dirty="0" smtClean="0"/>
              <a:t> </a:t>
            </a:r>
            <a:r>
              <a:rPr lang="en-US" sz="3200" baseline="0" dirty="0" smtClean="0"/>
              <a:t>LMICs,</a:t>
            </a:r>
            <a:r>
              <a:rPr lang="en-US" sz="3200" dirty="0" smtClean="0"/>
              <a:t> remittances are much larger than ODA </a:t>
            </a:r>
            <a:r>
              <a:rPr lang="en-US" sz="3200" dirty="0" smtClean="0"/>
              <a:t>inflows</a:t>
            </a:r>
            <a:endParaRPr lang="en-US" sz="32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228600" y="6474023"/>
            <a:ext cx="449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World Bank, IMF, OECD data; UNDP calculations.</a:t>
            </a:r>
            <a:endParaRPr lang="en-GB" sz="14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4114800" y="6477000"/>
            <a:ext cx="3200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i="1" dirty="0" smtClean="0"/>
              <a:t>* As per UNSC resolution 1244 (1999).</a:t>
            </a:r>
            <a:endParaRPr lang="en-GB" sz="1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/>
              <a:t>Is the region an exception? </a:t>
            </a:r>
            <a:br>
              <a:rPr lang="en-US" sz="4000" b="1" dirty="0" smtClean="0"/>
            </a:br>
            <a:r>
              <a:rPr lang="en-US" sz="4000" b="1" smtClean="0"/>
              <a:t>Or is it the post-2015 </a:t>
            </a:r>
            <a:r>
              <a:rPr lang="en-US" sz="4000" b="1" dirty="0" smtClean="0"/>
              <a:t>future?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Middle-income countries?</a:t>
            </a:r>
          </a:p>
          <a:p>
            <a:pPr lvl="1"/>
            <a:r>
              <a:rPr lang="en-US" dirty="0" smtClean="0"/>
              <a:t>Most of the world’s poor are in MICs</a:t>
            </a:r>
          </a:p>
          <a:p>
            <a:r>
              <a:rPr lang="en-US" dirty="0" smtClean="0"/>
              <a:t>Inequality, exclusion, as well as poverty?</a:t>
            </a:r>
          </a:p>
          <a:p>
            <a:pPr lvl="1"/>
            <a:r>
              <a:rPr lang="en-US" dirty="0" smtClean="0"/>
              <a:t>Broad support for inequality-related post-2015 GDGs</a:t>
            </a:r>
          </a:p>
          <a:p>
            <a:r>
              <a:rPr lang="en-US" dirty="0" smtClean="0"/>
              <a:t>ODA is relatively unimportant?</a:t>
            </a:r>
          </a:p>
          <a:p>
            <a:pPr lvl="1"/>
            <a:r>
              <a:rPr lang="en-US" dirty="0" smtClean="0"/>
              <a:t>Global ODA: stagnant at best</a:t>
            </a:r>
          </a:p>
          <a:p>
            <a:r>
              <a:rPr lang="en-US" dirty="0" smtClean="0"/>
              <a:t>Nationalization and localization?</a:t>
            </a:r>
          </a:p>
          <a:p>
            <a:pPr lvl="1"/>
            <a:r>
              <a:rPr lang="en-US" dirty="0" smtClean="0"/>
              <a:t>If post-2015 SDGs are made universal, they will be nationalized and localized, in order to be relevant</a:t>
            </a:r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Possible lessons from the region (I)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Nationalization </a:t>
            </a:r>
            <a:r>
              <a:rPr lang="en-US" dirty="0" smtClean="0">
                <a:sym typeface="Wingdings" pitchFamily="2" charset="2"/>
              </a:rPr>
              <a:t> comparability issues</a:t>
            </a:r>
          </a:p>
          <a:p>
            <a:pPr lvl="1"/>
            <a:r>
              <a:rPr lang="en-US" dirty="0" smtClean="0"/>
              <a:t>Pay attention to nationalized SDGs</a:t>
            </a:r>
          </a:p>
          <a:p>
            <a:pPr lvl="1"/>
            <a:r>
              <a:rPr lang="en-US" dirty="0" smtClean="0"/>
              <a:t>Don’t just report on global targets</a:t>
            </a:r>
          </a:p>
          <a:p>
            <a:r>
              <a:rPr lang="en-US" dirty="0" smtClean="0"/>
              <a:t>Details of nationalization, localization processes matter</a:t>
            </a:r>
          </a:p>
          <a:p>
            <a:pPr lvl="1"/>
            <a:r>
              <a:rPr lang="en-US" dirty="0" smtClean="0"/>
              <a:t>Needed: national ownership</a:t>
            </a:r>
          </a:p>
          <a:p>
            <a:pPr lvl="2"/>
            <a:r>
              <a:rPr lang="en-US" dirty="0" smtClean="0"/>
              <a:t>Ideally, nationalized SDGs should be codified in national legislation, policy documents</a:t>
            </a:r>
            <a:endParaRPr lang="en-US" dirty="0"/>
          </a:p>
          <a:p>
            <a:pPr lvl="1"/>
            <a:r>
              <a:rPr lang="en-US" dirty="0" smtClean="0"/>
              <a:t>Needed: Guidelines, best practice descriptions</a:t>
            </a:r>
          </a:p>
          <a:p>
            <a:r>
              <a:rPr lang="en-US" dirty="0" smtClean="0"/>
              <a:t>Designation of SDG targets/indicators should be aligned with national statistical capacity</a:t>
            </a:r>
          </a:p>
          <a:p>
            <a:pPr lvl="1"/>
            <a:r>
              <a:rPr lang="en-US" dirty="0" smtClean="0"/>
              <a:t>Capacity building agenda?</a:t>
            </a:r>
          </a:p>
          <a:p>
            <a:pPr lvl="2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466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Possible lessons from the region (II)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Inequalities, vulnerabilities:</a:t>
            </a:r>
          </a:p>
          <a:p>
            <a:pPr lvl="1"/>
            <a:r>
              <a:rPr lang="en-US" dirty="0" smtClean="0"/>
              <a:t>They matter</a:t>
            </a:r>
          </a:p>
          <a:p>
            <a:pPr lvl="1"/>
            <a:r>
              <a:rPr lang="en-US" dirty="0" smtClean="0"/>
              <a:t>They should be better measured</a:t>
            </a:r>
          </a:p>
          <a:p>
            <a:r>
              <a:rPr lang="en-US" dirty="0" smtClean="0"/>
              <a:t>Go beyond the </a:t>
            </a:r>
            <a:r>
              <a:rPr lang="en-US" dirty="0" err="1" smtClean="0"/>
              <a:t>Gini</a:t>
            </a:r>
            <a:r>
              <a:rPr lang="en-US" dirty="0" smtClean="0"/>
              <a:t> coefficient</a:t>
            </a:r>
          </a:p>
          <a:p>
            <a:pPr lvl="1"/>
            <a:r>
              <a:rPr lang="en-US" dirty="0" smtClean="0"/>
              <a:t>Examples from UNDP’s work in this region:</a:t>
            </a:r>
          </a:p>
          <a:p>
            <a:pPr lvl="2"/>
            <a:r>
              <a:rPr lang="en-US" dirty="0" smtClean="0"/>
              <a:t>Social exclusion:</a:t>
            </a:r>
          </a:p>
          <a:p>
            <a:pPr lvl="3"/>
            <a:r>
              <a:rPr lang="en-US" dirty="0" smtClean="0"/>
              <a:t>2011 regional HDR adapted, applied EC social exclusion indicators to developing economies in the region</a:t>
            </a:r>
          </a:p>
          <a:p>
            <a:pPr lvl="3"/>
            <a:r>
              <a:rPr lang="en-US" dirty="0" smtClean="0"/>
              <a:t>Decade of monitoring Roma vulnerability indicators</a:t>
            </a:r>
          </a:p>
          <a:p>
            <a:pPr lvl="2"/>
            <a:r>
              <a:rPr lang="en-US" dirty="0" smtClean="0"/>
              <a:t>Sustainability:  Armenia’s “affordable human development index”</a:t>
            </a:r>
          </a:p>
          <a:p>
            <a:pPr lvl="2"/>
            <a:endParaRPr lang="en-US" dirty="0" smtClean="0"/>
          </a:p>
          <a:p>
            <a:pPr lvl="2"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867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b="1" i="1" dirty="0" smtClean="0"/>
              <a:t>Thank you very much!</a:t>
            </a:r>
          </a:p>
          <a:p>
            <a:pPr algn="ctr">
              <a:buNone/>
            </a:pPr>
            <a:endParaRPr lang="en-US" sz="4000" b="1" i="1" dirty="0" smtClean="0"/>
          </a:p>
          <a:p>
            <a:pPr algn="ctr">
              <a:buNone/>
            </a:pPr>
            <a:r>
              <a:rPr lang="en-US" sz="4000" b="1" i="1" dirty="0" smtClean="0"/>
              <a:t>Questions? Comments?</a:t>
            </a:r>
          </a:p>
          <a:p>
            <a:pPr algn="ctr">
              <a:buNone/>
            </a:pPr>
            <a:endParaRPr lang="en-US" sz="4000" b="1" i="1" dirty="0" smtClean="0"/>
          </a:p>
          <a:p>
            <a:pPr algn="ctr">
              <a:buNone/>
            </a:pPr>
            <a:r>
              <a:rPr lang="en-US" sz="2400" b="1" i="1" dirty="0" smtClean="0"/>
              <a:t>For a copy of the paper from which this presentation is drawn, please be in touch with:</a:t>
            </a:r>
          </a:p>
          <a:p>
            <a:pPr algn="ctr">
              <a:buNone/>
            </a:pPr>
            <a:endParaRPr lang="en-US" sz="2400" b="1" i="1" dirty="0" smtClean="0"/>
          </a:p>
          <a:p>
            <a:pPr algn="ctr">
              <a:buNone/>
            </a:pPr>
            <a:r>
              <a:rPr lang="en-US" sz="2400" i="1" dirty="0" smtClean="0">
                <a:hlinkClick r:id="rId2"/>
              </a:rPr>
              <a:t>ben.slay@undp.org</a:t>
            </a:r>
            <a:r>
              <a:rPr lang="en-US" sz="2400" i="1" dirty="0" smtClean="0"/>
              <a:t>, </a:t>
            </a:r>
            <a:r>
              <a:rPr lang="en-US" sz="2400" i="1" dirty="0" smtClean="0">
                <a:hlinkClick r:id="rId3"/>
              </a:rPr>
              <a:t>elena.danilova-cross@undp.org</a:t>
            </a:r>
            <a:endParaRPr lang="en-US" sz="2400" i="1" dirty="0" smtClean="0"/>
          </a:p>
          <a:p>
            <a:pPr algn="ctr">
              <a:buNone/>
            </a:pPr>
            <a:endParaRPr lang="en-US" sz="2400" i="1" dirty="0" smtClean="0"/>
          </a:p>
          <a:p>
            <a:pPr algn="ctr">
              <a:buNone/>
            </a:pPr>
            <a:endParaRPr lang="en-US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1476</TotalTime>
  <Words>452</Words>
  <Application>Microsoft Office PowerPoint</Application>
  <PresentationFormat>On-screen Show (4:3)</PresentationFormat>
  <Paragraphs>79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Reflections on the MDGs, and post-2015, from Europe and Central Asia</vt:lpstr>
      <vt:lpstr>MDGs: General sources  of controversy</vt:lpstr>
      <vt:lpstr>MDGs in Europe and Central Asia: Particularly rough sledding</vt:lpstr>
      <vt:lpstr>Income poverty in the region:  Relatively unimportant</vt:lpstr>
      <vt:lpstr>Remittances matter more than ODA</vt:lpstr>
      <vt:lpstr>Is the region an exception?  Or is it the post-2015 future?</vt:lpstr>
      <vt:lpstr>Possible lessons from the region (I)</vt:lpstr>
      <vt:lpstr>Possible lessons from the region (II)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ben.slay</dc:creator>
  <cp:lastModifiedBy>ben.slay</cp:lastModifiedBy>
  <cp:revision>195</cp:revision>
  <dcterms:created xsi:type="dcterms:W3CDTF">2012-11-17T13:36:41Z</dcterms:created>
  <dcterms:modified xsi:type="dcterms:W3CDTF">2013-12-01T15:33:52Z</dcterms:modified>
</cp:coreProperties>
</file>