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419" r:id="rId3"/>
    <p:sldId id="386" r:id="rId4"/>
    <p:sldId id="413" r:id="rId5"/>
    <p:sldId id="421" r:id="rId6"/>
    <p:sldId id="428" r:id="rId7"/>
    <p:sldId id="434" r:id="rId8"/>
    <p:sldId id="416" r:id="rId9"/>
    <p:sldId id="414" r:id="rId10"/>
    <p:sldId id="433" r:id="rId11"/>
    <p:sldId id="418" r:id="rId12"/>
    <p:sldId id="432" r:id="rId13"/>
    <p:sldId id="422" r:id="rId14"/>
    <p:sldId id="423" r:id="rId15"/>
    <p:sldId id="436" r:id="rId16"/>
    <p:sldId id="389" r:id="rId17"/>
    <p:sldId id="446" r:id="rId18"/>
    <p:sldId id="426" r:id="rId19"/>
    <p:sldId id="447" r:id="rId20"/>
    <p:sldId id="449" r:id="rId21"/>
    <p:sldId id="411" r:id="rId22"/>
    <p:sldId id="427" r:id="rId23"/>
    <p:sldId id="450" r:id="rId24"/>
    <p:sldId id="451" r:id="rId25"/>
    <p:sldId id="452" r:id="rId26"/>
    <p:sldId id="441" r:id="rId27"/>
    <p:sldId id="445" r:id="rId28"/>
    <p:sldId id="396" r:id="rId29"/>
    <p:sldId id="397" r:id="rId30"/>
    <p:sldId id="412" r:id="rId31"/>
    <p:sldId id="438" r:id="rId32"/>
    <p:sldId id="439" r:id="rId33"/>
    <p:sldId id="440" r:id="rId34"/>
    <p:sldId id="443" r:id="rId35"/>
    <p:sldId id="444" r:id="rId36"/>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EB82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01" autoAdjust="0"/>
    <p:restoredTop sz="94660"/>
  </p:normalViewPr>
  <p:slideViewPr>
    <p:cSldViewPr>
      <p:cViewPr>
        <p:scale>
          <a:sx n="100" d="100"/>
          <a:sy n="100" d="100"/>
        </p:scale>
        <p:origin x="-72"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56"/>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49155"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49156"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49157"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AA02C1F-895E-44DC-9DD9-87FF2B51A21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48131"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8436"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134"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48135" name="Rectangle 7"/>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B93431F-B2E1-486B-B04B-F58F07A8446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p:spPr>
        <p:txBody>
          <a:bodyPr/>
          <a:lstStyle/>
          <a:p>
            <a:endParaRPr lang="en-IE" smtClean="0"/>
          </a:p>
        </p:txBody>
      </p:sp>
      <p:sp>
        <p:nvSpPr>
          <p:cNvPr id="25603" name="Slide Number Placeholder 3"/>
          <p:cNvSpPr>
            <a:spLocks noGrp="1"/>
          </p:cNvSpPr>
          <p:nvPr>
            <p:ph type="sldNum" sz="quarter" idx="5"/>
          </p:nvPr>
        </p:nvSpPr>
        <p:spPr>
          <a:noFill/>
          <a:ln>
            <a:miter lim="800000"/>
            <a:headEnd/>
            <a:tailEnd/>
          </a:ln>
        </p:spPr>
        <p:txBody>
          <a:bodyPr/>
          <a:lstStyle/>
          <a:p>
            <a:fld id="{06117623-AC68-46A8-B594-3702FED32564}" type="slidenum">
              <a:rPr lang="en-GB" smtClean="0">
                <a:cs typeface="Arial" charset="0"/>
              </a:rPr>
              <a:pPr/>
              <a:t>5</a:t>
            </a:fld>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p:cNvSpPr>
            <a:spLocks noGrp="1" noRot="1" noChangeAspect="1" noTextEdit="1"/>
          </p:cNvSpPr>
          <p:nvPr>
            <p:ph type="sldImg"/>
          </p:nvPr>
        </p:nvSpPr>
        <p:spPr>
          <a:ln/>
        </p:spPr>
      </p:sp>
      <p:sp>
        <p:nvSpPr>
          <p:cNvPr id="377858" name="Notes Placeholder 2"/>
          <p:cNvSpPr>
            <a:spLocks noGrp="1"/>
          </p:cNvSpPr>
          <p:nvPr>
            <p:ph type="body" idx="1"/>
          </p:nvPr>
        </p:nvSpPr>
        <p:spPr>
          <a:noFill/>
        </p:spPr>
        <p:txBody>
          <a:bodyPr/>
          <a:lstStyle/>
          <a:p>
            <a:endParaRPr lang="en-IE" smtClean="0"/>
          </a:p>
        </p:txBody>
      </p:sp>
      <p:sp>
        <p:nvSpPr>
          <p:cNvPr id="377859" name="Slide Number Placeholder 3"/>
          <p:cNvSpPr>
            <a:spLocks noGrp="1"/>
          </p:cNvSpPr>
          <p:nvPr>
            <p:ph type="sldNum" sz="quarter" idx="5"/>
          </p:nvPr>
        </p:nvSpPr>
        <p:spPr>
          <a:noFill/>
          <a:ln>
            <a:miter lim="800000"/>
            <a:headEnd/>
            <a:tailEnd/>
          </a:ln>
        </p:spPr>
        <p:txBody>
          <a:bodyPr/>
          <a:lstStyle/>
          <a:p>
            <a:fld id="{2E7007C4-84C9-46DC-8F5C-20B567744ACA}" type="slidenum">
              <a:rPr lang="en-US" smtClean="0">
                <a:cs typeface="Arial" charset="0"/>
              </a:rPr>
              <a:pPr/>
              <a:t>18</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a:spLocks noGrp="1" noChangeArrowheads="1"/>
          </p:cNvSpPr>
          <p:nvPr>
            <p:ph type="sldNum" sz="quarter" idx="5"/>
          </p:nvPr>
        </p:nvSpPr>
        <p:spPr>
          <a:noFill/>
          <a:ln>
            <a:miter lim="800000"/>
            <a:headEnd/>
            <a:tailEnd/>
          </a:ln>
        </p:spPr>
        <p:txBody>
          <a:bodyPr/>
          <a:lstStyle/>
          <a:p>
            <a:fld id="{B303BEBC-7BD7-46FA-96D0-4AF817361835}" type="slidenum">
              <a:rPr lang="en-GB" smtClean="0">
                <a:cs typeface="Arial" charset="0"/>
              </a:rPr>
              <a:pPr/>
              <a:t>28</a:t>
            </a:fld>
            <a:endParaRPr lang="en-GB" smtClean="0">
              <a:cs typeface="Arial" charset="0"/>
            </a:endParaRP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p:spPr>
        <p:txBody>
          <a:bodyPr/>
          <a:lstStyle/>
          <a:p>
            <a:r>
              <a:rPr lang="en-IE" smtClean="0"/>
              <a:t>Q45b Does your job involve working to tight deadlines? </a:t>
            </a:r>
            <a:r>
              <a:rPr lang="en-GB" smtClean="0">
                <a:sym typeface="Wingdings" pitchFamily="2" charset="2"/>
              </a:rPr>
              <a:t> </a:t>
            </a:r>
            <a:r>
              <a:rPr lang="en-GB" smtClean="0"/>
              <a:t>at least a quarter of the time</a:t>
            </a:r>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a:ln>
            <a:miter lim="800000"/>
            <a:headEnd/>
            <a:tailEnd/>
          </a:ln>
        </p:spPr>
        <p:txBody>
          <a:bodyPr/>
          <a:lstStyle/>
          <a:p>
            <a:fld id="{F8205DF6-72ED-4121-ADCD-26986650BD87}" type="slidenum">
              <a:rPr lang="en-GB" smtClean="0">
                <a:cs typeface="Arial" charset="0"/>
              </a:rPr>
              <a:pPr/>
              <a:t>29</a:t>
            </a:fld>
            <a:endParaRPr lang="en-GB" smtClean="0">
              <a:cs typeface="Arial" charset="0"/>
            </a:endParaRPr>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7"/>
          <p:cNvSpPr>
            <a:spLocks noGrp="1" noChangeArrowheads="1"/>
          </p:cNvSpPr>
          <p:nvPr>
            <p:ph type="sldNum" sz="quarter" idx="5"/>
          </p:nvPr>
        </p:nvSpPr>
        <p:spPr>
          <a:noFill/>
          <a:ln>
            <a:miter lim="800000"/>
            <a:headEnd/>
            <a:tailEnd/>
          </a:ln>
        </p:spPr>
        <p:txBody>
          <a:bodyPr/>
          <a:lstStyle/>
          <a:p>
            <a:fld id="{BB45B58B-48B8-474E-91F0-1FE4C926D15A}" type="slidenum">
              <a:rPr lang="en-GB" smtClean="0">
                <a:cs typeface="Arial" charset="0"/>
              </a:rPr>
              <a:pPr/>
              <a:t>34</a:t>
            </a:fld>
            <a:endParaRPr lang="en-GB" smtClean="0">
              <a:cs typeface="Arial" charset="0"/>
            </a:endParaRPr>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noFill/>
        </p:spPr>
        <p:txBody>
          <a:bodyPr/>
          <a:lstStyle/>
          <a:p>
            <a:r>
              <a:rPr lang="en-GB" smtClean="0"/>
              <a:t>q76. On the whole, are you very satisfied, satisfied, not very satisfied or not at all satisfied with working conditions in your main paid job? * q51h. Select the response which best describes your work situation - Your job gives you the feeling of work well done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lide Image Placeholder 1"/>
          <p:cNvSpPr>
            <a:spLocks noGrp="1" noRot="1" noChangeAspect="1" noTextEdit="1"/>
          </p:cNvSpPr>
          <p:nvPr>
            <p:ph type="sldImg"/>
          </p:nvPr>
        </p:nvSpPr>
        <p:spPr>
          <a:xfrm>
            <a:off x="919163" y="746125"/>
            <a:ext cx="4960937" cy="3721100"/>
          </a:xfrm>
          <a:ln/>
        </p:spPr>
      </p:sp>
      <p:sp>
        <p:nvSpPr>
          <p:cNvPr id="402434" name="Notes Placeholder 2"/>
          <p:cNvSpPr>
            <a:spLocks noGrp="1"/>
          </p:cNvSpPr>
          <p:nvPr>
            <p:ph type="body" idx="1"/>
          </p:nvPr>
        </p:nvSpPr>
        <p:spPr>
          <a:noFill/>
        </p:spPr>
        <p:txBody>
          <a:bodyPr/>
          <a:lstStyle/>
          <a:p>
            <a:pPr eaLnBrk="1" hangingPunct="1"/>
            <a:endParaRPr lang="en-IE" smtClean="0"/>
          </a:p>
        </p:txBody>
      </p:sp>
      <p:sp>
        <p:nvSpPr>
          <p:cNvPr id="402435"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853A2C07-6C8E-40A2-AEA2-FFE2E6A18ABD}" type="slidenum">
              <a:rPr lang="en-GB" sz="1200"/>
              <a:pPr algn="r"/>
              <a:t>35</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sz="4000">
                <a:solidFill>
                  <a:srgbClr val="DEB82B"/>
                </a:solidFill>
              </a:defRPr>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sz="2200" i="1">
                <a:latin typeface="Arial" charset="0"/>
              </a:defRPr>
            </a:lvl1pPr>
          </a:lstStyle>
          <a:p>
            <a:pPr lvl="0"/>
            <a:r>
              <a:rPr lang="en-GB"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sz="1400"/>
            </a:lvl1pPr>
          </a:lstStyle>
          <a:p>
            <a:pPr>
              <a:defRPr/>
            </a:pPr>
            <a:fld id="{06D585B1-B9BE-4ABA-AE2B-8F92092E49A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608F7A-43E3-466B-9553-4C528BAE50C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484313"/>
            <a:ext cx="2058988" cy="464185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484313"/>
            <a:ext cx="6029325" cy="464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55A49A-DE04-4ECB-A348-103EB3D5547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313"/>
            <a:ext cx="8229600" cy="576262"/>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2133600"/>
            <a:ext cx="4038600" cy="1919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4205288"/>
            <a:ext cx="4038600" cy="192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05732C01-4029-433D-85BE-56773A6C08A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313"/>
            <a:ext cx="8229600" cy="576262"/>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2133600"/>
            <a:ext cx="4038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AD92C2-4EDC-4B61-B190-A05F10BF9A7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313"/>
            <a:ext cx="8229600" cy="576262"/>
          </a:xfrm>
        </p:spPr>
        <p:txBody>
          <a:bodyPr/>
          <a:lstStyle/>
          <a:p>
            <a:r>
              <a:rPr lang="en-US" smtClean="0"/>
              <a:t>Click to edit Master title style</a:t>
            </a:r>
            <a:endParaRPr lang="en-IE"/>
          </a:p>
        </p:txBody>
      </p:sp>
      <p:sp>
        <p:nvSpPr>
          <p:cNvPr id="3" name="Table Placeholder 2"/>
          <p:cNvSpPr>
            <a:spLocks noGrp="1"/>
          </p:cNvSpPr>
          <p:nvPr>
            <p:ph type="tbl" idx="1"/>
          </p:nvPr>
        </p:nvSpPr>
        <p:spPr>
          <a:xfrm>
            <a:off x="457200" y="2133600"/>
            <a:ext cx="8229600" cy="3992563"/>
          </a:xfrm>
        </p:spPr>
        <p:txBody>
          <a:bodyPr/>
          <a:lstStyle/>
          <a:p>
            <a:pPr lvl="0"/>
            <a:endParaRPr lang="en-IE"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01FD225-37FA-4BF9-A019-3C6DDEAAE486}"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313"/>
            <a:ext cx="8229600" cy="576262"/>
          </a:xfrm>
        </p:spPr>
        <p:txBody>
          <a:bodyPr/>
          <a:lstStyle/>
          <a:p>
            <a:r>
              <a:rPr lang="en-US" smtClean="0"/>
              <a:t>Click to edit Master title style</a:t>
            </a:r>
            <a:endParaRPr lang="en-IE"/>
          </a:p>
        </p:txBody>
      </p:sp>
      <p:sp>
        <p:nvSpPr>
          <p:cNvPr id="3" name="SmartArt Placeholder 2"/>
          <p:cNvSpPr>
            <a:spLocks noGrp="1"/>
          </p:cNvSpPr>
          <p:nvPr>
            <p:ph type="dgm" idx="1"/>
          </p:nvPr>
        </p:nvSpPr>
        <p:spPr>
          <a:xfrm>
            <a:off x="457200" y="2133600"/>
            <a:ext cx="8229600" cy="3992563"/>
          </a:xfrm>
        </p:spPr>
        <p:txBody>
          <a:bodyPr/>
          <a:lstStyle/>
          <a:p>
            <a:pPr lvl="0"/>
            <a:endParaRPr lang="en-IE"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5360B7-60C5-44C1-B8F3-CD2784EA4F7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484313"/>
            <a:ext cx="8240713"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21FF7CD-B8F5-491E-BEA4-D54B1114C2F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C6FD76-CEF6-4EA1-AA49-35BEB737EA0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9B158E-31E3-46E5-A321-1F552C255E4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5B24B16-7520-4230-B082-65818A4F7FD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5F9B5AB-DFB8-43E8-A1CB-D7510287F07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E6D87FE4-ED1E-4ECD-BD65-7337EA92524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661A8-0597-428E-BF06-33253AC01E1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671DBC-E0F5-47F6-95EA-56E01F2921B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D24D013-FC20-4934-A82B-56D4CFD86AF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484313"/>
            <a:ext cx="8229600" cy="576262"/>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281C993-609B-4200-B0F2-08C669ED923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Lst>
  <p:txStyles>
    <p:titleStyle>
      <a:lvl1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DEB82B"/>
        </a:buClr>
        <a:buSzPct val="8000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DEB82B"/>
        </a:buClr>
        <a:buSzPct val="80000"/>
        <a:buFont typeface="Webdings" pitchFamily="18" charset="2"/>
        <a:buChar char="4"/>
        <a:defRPr sz="22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defRPr/>
            </a:pPr>
            <a:r>
              <a:rPr lang="en-US" sz="3600" dirty="0" smtClean="0"/>
              <a:t>Workplace relationships and work motivation: contributors to quality of employment</a:t>
            </a:r>
            <a:br>
              <a:rPr lang="en-US" sz="3600" dirty="0" smtClean="0"/>
            </a:br>
            <a:r>
              <a:rPr lang="en-US" sz="1600" dirty="0" smtClean="0"/>
              <a:t>Some</a:t>
            </a:r>
            <a:r>
              <a:rPr lang="en-US" sz="1400" dirty="0" smtClean="0"/>
              <a:t> </a:t>
            </a:r>
            <a:r>
              <a:rPr lang="en-US" sz="1600" dirty="0" smtClean="0"/>
              <a:t>findings </a:t>
            </a:r>
            <a:r>
              <a:rPr lang="en-US" sz="1600" dirty="0"/>
              <a:t>from the European Working Conditions Survey </a:t>
            </a:r>
            <a:endParaRPr lang="nl-NL" sz="1600" dirty="0"/>
          </a:p>
        </p:txBody>
      </p:sp>
      <p:sp>
        <p:nvSpPr>
          <p:cNvPr id="20482" name="Rectangle 3"/>
          <p:cNvSpPr>
            <a:spLocks noGrp="1" noChangeArrowheads="1"/>
          </p:cNvSpPr>
          <p:nvPr>
            <p:ph type="subTitle" idx="1"/>
          </p:nvPr>
        </p:nvSpPr>
        <p:spPr>
          <a:xfrm>
            <a:off x="539750" y="4221163"/>
            <a:ext cx="8064500" cy="1728787"/>
          </a:xfrm>
        </p:spPr>
        <p:txBody>
          <a:bodyPr/>
          <a:lstStyle/>
          <a:p>
            <a:pPr eaLnBrk="1" hangingPunct="1"/>
            <a:r>
              <a:rPr lang="nl-NL" sz="2000" smtClean="0"/>
              <a:t>Greet Vermeylen</a:t>
            </a:r>
          </a:p>
          <a:p>
            <a:pPr eaLnBrk="1" hangingPunct="1"/>
            <a:r>
              <a:rPr lang="en-IE" sz="2000" smtClean="0"/>
              <a:t>Research manager, working conditions &amp; industrial relations unit</a:t>
            </a:r>
          </a:p>
          <a:p>
            <a:pPr eaLnBrk="1" hangingPunct="1"/>
            <a:r>
              <a:rPr lang="en-IE" sz="2000" smtClean="0"/>
              <a:t>UNECE/ILO/Eurostat meeting on </a:t>
            </a:r>
          </a:p>
          <a:p>
            <a:pPr eaLnBrk="1" hangingPunct="1"/>
            <a:r>
              <a:rPr lang="en-IE" sz="2000" smtClean="0"/>
              <a:t>measurement of quality of employment</a:t>
            </a:r>
          </a:p>
          <a:p>
            <a:pPr eaLnBrk="1" hangingPunct="1"/>
            <a:r>
              <a:rPr lang="en-IE" sz="2000" smtClean="0"/>
              <a:t>Geneva 12 September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496300" cy="1773238"/>
          </a:xfrm>
        </p:spPr>
        <p:txBody>
          <a:bodyPr/>
          <a:lstStyle/>
          <a:p>
            <a:pPr>
              <a:defRPr/>
            </a:pPr>
            <a:r>
              <a:rPr lang="en-IE" sz="2400" dirty="0" smtClean="0">
                <a:solidFill>
                  <a:srgbClr val="FFC000"/>
                </a:solidFill>
              </a:rPr>
              <a:t>Job characteristics model (Hackman and </a:t>
            </a:r>
            <a:r>
              <a:rPr lang="en-IE" sz="2400" dirty="0" err="1" smtClean="0">
                <a:solidFill>
                  <a:srgbClr val="FFC000"/>
                </a:solidFill>
              </a:rPr>
              <a:t>Oldman</a:t>
            </a:r>
            <a:r>
              <a:rPr lang="en-IE" sz="2400" dirty="0" smtClean="0">
                <a:solidFill>
                  <a:srgbClr val="FFC000"/>
                </a:solidFill>
              </a:rPr>
              <a:t>)</a:t>
            </a:r>
            <a:endParaRPr lang="en-IE" sz="2400" dirty="0">
              <a:solidFill>
                <a:srgbClr val="FFC000"/>
              </a:solidFill>
            </a:endParaRPr>
          </a:p>
        </p:txBody>
      </p:sp>
      <p:pic>
        <p:nvPicPr>
          <p:cNvPr id="397314" name="Content Placeholder 3"/>
          <p:cNvPicPr>
            <a:picLocks noGrp="1" noChangeAspect="1"/>
          </p:cNvPicPr>
          <p:nvPr>
            <p:ph idx="1"/>
          </p:nvPr>
        </p:nvPicPr>
        <p:blipFill>
          <a:blip r:embed="rId2"/>
          <a:srcRect/>
          <a:stretch>
            <a:fillRect/>
          </a:stretch>
        </p:blipFill>
        <p:spPr>
          <a:xfrm>
            <a:off x="1909763" y="1700213"/>
            <a:ext cx="5324475" cy="44259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noChangeArrowheads="1"/>
          </p:cNvSpPr>
          <p:nvPr>
            <p:ph type="title"/>
          </p:nvPr>
        </p:nvSpPr>
        <p:spPr>
          <a:xfrm>
            <a:off x="323850" y="620713"/>
            <a:ext cx="8229600" cy="576262"/>
          </a:xfrm>
        </p:spPr>
        <p:txBody>
          <a:bodyPr/>
          <a:lstStyle/>
          <a:p>
            <a:r>
              <a:rPr lang="en-IE" smtClean="0">
                <a:solidFill>
                  <a:srgbClr val="FFC000"/>
                </a:solidFill>
                <a:effectLst/>
              </a:rPr>
              <a:t>Survey sources </a:t>
            </a:r>
            <a:endParaRPr lang="en-GB" smtClean="0">
              <a:solidFill>
                <a:srgbClr val="FFC000"/>
              </a:solidFill>
              <a:effectLst/>
            </a:endParaRPr>
          </a:p>
        </p:txBody>
      </p:sp>
      <p:sp>
        <p:nvSpPr>
          <p:cNvPr id="370691" name="Rectangle 3"/>
          <p:cNvSpPr>
            <a:spLocks noGrp="1" noChangeArrowheads="1"/>
          </p:cNvSpPr>
          <p:nvPr>
            <p:ph type="body" idx="1"/>
          </p:nvPr>
        </p:nvSpPr>
        <p:spPr>
          <a:xfrm>
            <a:off x="179388" y="1557338"/>
            <a:ext cx="8785225" cy="3992562"/>
          </a:xfrm>
        </p:spPr>
        <p:txBody>
          <a:bodyPr/>
          <a:lstStyle/>
          <a:p>
            <a:pPr marL="0" indent="0">
              <a:buFontTx/>
              <a:buNone/>
              <a:defRPr/>
            </a:pPr>
            <a:r>
              <a:rPr lang="en-IE" sz="2000" dirty="0" smtClean="0"/>
              <a:t>To some extend: </a:t>
            </a:r>
          </a:p>
          <a:p>
            <a:pPr>
              <a:defRPr/>
            </a:pPr>
            <a:r>
              <a:rPr lang="en-IE" sz="2000" dirty="0" smtClean="0"/>
              <a:t>ISSP (1989/1997/2005)</a:t>
            </a:r>
          </a:p>
          <a:p>
            <a:pPr lvl="1">
              <a:defRPr/>
            </a:pPr>
            <a:r>
              <a:rPr lang="en-IE" sz="2000" dirty="0" smtClean="0"/>
              <a:t>I can work independently, My job is useful to society, job satisfaction</a:t>
            </a:r>
          </a:p>
          <a:p>
            <a:pPr>
              <a:defRPr/>
            </a:pPr>
            <a:r>
              <a:rPr lang="en-IE" sz="2000" dirty="0" smtClean="0"/>
              <a:t>EWCS (1991/1995/2000/2005/2010)</a:t>
            </a:r>
          </a:p>
          <a:p>
            <a:pPr lvl="1">
              <a:defRPr/>
            </a:pPr>
            <a:r>
              <a:rPr lang="en-IE" sz="2000" dirty="0" err="1" smtClean="0"/>
              <a:t>Cfr</a:t>
            </a:r>
            <a:r>
              <a:rPr lang="en-IE" sz="2000" dirty="0" smtClean="0"/>
              <a:t> underneath</a:t>
            </a:r>
          </a:p>
          <a:p>
            <a:pPr lvl="1">
              <a:defRPr/>
            </a:pPr>
            <a:r>
              <a:rPr lang="en-IE" sz="2000" dirty="0" smtClean="0"/>
              <a:t>Missing: organisational justice, engagement/motivation (as outcome) </a:t>
            </a:r>
          </a:p>
          <a:p>
            <a:pPr>
              <a:defRPr/>
            </a:pPr>
            <a:r>
              <a:rPr lang="en-IE" sz="2000" dirty="0" smtClean="0"/>
              <a:t>LFS ad hoc module on working time and work organisation </a:t>
            </a:r>
          </a:p>
          <a:p>
            <a:pPr lvl="1">
              <a:defRPr/>
            </a:pPr>
            <a:r>
              <a:rPr lang="en-IE" sz="2000" dirty="0" smtClean="0"/>
              <a:t>Job autonomy</a:t>
            </a:r>
          </a:p>
          <a:p>
            <a:pPr>
              <a:defRPr/>
            </a:pPr>
            <a:r>
              <a:rPr lang="en-IE" sz="2000" dirty="0" smtClean="0"/>
              <a:t>COPSOQ (Copenhagen </a:t>
            </a:r>
            <a:r>
              <a:rPr lang="en-IE" sz="2000" dirty="0"/>
              <a:t>Psychosocial </a:t>
            </a:r>
            <a:r>
              <a:rPr lang="en-IE" sz="2000" dirty="0" smtClean="0"/>
              <a:t>Questionnaire) (COPSOQ network, 16 countries,15 languages), since 2004, developed by </a:t>
            </a:r>
            <a:r>
              <a:rPr lang="en-IE" sz="2000" dirty="0" err="1" smtClean="0"/>
              <a:t>Tage</a:t>
            </a:r>
            <a:r>
              <a:rPr lang="en-IE" sz="2000" dirty="0" smtClean="0"/>
              <a:t> </a:t>
            </a:r>
            <a:r>
              <a:rPr lang="en-IE" sz="2000" dirty="0" err="1" smtClean="0"/>
              <a:t>Kristensen</a:t>
            </a:r>
            <a:r>
              <a:rPr lang="en-IE" sz="2000" dirty="0" smtClean="0"/>
              <a:t>, tool for employers and employee to measure psychosocial work environment,  </a:t>
            </a:r>
          </a:p>
          <a:p>
            <a:pPr lvl="1">
              <a:defRPr/>
            </a:pPr>
            <a:r>
              <a:rPr lang="en-IE" sz="1600" dirty="0" smtClean="0"/>
              <a:t>Quantitative, cognitive, emotional demands, influence at work, degrees of freedom at work, meaning of work, commitment, role clarity, role conflicts, quality of leadership, social support, feedback at work, job satisfaction, trust, justice and respect</a:t>
            </a:r>
          </a:p>
          <a:p>
            <a:pPr>
              <a:defRPr/>
            </a:pPr>
            <a:r>
              <a:rPr lang="en-IE" sz="2000" dirty="0" smtClean="0"/>
              <a:t>National surveys</a:t>
            </a:r>
            <a:endParaRPr lang="en-GB"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296987"/>
          </a:xfrm>
        </p:spPr>
        <p:txBody>
          <a:bodyPr/>
          <a:lstStyle/>
          <a:p>
            <a:pPr>
              <a:defRPr/>
            </a:pPr>
            <a:r>
              <a:rPr lang="en-IE" dirty="0" smtClean="0">
                <a:solidFill>
                  <a:srgbClr val="FFC000"/>
                </a:solidFill>
              </a:rPr>
              <a:t>Why are these factors important? </a:t>
            </a:r>
            <a:endParaRPr lang="en-IE" dirty="0">
              <a:solidFill>
                <a:srgbClr val="FFC000"/>
              </a:solidFill>
            </a:endParaRPr>
          </a:p>
        </p:txBody>
      </p:sp>
      <p:sp>
        <p:nvSpPr>
          <p:cNvPr id="370690" name="Content Placeholder 2"/>
          <p:cNvSpPr>
            <a:spLocks noGrp="1"/>
          </p:cNvSpPr>
          <p:nvPr>
            <p:ph idx="1"/>
          </p:nvPr>
        </p:nvSpPr>
        <p:spPr>
          <a:xfrm>
            <a:off x="457200" y="1557338"/>
            <a:ext cx="8229600" cy="4568825"/>
          </a:xfrm>
        </p:spPr>
        <p:txBody>
          <a:bodyPr/>
          <a:lstStyle/>
          <a:p>
            <a:r>
              <a:rPr lang="en-IE" smtClean="0"/>
              <a:t>Association with outcomes -&gt; quality of employment: </a:t>
            </a:r>
          </a:p>
          <a:p>
            <a:pPr lvl="1"/>
            <a:r>
              <a:rPr lang="en-IE" smtClean="0"/>
              <a:t>Health</a:t>
            </a:r>
          </a:p>
          <a:p>
            <a:pPr lvl="1"/>
            <a:r>
              <a:rPr lang="en-IE" smtClean="0"/>
              <a:t>Mental health </a:t>
            </a:r>
          </a:p>
          <a:p>
            <a:pPr lvl="1"/>
            <a:r>
              <a:rPr lang="en-IE" smtClean="0"/>
              <a:t>job strain </a:t>
            </a:r>
          </a:p>
          <a:p>
            <a:pPr lvl="1"/>
            <a:r>
              <a:rPr lang="en-IE" smtClean="0"/>
              <a:t>(absenteism, presenteism)</a:t>
            </a:r>
          </a:p>
          <a:p>
            <a:pPr lvl="1"/>
            <a:r>
              <a:rPr lang="en-IE" smtClean="0"/>
              <a:t>Work sustainability (able and willing to work until retirement)</a:t>
            </a:r>
          </a:p>
          <a:p>
            <a:pPr lvl="1"/>
            <a:r>
              <a:rPr lang="en-IE" smtClean="0"/>
              <a:t>Motivation and engagement (versus burnout) </a:t>
            </a:r>
          </a:p>
          <a:p>
            <a:pPr lvl="1"/>
            <a:endParaRPr lang="en-IE" smtClean="0"/>
          </a:p>
          <a:p>
            <a:pPr lvl="1"/>
            <a:r>
              <a:rPr lang="en-IE" sz="2400" smtClean="0"/>
              <a:t>Eurofound : work in progress on questions for 6</a:t>
            </a:r>
            <a:r>
              <a:rPr lang="en-IE" sz="2400" baseline="30000" smtClean="0"/>
              <a:t>th</a:t>
            </a:r>
            <a:r>
              <a:rPr lang="en-IE" sz="2400" smtClean="0"/>
              <a:t> EWCS (2015) re motivation and engagement (as outcomes)</a:t>
            </a:r>
          </a:p>
          <a:p>
            <a:pPr lvl="1"/>
            <a:endParaRPr lang="en-IE"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ChangeArrowheads="1"/>
          </p:cNvSpPr>
          <p:nvPr>
            <p:ph type="title"/>
          </p:nvPr>
        </p:nvSpPr>
        <p:spPr>
          <a:xfrm>
            <a:off x="539750" y="188913"/>
            <a:ext cx="8229600" cy="1079500"/>
          </a:xfrm>
        </p:spPr>
        <p:txBody>
          <a:bodyPr/>
          <a:lstStyle/>
          <a:p>
            <a:r>
              <a:rPr lang="en-GB" sz="2400" smtClean="0">
                <a:solidFill>
                  <a:srgbClr val="DEB82B"/>
                </a:solidFill>
                <a:effectLst/>
              </a:rPr>
              <a:t>Sustainable work</a:t>
            </a:r>
            <a:br>
              <a:rPr lang="en-GB" sz="2400" smtClean="0">
                <a:solidFill>
                  <a:srgbClr val="DEB82B"/>
                </a:solidFill>
                <a:effectLst/>
              </a:rPr>
            </a:br>
            <a:r>
              <a:rPr lang="en-GB" sz="2400" smtClean="0">
                <a:solidFill>
                  <a:srgbClr val="DEB82B"/>
                </a:solidFill>
                <a:effectLst/>
              </a:rPr>
              <a:t>some findings from EWCS</a:t>
            </a:r>
          </a:p>
        </p:txBody>
      </p:sp>
      <p:sp>
        <p:nvSpPr>
          <p:cNvPr id="371714" name="Rectangle 3"/>
          <p:cNvSpPr>
            <a:spLocks noGrp="1" noChangeArrowheads="1"/>
          </p:cNvSpPr>
          <p:nvPr>
            <p:ph type="body" idx="1"/>
          </p:nvPr>
        </p:nvSpPr>
        <p:spPr>
          <a:xfrm>
            <a:off x="457200" y="1557338"/>
            <a:ext cx="8229600" cy="4568825"/>
          </a:xfrm>
        </p:spPr>
        <p:txBody>
          <a:bodyPr/>
          <a:lstStyle/>
          <a:p>
            <a:pPr>
              <a:lnSpc>
                <a:spcPct val="80000"/>
              </a:lnSpc>
            </a:pPr>
            <a:r>
              <a:rPr lang="en-IE" sz="2000" smtClean="0"/>
              <a:t>being able and willing to do the job until 60</a:t>
            </a:r>
          </a:p>
          <a:p>
            <a:pPr>
              <a:lnSpc>
                <a:spcPct val="80000"/>
              </a:lnSpc>
            </a:pPr>
            <a:endParaRPr lang="en-IE" sz="2000" smtClean="0"/>
          </a:p>
          <a:p>
            <a:pPr>
              <a:lnSpc>
                <a:spcPct val="80000"/>
              </a:lnSpc>
              <a:buFontTx/>
              <a:buNone/>
            </a:pPr>
            <a:r>
              <a:rPr lang="en-IE" sz="2000" smtClean="0"/>
              <a:t>Important determinants:</a:t>
            </a:r>
          </a:p>
          <a:p>
            <a:pPr>
              <a:lnSpc>
                <a:spcPct val="80000"/>
              </a:lnSpc>
            </a:pPr>
            <a:endParaRPr lang="en-IE" sz="2000" smtClean="0"/>
          </a:p>
          <a:p>
            <a:pPr>
              <a:lnSpc>
                <a:spcPct val="80000"/>
              </a:lnSpc>
            </a:pPr>
            <a:r>
              <a:rPr lang="en-IE" altLang="zh-CN" sz="2000" smtClean="0">
                <a:solidFill>
                  <a:srgbClr val="FF0000"/>
                </a:solidFill>
                <a:ea typeface="宋体" pitchFamily="2" charset="-122"/>
              </a:rPr>
              <a:t>autonomy plays its protective role, work intensity its deterrent role</a:t>
            </a:r>
            <a:r>
              <a:rPr lang="en-IE" altLang="zh-CN" sz="2000" smtClean="0">
                <a:ea typeface="宋体" pitchFamily="2" charset="-122"/>
              </a:rPr>
              <a:t>.</a:t>
            </a:r>
          </a:p>
          <a:p>
            <a:pPr lvl="1">
              <a:lnSpc>
                <a:spcPct val="80000"/>
              </a:lnSpc>
            </a:pPr>
            <a:r>
              <a:rPr lang="en-IE" altLang="zh-CN" sz="1800" smtClean="0">
                <a:ea typeface="宋体" pitchFamily="2" charset="-122"/>
              </a:rPr>
              <a:t>Karasek is important (job strain - / active jobs +) </a:t>
            </a:r>
          </a:p>
          <a:p>
            <a:pPr>
              <a:lnSpc>
                <a:spcPct val="80000"/>
              </a:lnSpc>
            </a:pPr>
            <a:r>
              <a:rPr lang="en-IE" altLang="zh-CN" sz="2000" smtClean="0">
                <a:ea typeface="宋体" pitchFamily="2" charset="-122"/>
              </a:rPr>
              <a:t>work-life balance </a:t>
            </a:r>
          </a:p>
          <a:p>
            <a:pPr lvl="1">
              <a:lnSpc>
                <a:spcPct val="80000"/>
              </a:lnSpc>
            </a:pPr>
            <a:r>
              <a:rPr lang="en-IE" altLang="zh-CN" sz="1800" smtClean="0">
                <a:ea typeface="宋体" pitchFamily="2" charset="-122"/>
              </a:rPr>
              <a:t>Incl working time autonomy</a:t>
            </a:r>
          </a:p>
          <a:p>
            <a:pPr>
              <a:lnSpc>
                <a:spcPct val="80000"/>
              </a:lnSpc>
            </a:pPr>
            <a:r>
              <a:rPr lang="en-IE" altLang="zh-CN" sz="2000" smtClean="0">
                <a:ea typeface="宋体" pitchFamily="2" charset="-122"/>
              </a:rPr>
              <a:t>cognitive dimensions of work </a:t>
            </a:r>
          </a:p>
          <a:p>
            <a:pPr>
              <a:lnSpc>
                <a:spcPct val="80000"/>
              </a:lnSpc>
            </a:pPr>
            <a:r>
              <a:rPr lang="en-IE" altLang="zh-CN" sz="2000" smtClean="0">
                <a:solidFill>
                  <a:srgbClr val="FF0000"/>
                </a:solidFill>
                <a:ea typeface="宋体" pitchFamily="2" charset="-122"/>
              </a:rPr>
              <a:t>involvement in workplace organisation/innovation </a:t>
            </a:r>
          </a:p>
          <a:p>
            <a:pPr>
              <a:lnSpc>
                <a:spcPct val="80000"/>
              </a:lnSpc>
            </a:pPr>
            <a:r>
              <a:rPr lang="en-IE" altLang="zh-CN" sz="2000" smtClean="0">
                <a:solidFill>
                  <a:srgbClr val="FF0000"/>
                </a:solidFill>
                <a:ea typeface="宋体" pitchFamily="2" charset="-122"/>
              </a:rPr>
              <a:t>social support from colleagues and managers </a:t>
            </a:r>
          </a:p>
          <a:p>
            <a:pPr>
              <a:lnSpc>
                <a:spcPct val="80000"/>
              </a:lnSpc>
            </a:pPr>
            <a:endParaRPr lang="en-IE" altLang="zh-CN" sz="2000" smtClean="0">
              <a:ea typeface="宋体" pitchFamily="2" charset="-122"/>
            </a:endParaRPr>
          </a:p>
          <a:p>
            <a:pPr>
              <a:lnSpc>
                <a:spcPct val="80000"/>
              </a:lnSpc>
            </a:pPr>
            <a:r>
              <a:rPr lang="en-IE" altLang="zh-CN" sz="2000" smtClean="0">
                <a:ea typeface="宋体" pitchFamily="2" charset="-122"/>
              </a:rPr>
              <a:t>But also important : </a:t>
            </a:r>
            <a:r>
              <a:rPr lang="en-IE" altLang="zh-CN" sz="2000" smtClean="0">
                <a:solidFill>
                  <a:srgbClr val="FF0000"/>
                </a:solidFill>
                <a:ea typeface="宋体" pitchFamily="2" charset="-122"/>
              </a:rPr>
              <a:t>intrinsic rewards </a:t>
            </a:r>
          </a:p>
          <a:p>
            <a:pPr>
              <a:lnSpc>
                <a:spcPct val="80000"/>
              </a:lnSpc>
            </a:pPr>
            <a:r>
              <a:rPr lang="en-IE" altLang="zh-CN" sz="2000" smtClean="0">
                <a:solidFill>
                  <a:srgbClr val="FF0000"/>
                </a:solidFill>
                <a:ea typeface="宋体" pitchFamily="2" charset="-122"/>
              </a:rPr>
              <a:t>violence and harassment</a:t>
            </a:r>
            <a:r>
              <a:rPr lang="en-IE" altLang="zh-CN" sz="2000" smtClean="0">
                <a:ea typeface="宋体" pitchFamily="2" charset="-122"/>
              </a:rPr>
              <a:t>, exposure to ergonomic risks, job insecurity associated with lower levels of job sustainability </a:t>
            </a:r>
          </a:p>
          <a:p>
            <a:pPr>
              <a:lnSpc>
                <a:spcPct val="80000"/>
              </a:lnSpc>
            </a:pPr>
            <a:endParaRPr lang="en-IE" altLang="zh-CN" sz="2000" smtClean="0">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4450"/>
            <a:ext cx="8229600" cy="1152525"/>
          </a:xfrm>
        </p:spPr>
        <p:txBody>
          <a:bodyPr/>
          <a:lstStyle/>
          <a:p>
            <a:pPr>
              <a:defRPr/>
            </a:pPr>
            <a:r>
              <a:rPr lang="en-IE" dirty="0" smtClean="0">
                <a:solidFill>
                  <a:srgbClr val="FFC000"/>
                </a:solidFill>
              </a:rPr>
              <a:t>Health and mental health? </a:t>
            </a:r>
            <a:endParaRPr lang="en-IE" dirty="0">
              <a:solidFill>
                <a:srgbClr val="FFC000"/>
              </a:solidFill>
            </a:endParaRPr>
          </a:p>
        </p:txBody>
      </p:sp>
      <p:sp>
        <p:nvSpPr>
          <p:cNvPr id="3" name="Content Placeholder 2"/>
          <p:cNvSpPr>
            <a:spLocks noGrp="1"/>
          </p:cNvSpPr>
          <p:nvPr>
            <p:ph idx="1"/>
          </p:nvPr>
        </p:nvSpPr>
        <p:spPr>
          <a:xfrm>
            <a:off x="107950" y="1484313"/>
            <a:ext cx="8516938" cy="3992562"/>
          </a:xfrm>
        </p:spPr>
        <p:txBody>
          <a:bodyPr/>
          <a:lstStyle/>
          <a:p>
            <a:pPr marL="0" indent="0">
              <a:buFontTx/>
              <a:buNone/>
              <a:defRPr/>
            </a:pPr>
            <a:r>
              <a:rPr lang="en-IE" dirty="0" smtClean="0"/>
              <a:t>Trends in job quality: 4 indices developed by Francis Green </a:t>
            </a:r>
          </a:p>
          <a:p>
            <a:pPr>
              <a:defRPr/>
            </a:pPr>
            <a:r>
              <a:rPr lang="en-US" dirty="0"/>
              <a:t> </a:t>
            </a:r>
            <a:r>
              <a:rPr lang="en-US" sz="1600" dirty="0"/>
              <a:t>For all indices, </a:t>
            </a:r>
            <a:r>
              <a:rPr lang="en-US" sz="1600" b="1" dirty="0"/>
              <a:t>clear positive relationship between well-being and quality</a:t>
            </a:r>
            <a:r>
              <a:rPr lang="en-US" sz="1600" dirty="0"/>
              <a:t>. As some effects are linked to dose exposure effect, the effect can be delayed and different according to individual.</a:t>
            </a:r>
          </a:p>
          <a:p>
            <a:pPr marL="0" indent="0">
              <a:buFontTx/>
              <a:buNone/>
              <a:defRPr/>
            </a:pPr>
            <a:endParaRPr lang="en-IE" sz="1600" dirty="0"/>
          </a:p>
          <a:p>
            <a:pPr>
              <a:defRPr/>
            </a:pPr>
            <a:r>
              <a:rPr lang="en-US" sz="1600" dirty="0"/>
              <a:t>The aspects </a:t>
            </a:r>
            <a:r>
              <a:rPr lang="en-US" sz="1600" b="1" dirty="0"/>
              <a:t>more effective in shaping workers’ well-being are the </a:t>
            </a:r>
            <a:r>
              <a:rPr lang="en-US" sz="1600" b="1" dirty="0" smtClean="0"/>
              <a:t>intrinsic </a:t>
            </a:r>
            <a:r>
              <a:rPr lang="en-US" sz="1600" b="1" dirty="0"/>
              <a:t>job quality as well as prospects.</a:t>
            </a:r>
            <a:r>
              <a:rPr lang="en-US" sz="1600" dirty="0"/>
              <a:t> These aspects of quality are not monetary.</a:t>
            </a:r>
          </a:p>
          <a:p>
            <a:pPr marL="0" indent="0">
              <a:buFontTx/>
              <a:buNone/>
              <a:defRPr/>
            </a:pPr>
            <a:endParaRPr lang="en-IE" sz="1600" dirty="0"/>
          </a:p>
          <a:p>
            <a:pPr>
              <a:defRPr/>
            </a:pPr>
            <a:r>
              <a:rPr lang="en-US" sz="1600" b="1" dirty="0"/>
              <a:t>Negative relationship between quality and variability of well-being</a:t>
            </a:r>
            <a:r>
              <a:rPr lang="en-US" sz="1600" dirty="0"/>
              <a:t>: variability decreases when quality improves. Once very good working conditions are achieved individuals have consistent levels of well-being. It is facing bad job quality conditions that differences in the individual and/or collective capacity to cope emerge: there are clearly many individuals who are capable of compensating their situation and people with worryingly low levels of well being.</a:t>
            </a:r>
            <a:endParaRPr lang="en-IE" sz="1600" dirty="0"/>
          </a:p>
          <a:p>
            <a:pPr lvl="1">
              <a:defRPr/>
            </a:pPr>
            <a:endParaRPr lang="en-IE"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IE"/>
          </a:p>
        </p:txBody>
      </p:sp>
      <p:graphicFrame>
        <p:nvGraphicFramePr>
          <p:cNvPr id="4" name="Content Placeholder 3"/>
          <p:cNvGraphicFramePr>
            <a:graphicFrameLocks noGrp="1"/>
          </p:cNvGraphicFramePr>
          <p:nvPr>
            <p:ph idx="1"/>
          </p:nvPr>
        </p:nvGraphicFramePr>
        <p:xfrm>
          <a:off x="827088" y="788988"/>
          <a:ext cx="7489825" cy="5661025"/>
        </p:xfrm>
        <a:graphic>
          <a:graphicData uri="http://schemas.openxmlformats.org/drawingml/2006/table">
            <a:tbl>
              <a:tblPr/>
              <a:tblGrid>
                <a:gridCol w="1223962"/>
                <a:gridCol w="3640138"/>
                <a:gridCol w="2625725"/>
              </a:tblGrid>
              <a:tr h="1397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IE" sz="1600" b="1" i="0" u="none" strike="noStrike" cap="none" normalizeH="0" baseline="0" smtClean="0">
                          <a:ln>
                            <a:noFill/>
                          </a:ln>
                          <a:solidFill>
                            <a:srgbClr val="FFFFFF"/>
                          </a:solidFill>
                          <a:effectLst/>
                          <a:latin typeface="Times New Roman" pitchFamily="18" charset="0"/>
                          <a:cs typeface="Arial" charset="0"/>
                        </a:rPr>
                        <a:t>Index</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IE" sz="1400" b="1" i="0" u="none" strike="noStrike" cap="none" normalizeH="0" baseline="0" smtClean="0">
                          <a:ln>
                            <a:noFill/>
                          </a:ln>
                          <a:solidFill>
                            <a:srgbClr val="FFFFFF"/>
                          </a:solidFill>
                          <a:effectLst/>
                          <a:latin typeface="Times New Roman" pitchFamily="18" charset="0"/>
                          <a:cs typeface="Arial" charset="0"/>
                        </a:rPr>
                        <a:t>Brief description of content</a:t>
                      </a:r>
                      <a:endParaRPr kumimoji="0" lang="en-IE" sz="14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IE" sz="1400" b="1" i="0" u="none" strike="noStrike" cap="none" normalizeH="0" baseline="0" smtClean="0">
                          <a:ln>
                            <a:noFill/>
                          </a:ln>
                          <a:solidFill>
                            <a:srgbClr val="FFFFFF"/>
                          </a:solidFill>
                          <a:effectLst/>
                          <a:latin typeface="Times New Roman" pitchFamily="18" charset="0"/>
                          <a:cs typeface="Arial" charset="0"/>
                        </a:rPr>
                        <a:t>Items Used In Construction *</a:t>
                      </a:r>
                      <a:endParaRPr kumimoji="0" lang="en-IE" sz="14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39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IE" sz="1600" b="1" i="0" u="none" strike="noStrike" cap="none" normalizeH="0" baseline="0" smtClean="0">
                          <a:ln>
                            <a:noFill/>
                          </a:ln>
                          <a:solidFill>
                            <a:srgbClr val="FFFFFF"/>
                          </a:solidFill>
                          <a:effectLst/>
                          <a:latin typeface="Times New Roman" pitchFamily="18" charset="0"/>
                          <a:cs typeface="Arial" charset="0"/>
                        </a:rPr>
                        <a:t>Earnings</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Hourly earnings</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EF10, EF11, Q18</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63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IE" sz="1600" b="1" i="0" u="none" strike="noStrike" cap="none" normalizeH="0" baseline="0" smtClean="0">
                          <a:ln>
                            <a:noFill/>
                          </a:ln>
                          <a:solidFill>
                            <a:srgbClr val="FFFFFF"/>
                          </a:solidFill>
                          <a:effectLst/>
                          <a:latin typeface="Times New Roman" pitchFamily="18" charset="0"/>
                          <a:cs typeface="Arial" charset="0"/>
                        </a:rPr>
                        <a:t>Prospects</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Job security, career progression, contract quality </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Q77A, Q77C, Q6, Q7</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8270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IE" sz="1600" b="1" i="0" u="none" strike="noStrike" cap="none" normalizeH="0" baseline="0" smtClean="0">
                          <a:ln>
                            <a:noFill/>
                          </a:ln>
                          <a:solidFill>
                            <a:srgbClr val="FFFFFF"/>
                          </a:solidFill>
                          <a:effectLst/>
                          <a:latin typeface="Times New Roman" pitchFamily="18" charset="0"/>
                          <a:cs typeface="Arial" charset="0"/>
                        </a:rPr>
                        <a:t>Intrinsic Job Quality</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FF0000"/>
                          </a:solidFill>
                          <a:effectLst/>
                          <a:latin typeface="Times New Roman" pitchFamily="18" charset="0"/>
                          <a:cs typeface="Arial" charset="0"/>
                        </a:rPr>
                        <a:t>Skill Use and Discretion</a:t>
                      </a:r>
                      <a:r>
                        <a:rPr kumimoji="0" lang="en-IE" sz="1400" b="0" i="0" u="none" strike="noStrike" cap="none" normalizeH="0" baseline="0" smtClean="0">
                          <a:ln>
                            <a:noFill/>
                          </a:ln>
                          <a:solidFill>
                            <a:srgbClr val="000000"/>
                          </a:solidFill>
                          <a:effectLst/>
                          <a:latin typeface="Times New Roman" pitchFamily="18" charset="0"/>
                          <a:cs typeface="Arial" charset="0"/>
                        </a:rPr>
                        <a:t> (0.25)</a:t>
                      </a:r>
                    </a:p>
                    <a:p>
                      <a:pPr marL="0" marR="0" lvl="0" indent="0" algn="l" defTabSz="914400" rtl="0" eaLnBrk="1" fontAlgn="base" latinLnBrk="0" hangingPunct="0">
                        <a:lnSpc>
                          <a:spcPct val="115000"/>
                        </a:lnSpc>
                        <a:spcBef>
                          <a:spcPct val="0"/>
                        </a:spcBef>
                        <a:spcAft>
                          <a:spcPts val="600"/>
                        </a:spcAft>
                        <a:buClrTx/>
                        <a:buSzTx/>
                        <a:buFont typeface="Symbol" pitchFamily="18" charset="2"/>
                        <a:buChar char=""/>
                        <a:tabLst/>
                      </a:pPr>
                      <a:r>
                        <a:rPr kumimoji="0" lang="en-US" sz="1400" b="0" i="0" u="none" strike="noStrike" cap="none" normalizeH="0" baseline="0" smtClean="0">
                          <a:ln>
                            <a:noFill/>
                          </a:ln>
                          <a:solidFill>
                            <a:srgbClr val="000000"/>
                          </a:solidFill>
                          <a:effectLst/>
                          <a:latin typeface="Times New Roman" pitchFamily="18" charset="0"/>
                          <a:cs typeface="Arial" charset="0"/>
                        </a:rPr>
                        <a:t>skills and </a:t>
                      </a:r>
                      <a:r>
                        <a:rPr kumimoji="0" lang="en-US" sz="1400" b="0" i="0" u="none" strike="noStrike" cap="none" normalizeH="0" baseline="0" smtClean="0">
                          <a:ln>
                            <a:noFill/>
                          </a:ln>
                          <a:solidFill>
                            <a:srgbClr val="FF0000"/>
                          </a:solidFill>
                          <a:effectLst/>
                          <a:latin typeface="Times New Roman" pitchFamily="18" charset="0"/>
                          <a:cs typeface="Arial" charset="0"/>
                        </a:rPr>
                        <a:t>autonomy</a:t>
                      </a:r>
                      <a:endParaRPr kumimoji="0" lang="en-IE" sz="1400" b="0" i="0" u="none" strike="noStrike" cap="none" normalizeH="0" baseline="0" smtClean="0">
                        <a:ln>
                          <a:noFill/>
                        </a:ln>
                        <a:solidFill>
                          <a:srgbClr val="FF0000"/>
                        </a:solidFill>
                        <a:effectLst/>
                        <a:latin typeface="Euro 3 Times 12pt"/>
                        <a:cs typeface="Times New Roman" pitchFamily="18"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 </a:t>
                      </a:r>
                    </a:p>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Q61A, Q61C, Q49C, Q49E,  Q49F, Q50A, Q50B, Q50C,  Q51C, Q51E, Q51I, Q51O, Q24H, ef1_isced, isco_08_2</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8270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IE" sz="1600" b="1" i="0" u="none" strike="noStrike" cap="none" normalizeH="0" baseline="0" smtClean="0">
                          <a:ln>
                            <a:noFill/>
                          </a:ln>
                          <a:solidFill>
                            <a:srgbClr val="FFFFFF"/>
                          </a:solidFill>
                          <a:effectLst/>
                          <a:latin typeface="Times New Roman" pitchFamily="18" charset="0"/>
                          <a:cs typeface="Arial" charset="0"/>
                        </a:rPr>
                        <a:t> </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FF0000"/>
                          </a:solidFill>
                          <a:effectLst/>
                          <a:latin typeface="Times New Roman" pitchFamily="18" charset="0"/>
                          <a:cs typeface="Arial" charset="0"/>
                        </a:rPr>
                        <a:t>Good Social Environment (0.25)</a:t>
                      </a:r>
                    </a:p>
                    <a:p>
                      <a:pPr marL="0" marR="0" lvl="0" indent="0" algn="l" defTabSz="914400" rtl="0" eaLnBrk="1" fontAlgn="base" latinLnBrk="0" hangingPunct="0">
                        <a:lnSpc>
                          <a:spcPct val="115000"/>
                        </a:lnSpc>
                        <a:spcBef>
                          <a:spcPct val="0"/>
                        </a:spcBef>
                        <a:spcAft>
                          <a:spcPts val="600"/>
                        </a:spcAft>
                        <a:buClrTx/>
                        <a:buSzTx/>
                        <a:buFont typeface="Symbol" pitchFamily="18" charset="2"/>
                        <a:buChar char=""/>
                        <a:tabLst/>
                      </a:pPr>
                      <a:r>
                        <a:rPr kumimoji="0" lang="en-US" sz="1400" b="0" i="0" u="none" strike="noStrike" cap="none" normalizeH="0" baseline="0" smtClean="0">
                          <a:ln>
                            <a:noFill/>
                          </a:ln>
                          <a:solidFill>
                            <a:srgbClr val="FF0000"/>
                          </a:solidFill>
                          <a:effectLst/>
                          <a:latin typeface="Times New Roman" pitchFamily="18" charset="0"/>
                          <a:cs typeface="Arial" charset="0"/>
                        </a:rPr>
                        <a:t>social support, absence of abuse</a:t>
                      </a:r>
                      <a:endParaRPr kumimoji="0" lang="en-IE" sz="1400" b="0" i="0" u="none" strike="noStrike" cap="none" normalizeH="0" baseline="0" smtClean="0">
                        <a:ln>
                          <a:noFill/>
                        </a:ln>
                        <a:solidFill>
                          <a:srgbClr val="FF0000"/>
                        </a:solidFill>
                        <a:effectLst/>
                        <a:latin typeface="Euro 3 Times 12pt"/>
                        <a:cs typeface="Times New Roman" pitchFamily="18"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 </a:t>
                      </a:r>
                    </a:p>
                    <a:p>
                      <a:pPr marL="0" marR="0" lvl="0" indent="0" algn="l" defTabSz="914400" rtl="0" eaLnBrk="1" fontAlgn="base" latinLnBrk="0" hangingPunct="1">
                        <a:lnSpc>
                          <a:spcPct val="115000"/>
                        </a:lnSpc>
                        <a:spcBef>
                          <a:spcPct val="0"/>
                        </a:spcBef>
                        <a:spcAft>
                          <a:spcPts val="600"/>
                        </a:spcAft>
                        <a:buClrTx/>
                        <a:buSzTx/>
                        <a:buFontTx/>
                        <a:buNone/>
                        <a:tabLst/>
                      </a:pPr>
                      <a:r>
                        <a:rPr kumimoji="0" lang="fr-FR" sz="1400" b="0" i="0" u="none" strike="noStrike" cap="none" normalizeH="0" baseline="0" smtClean="0">
                          <a:ln>
                            <a:noFill/>
                          </a:ln>
                          <a:solidFill>
                            <a:srgbClr val="000000"/>
                          </a:solidFill>
                          <a:effectLst/>
                          <a:latin typeface="Times New Roman" pitchFamily="18" charset="0"/>
                          <a:cs typeface="Arial" charset="0"/>
                        </a:rPr>
                        <a:t>Q51A, Q51B, Q58A, Q58B, Q58C, Q58D, Q58E, Q77E, Q70A, Q70B, Q70C, Q71A, Q71B Q71C</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016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fr-FR" sz="1600" b="1" i="0" u="none" strike="noStrike" cap="none" normalizeH="0" baseline="0" smtClean="0">
                          <a:ln>
                            <a:noFill/>
                          </a:ln>
                          <a:solidFill>
                            <a:srgbClr val="FFFFFF"/>
                          </a:solidFill>
                          <a:effectLst/>
                          <a:latin typeface="Times New Roman" pitchFamily="18" charset="0"/>
                          <a:cs typeface="Arial" charset="0"/>
                        </a:rPr>
                        <a:t> </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Good Physical Environmental (0.25)</a:t>
                      </a:r>
                    </a:p>
                    <a:p>
                      <a:pPr marL="0" marR="0" lvl="0" indent="0" algn="l" defTabSz="914400" rtl="0" eaLnBrk="1" fontAlgn="base" latinLnBrk="0" hangingPunct="0">
                        <a:lnSpc>
                          <a:spcPct val="115000"/>
                        </a:lnSpc>
                        <a:spcBef>
                          <a:spcPct val="0"/>
                        </a:spcBef>
                        <a:spcAft>
                          <a:spcPts val="600"/>
                        </a:spcAft>
                        <a:buClrTx/>
                        <a:buSzTx/>
                        <a:buFont typeface="Symbol" pitchFamily="18" charset="2"/>
                        <a:buChar char=""/>
                        <a:tabLst/>
                      </a:pPr>
                      <a:r>
                        <a:rPr kumimoji="0" lang="en-US" sz="1400" b="0" i="0" u="none" strike="noStrike" cap="none" normalizeH="0" baseline="0" smtClean="0">
                          <a:ln>
                            <a:noFill/>
                          </a:ln>
                          <a:solidFill>
                            <a:srgbClr val="000000"/>
                          </a:solidFill>
                          <a:effectLst/>
                          <a:latin typeface="Times New Roman" pitchFamily="18" charset="0"/>
                          <a:cs typeface="Arial" charset="0"/>
                        </a:rPr>
                        <a:t>low level of physical &amp; posture-related hazards</a:t>
                      </a:r>
                      <a:endParaRPr kumimoji="0" lang="en-IE" sz="1400" b="0" i="0" u="none" strike="noStrike" cap="none" normalizeH="0" baseline="0" smtClean="0">
                        <a:ln>
                          <a:noFill/>
                        </a:ln>
                        <a:solidFill>
                          <a:srgbClr val="000000"/>
                        </a:solidFill>
                        <a:effectLst/>
                        <a:latin typeface="Euro 3 Times 12pt"/>
                        <a:cs typeface="Times New Roman" pitchFamily="18"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 </a:t>
                      </a:r>
                    </a:p>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Q23A to Q23I, Q24A to Q24E</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8905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IE" sz="1600" b="1" i="0" u="none" strike="noStrike" cap="none" normalizeH="0" baseline="0" smtClean="0">
                          <a:ln>
                            <a:noFill/>
                          </a:ln>
                          <a:solidFill>
                            <a:srgbClr val="FFFFFF"/>
                          </a:solidFill>
                          <a:effectLst/>
                          <a:latin typeface="Times New Roman" pitchFamily="18" charset="0"/>
                          <a:cs typeface="Arial" charset="0"/>
                        </a:rPr>
                        <a:t> </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FF0000"/>
                          </a:solidFill>
                          <a:effectLst/>
                          <a:latin typeface="Times New Roman" pitchFamily="18" charset="0"/>
                          <a:cs typeface="Arial" charset="0"/>
                        </a:rPr>
                        <a:t>Work Intensity (0.25)</a:t>
                      </a:r>
                    </a:p>
                    <a:p>
                      <a:pPr marL="0" marR="0" lvl="0" indent="0" algn="l" defTabSz="914400" rtl="0" eaLnBrk="1" fontAlgn="base" latinLnBrk="0" hangingPunct="0">
                        <a:lnSpc>
                          <a:spcPct val="115000"/>
                        </a:lnSpc>
                        <a:spcBef>
                          <a:spcPct val="0"/>
                        </a:spcBef>
                        <a:spcAft>
                          <a:spcPts val="600"/>
                        </a:spcAft>
                        <a:buClrTx/>
                        <a:buSzTx/>
                        <a:buFont typeface="Symbol" pitchFamily="18" charset="2"/>
                        <a:buChar char=""/>
                        <a:tabLst/>
                      </a:pPr>
                      <a:r>
                        <a:rPr kumimoji="0" lang="en-US" sz="1400" b="0" i="0" u="none" strike="noStrike" cap="none" normalizeH="0" baseline="0" smtClean="0">
                          <a:ln>
                            <a:noFill/>
                          </a:ln>
                          <a:solidFill>
                            <a:srgbClr val="FF0000"/>
                          </a:solidFill>
                          <a:effectLst/>
                          <a:latin typeface="Times New Roman" pitchFamily="18" charset="0"/>
                          <a:cs typeface="Arial" charset="0"/>
                        </a:rPr>
                        <a:t>pace of work, work pressures, &amp; emotional/value conflict demands </a:t>
                      </a:r>
                      <a:endParaRPr kumimoji="0" lang="en-IE" sz="1400" b="0" i="0" u="none" strike="noStrike" cap="none" normalizeH="0" baseline="0" smtClean="0">
                        <a:ln>
                          <a:noFill/>
                        </a:ln>
                        <a:solidFill>
                          <a:srgbClr val="FF0000"/>
                        </a:solidFill>
                        <a:effectLst/>
                        <a:latin typeface="Euro 3 Times 12pt"/>
                        <a:cs typeface="Times New Roman" pitchFamily="18"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 </a:t>
                      </a:r>
                    </a:p>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Q45A, Q45B, Q46A to Q46E, Q51G, Q51L, Q51P &amp; Q24G</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603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IE" sz="1600" b="1" i="0" u="none" strike="noStrike" cap="none" normalizeH="0" baseline="0" smtClean="0">
                          <a:ln>
                            <a:noFill/>
                          </a:ln>
                          <a:solidFill>
                            <a:srgbClr val="FFFFFF"/>
                          </a:solidFill>
                          <a:effectLst/>
                          <a:latin typeface="Times New Roman" pitchFamily="18" charset="0"/>
                          <a:cs typeface="Arial" charset="0"/>
                        </a:rPr>
                        <a:t>Working Time Quality</a:t>
                      </a:r>
                      <a:endParaRPr kumimoji="0" lang="en-IE" sz="1600" b="1" i="0" u="none" strike="noStrike" cap="none" normalizeH="0" baseline="0" smtClean="0">
                        <a:ln>
                          <a:noFill/>
                        </a:ln>
                        <a:solidFill>
                          <a:srgbClr val="FFFFFF"/>
                        </a:solidFill>
                        <a:effectLst/>
                        <a:latin typeface="Arial"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Duration, scheduling, discretion, and short-term flexibility over working time</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IE" sz="1400" b="0" i="0" u="none" strike="noStrike" cap="none" normalizeH="0" baseline="0" smtClean="0">
                          <a:ln>
                            <a:noFill/>
                          </a:ln>
                          <a:solidFill>
                            <a:srgbClr val="000000"/>
                          </a:solidFill>
                          <a:effectLst/>
                          <a:latin typeface="Times New Roman" pitchFamily="18" charset="0"/>
                          <a:cs typeface="Arial" charset="0"/>
                        </a:rPr>
                        <a:t>Q18, Q32, Q33, Q34, Q35, Q39, Q40, Q43</a:t>
                      </a:r>
                      <a:endParaRPr kumimoji="0" lang="en-IE" sz="1400" b="0" i="0" u="none" strike="noStrike" cap="none" normalizeH="0" baseline="0" smtClean="0">
                        <a:ln>
                          <a:noFill/>
                        </a:ln>
                        <a:solidFill>
                          <a:srgbClr val="000000"/>
                        </a:solidFill>
                        <a:effectLst/>
                        <a:latin typeface="Calibri" pitchFamily="34" charset="0"/>
                        <a:cs typeface="Arial" charset="0"/>
                      </a:endParaRPr>
                    </a:p>
                  </a:txBody>
                  <a:tcPr marL="45763" marR="457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58788"/>
            <a:ext cx="8229600" cy="2060576"/>
          </a:xfrm>
        </p:spPr>
        <p:txBody>
          <a:bodyPr/>
          <a:lstStyle/>
          <a:p>
            <a:pPr>
              <a:defRPr/>
            </a:pPr>
            <a:r>
              <a:rPr lang="en-IE" dirty="0" smtClean="0">
                <a:solidFill>
                  <a:srgbClr val="FFC000"/>
                </a:solidFill>
              </a:rPr>
              <a:t>Coming back to </a:t>
            </a:r>
            <a:br>
              <a:rPr lang="en-IE" dirty="0" smtClean="0">
                <a:solidFill>
                  <a:srgbClr val="FFC000"/>
                </a:solidFill>
              </a:rPr>
            </a:br>
            <a:r>
              <a:rPr lang="en-IE" dirty="0" smtClean="0">
                <a:solidFill>
                  <a:srgbClr val="FFC000"/>
                </a:solidFill>
              </a:rPr>
              <a:t>the Quality of Employment framework: </a:t>
            </a:r>
            <a:br>
              <a:rPr lang="en-IE" dirty="0" smtClean="0">
                <a:solidFill>
                  <a:srgbClr val="FFC000"/>
                </a:solidFill>
              </a:rPr>
            </a:br>
            <a:r>
              <a:rPr lang="en-IE" dirty="0" smtClean="0">
                <a:solidFill>
                  <a:srgbClr val="FFC000"/>
                </a:solidFill>
              </a:rPr>
              <a:t>dimension 7</a:t>
            </a:r>
            <a:endParaRPr lang="en-IE" dirty="0">
              <a:solidFill>
                <a:srgbClr val="FFC000"/>
              </a:solidFill>
            </a:endParaRPr>
          </a:p>
        </p:txBody>
      </p:sp>
      <p:sp>
        <p:nvSpPr>
          <p:cNvPr id="348162" name="Content Placeholder 2"/>
          <p:cNvSpPr>
            <a:spLocks noGrp="1"/>
          </p:cNvSpPr>
          <p:nvPr>
            <p:ph idx="1"/>
          </p:nvPr>
        </p:nvSpPr>
        <p:spPr>
          <a:xfrm>
            <a:off x="395288" y="1268413"/>
            <a:ext cx="8229600" cy="5002212"/>
          </a:xfrm>
        </p:spPr>
        <p:txBody>
          <a:bodyPr/>
          <a:lstStyle/>
          <a:p>
            <a:pPr>
              <a:defRPr/>
            </a:pPr>
            <a:r>
              <a:rPr lang="en-IE" b="1" dirty="0" smtClean="0"/>
              <a:t>Workplace relationships</a:t>
            </a:r>
            <a:r>
              <a:rPr lang="en-IE" dirty="0" smtClean="0"/>
              <a:t>: social characteristics of work</a:t>
            </a:r>
          </a:p>
          <a:p>
            <a:pPr lvl="1">
              <a:defRPr/>
            </a:pPr>
            <a:r>
              <a:rPr lang="en-IE" sz="1600" dirty="0" smtClean="0"/>
              <a:t>Share of employed people who feel they have a strong or very strong relationship with co-workers</a:t>
            </a:r>
          </a:p>
          <a:p>
            <a:pPr lvl="1">
              <a:defRPr/>
            </a:pPr>
            <a:r>
              <a:rPr lang="en-IE" sz="1600" dirty="0" smtClean="0"/>
              <a:t>Share of employees who feel they have a strong or very strong relationship with boss</a:t>
            </a:r>
          </a:p>
          <a:p>
            <a:pPr lvl="1">
              <a:defRPr/>
            </a:pPr>
            <a:r>
              <a:rPr lang="en-IE" sz="1600" dirty="0" smtClean="0"/>
              <a:t>Absence of asocial behaviour (discrimination / bullying and harassment) :</a:t>
            </a:r>
          </a:p>
          <a:p>
            <a:pPr lvl="2">
              <a:defRPr/>
            </a:pPr>
            <a:r>
              <a:rPr lang="en-IE" sz="1600" dirty="0" smtClean="0"/>
              <a:t>- Share of employed people who feel have been victim of discrimination at work</a:t>
            </a:r>
          </a:p>
          <a:p>
            <a:pPr lvl="2">
              <a:defRPr/>
            </a:pPr>
            <a:r>
              <a:rPr lang="en-IE" sz="1600" dirty="0" smtClean="0"/>
              <a:t>- Share of employed people who feel they have been harassed at work</a:t>
            </a:r>
          </a:p>
          <a:p>
            <a:pPr marL="342900" lvl="1" indent="-342900">
              <a:buFontTx/>
              <a:buChar char="•"/>
              <a:defRPr/>
            </a:pPr>
            <a:r>
              <a:rPr lang="en-IE" b="1" dirty="0" smtClean="0"/>
              <a:t>Work </a:t>
            </a:r>
            <a:r>
              <a:rPr lang="en-IE" b="1" dirty="0"/>
              <a:t>motivation : </a:t>
            </a:r>
            <a:r>
              <a:rPr lang="en-IE" dirty="0"/>
              <a:t>Individual motivational characteristics -&gt; intrinsic nature of job</a:t>
            </a:r>
          </a:p>
          <a:p>
            <a:pPr lvl="1">
              <a:defRPr/>
            </a:pPr>
            <a:r>
              <a:rPr lang="en-IE" sz="1600" dirty="0"/>
              <a:t>Autonomy </a:t>
            </a:r>
            <a:r>
              <a:rPr lang="en-IE" sz="1600" dirty="0" smtClean="0"/>
              <a:t>(+ work demands?)</a:t>
            </a:r>
          </a:p>
          <a:p>
            <a:pPr lvl="2">
              <a:defRPr/>
            </a:pPr>
            <a:r>
              <a:rPr lang="en-IE" sz="1600" dirty="0" smtClean="0"/>
              <a:t>Share of employees who are able to choose order of tasks or methods at work </a:t>
            </a:r>
          </a:p>
          <a:p>
            <a:pPr lvl="1">
              <a:defRPr/>
            </a:pPr>
            <a:r>
              <a:rPr lang="en-IE" sz="1600" dirty="0" smtClean="0"/>
              <a:t>Share of employed people who receive regular feed back from their supervisor</a:t>
            </a:r>
            <a:endParaRPr lang="en-IE" sz="1600" dirty="0"/>
          </a:p>
          <a:p>
            <a:pPr lvl="1">
              <a:defRPr/>
            </a:pPr>
            <a:r>
              <a:rPr lang="en-IE" sz="1600" dirty="0"/>
              <a:t>Able to apply own ideas in </a:t>
            </a:r>
            <a:r>
              <a:rPr lang="en-IE" sz="1600" dirty="0" smtClean="0"/>
              <a:t>work</a:t>
            </a:r>
          </a:p>
          <a:p>
            <a:pPr lvl="2">
              <a:defRPr/>
            </a:pPr>
            <a:r>
              <a:rPr lang="en-IE" sz="1600" dirty="0" smtClean="0"/>
              <a:t>Share of employed people who feel they are able to apply their own ideas in work</a:t>
            </a:r>
            <a:endParaRPr lang="en-IE" sz="1600" dirty="0"/>
          </a:p>
          <a:p>
            <a:pPr lvl="1">
              <a:defRPr/>
            </a:pPr>
            <a:r>
              <a:rPr lang="en-IE" sz="1600" dirty="0" smtClean="0"/>
              <a:t>Share of employed people who feel they do </a:t>
            </a:r>
            <a:r>
              <a:rPr lang="en-IE" sz="1600" dirty="0"/>
              <a:t>useful work </a:t>
            </a:r>
          </a:p>
          <a:p>
            <a:pPr lvl="1">
              <a:defRPr/>
            </a:pPr>
            <a:r>
              <a:rPr lang="en-IE" sz="1600" dirty="0" smtClean="0"/>
              <a:t>Share of employed people who are satisfied </a:t>
            </a:r>
            <a:r>
              <a:rPr lang="en-IE" sz="1600" dirty="0"/>
              <a:t>with their </a:t>
            </a:r>
            <a:r>
              <a:rPr lang="en-IE" sz="1600" dirty="0" smtClean="0"/>
              <a:t>work (?)</a:t>
            </a:r>
            <a:endParaRPr lang="en-IE" sz="1600" dirty="0"/>
          </a:p>
          <a:p>
            <a:pPr lvl="1">
              <a:defRPr/>
            </a:pPr>
            <a:endParaRPr lang="en-IE" dirty="0" smtClean="0"/>
          </a:p>
          <a:p>
            <a:pPr>
              <a:defRPr/>
            </a:pPr>
            <a:endParaRPr lang="en-IE"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441450"/>
          </a:xfrm>
        </p:spPr>
        <p:txBody>
          <a:bodyPr/>
          <a:lstStyle/>
          <a:p>
            <a:pPr>
              <a:defRPr/>
            </a:pPr>
            <a:r>
              <a:rPr lang="en-IE" dirty="0" smtClean="0">
                <a:solidFill>
                  <a:srgbClr val="FFC000"/>
                </a:solidFill>
              </a:rPr>
              <a:t>Breakdowns</a:t>
            </a:r>
            <a:endParaRPr lang="en-IE" dirty="0">
              <a:solidFill>
                <a:srgbClr val="FFC000"/>
              </a:solidFill>
            </a:endParaRPr>
          </a:p>
        </p:txBody>
      </p:sp>
      <p:sp>
        <p:nvSpPr>
          <p:cNvPr id="375810" name="Content Placeholder 2"/>
          <p:cNvSpPr>
            <a:spLocks noGrp="1"/>
          </p:cNvSpPr>
          <p:nvPr>
            <p:ph idx="1"/>
          </p:nvPr>
        </p:nvSpPr>
        <p:spPr>
          <a:xfrm>
            <a:off x="457200" y="1412875"/>
            <a:ext cx="8229600" cy="4713288"/>
          </a:xfrm>
        </p:spPr>
        <p:txBody>
          <a:bodyPr/>
          <a:lstStyle/>
          <a:p>
            <a:r>
              <a:rPr lang="en-IE" smtClean="0"/>
              <a:t>Sex</a:t>
            </a:r>
          </a:p>
          <a:p>
            <a:r>
              <a:rPr lang="en-IE" smtClean="0"/>
              <a:t>Age</a:t>
            </a:r>
          </a:p>
          <a:p>
            <a:r>
              <a:rPr lang="en-IE" smtClean="0"/>
              <a:t>Employment status </a:t>
            </a:r>
          </a:p>
          <a:p>
            <a:pPr lvl="1"/>
            <a:r>
              <a:rPr lang="en-IE" smtClean="0"/>
              <a:t>some make no sense for self-employed, other do</a:t>
            </a:r>
          </a:p>
          <a:p>
            <a:pPr lvl="1"/>
            <a:r>
              <a:rPr lang="en-IE" smtClean="0"/>
              <a:t>Non permanent contracts</a:t>
            </a:r>
          </a:p>
          <a:p>
            <a:r>
              <a:rPr lang="en-IE" smtClean="0"/>
              <a:t>Occupation </a:t>
            </a:r>
          </a:p>
          <a:p>
            <a:r>
              <a:rPr lang="en-IE" smtClean="0"/>
              <a:t>Economic activity</a:t>
            </a:r>
          </a:p>
          <a:p>
            <a:r>
              <a:rPr lang="en-IE" smtClean="0"/>
              <a:t>Educational background</a:t>
            </a:r>
          </a:p>
          <a:p>
            <a:r>
              <a:rPr lang="en-IE" smtClean="0"/>
              <a:t>Potentially : groups who might be discriminated against </a:t>
            </a:r>
          </a:p>
          <a:p>
            <a:pPr lvl="1"/>
            <a:r>
              <a:rPr lang="en-IE" smtClean="0"/>
              <a:t>Sex, age, religion, sexual orientation, ethnicity, disability…</a:t>
            </a:r>
          </a:p>
          <a:p>
            <a:endParaRPr lang="en-IE" smtClean="0"/>
          </a:p>
          <a:p>
            <a:endParaRPr lang="en-IE"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26988" y="0"/>
            <a:ext cx="9144000" cy="1700213"/>
          </a:xfrm>
        </p:spPr>
        <p:txBody>
          <a:bodyPr/>
          <a:lstStyle/>
          <a:p>
            <a:pPr algn="l">
              <a:defRPr/>
            </a:pPr>
            <a:r>
              <a:rPr lang="en-IE" dirty="0" smtClean="0">
                <a:solidFill>
                  <a:srgbClr val="0000FF"/>
                </a:solidFill>
              </a:rPr>
              <a:t/>
            </a:r>
            <a:br>
              <a:rPr lang="en-IE" dirty="0" smtClean="0">
                <a:solidFill>
                  <a:srgbClr val="0000FF"/>
                </a:solidFill>
              </a:rPr>
            </a:br>
            <a:r>
              <a:rPr lang="en-IE" dirty="0" smtClean="0">
                <a:solidFill>
                  <a:srgbClr val="FFC000"/>
                </a:solidFill>
              </a:rPr>
              <a:t>Job quality : </a:t>
            </a:r>
            <a:r>
              <a:rPr lang="en-IE" sz="3200" dirty="0" smtClean="0">
                <a:solidFill>
                  <a:srgbClr val="FFC000"/>
                </a:solidFill>
              </a:rPr>
              <a:t>a trusting social environment</a:t>
            </a:r>
            <a:r>
              <a:rPr lang="en-IE" dirty="0" smtClean="0">
                <a:solidFill>
                  <a:srgbClr val="FFC000"/>
                </a:solidFill>
              </a:rPr>
              <a:t/>
            </a:r>
            <a:br>
              <a:rPr lang="en-IE" dirty="0" smtClean="0">
                <a:solidFill>
                  <a:srgbClr val="FFC000"/>
                </a:solidFill>
              </a:rPr>
            </a:br>
            <a:endParaRPr lang="en-IE" dirty="0" smtClean="0">
              <a:solidFill>
                <a:srgbClr val="FFC000"/>
              </a:solidFill>
            </a:endParaRPr>
          </a:p>
        </p:txBody>
      </p:sp>
      <p:sp>
        <p:nvSpPr>
          <p:cNvPr id="376834" name="TextBox 7"/>
          <p:cNvSpPr txBox="1">
            <a:spLocks noChangeArrowheads="1"/>
          </p:cNvSpPr>
          <p:nvPr/>
        </p:nvSpPr>
        <p:spPr bwMode="auto">
          <a:xfrm>
            <a:off x="7812088" y="6378575"/>
            <a:ext cx="1116012" cy="277813"/>
          </a:xfrm>
          <a:prstGeom prst="rect">
            <a:avLst/>
          </a:prstGeom>
          <a:noFill/>
          <a:ln w="9525">
            <a:noFill/>
            <a:miter lim="800000"/>
            <a:headEnd/>
            <a:tailEnd/>
          </a:ln>
        </p:spPr>
        <p:txBody>
          <a:bodyPr>
            <a:spAutoFit/>
          </a:bodyPr>
          <a:lstStyle/>
          <a:p>
            <a:r>
              <a:rPr lang="en-IE" sz="1200"/>
              <a:t>EWCS, 2010</a:t>
            </a:r>
          </a:p>
        </p:txBody>
      </p:sp>
      <p:sp>
        <p:nvSpPr>
          <p:cNvPr id="3" name="Content Placeholder 2"/>
          <p:cNvSpPr>
            <a:spLocks noGrp="1"/>
          </p:cNvSpPr>
          <p:nvPr>
            <p:ph sz="half" idx="2"/>
          </p:nvPr>
        </p:nvSpPr>
        <p:spPr>
          <a:xfrm>
            <a:off x="457200" y="2174875"/>
            <a:ext cx="8291513" cy="3951288"/>
          </a:xfrm>
        </p:spPr>
        <p:txBody>
          <a:bodyPr/>
          <a:lstStyle/>
          <a:p>
            <a:pPr eaLnBrk="1" fontAlgn="b" hangingPunct="1">
              <a:defRPr/>
            </a:pPr>
            <a:endParaRPr lang="en-US" dirty="0"/>
          </a:p>
          <a:p>
            <a:pPr marL="0" indent="0">
              <a:buFontTx/>
              <a:buNone/>
              <a:defRPr/>
            </a:pPr>
            <a:endParaRPr lang="en-US" dirty="0"/>
          </a:p>
        </p:txBody>
      </p:sp>
      <p:graphicFrame>
        <p:nvGraphicFramePr>
          <p:cNvPr id="5" name="Table 4"/>
          <p:cNvGraphicFramePr>
            <a:graphicFrameLocks noGrp="1"/>
          </p:cNvGraphicFramePr>
          <p:nvPr/>
        </p:nvGraphicFramePr>
        <p:xfrm>
          <a:off x="250825" y="2205038"/>
          <a:ext cx="8175625" cy="3671887"/>
        </p:xfrm>
        <a:graphic>
          <a:graphicData uri="http://schemas.openxmlformats.org/drawingml/2006/table">
            <a:tbl>
              <a:tblPr>
                <a:tableStyleId>{5C22544A-7EE6-4342-B048-85BDC9FD1C3A}</a:tableStyleId>
              </a:tblPr>
              <a:tblGrid>
                <a:gridCol w="2437926"/>
                <a:gridCol w="802435"/>
                <a:gridCol w="1080120"/>
                <a:gridCol w="1163645"/>
                <a:gridCol w="482192"/>
                <a:gridCol w="863392"/>
                <a:gridCol w="576768"/>
                <a:gridCol w="768816"/>
              </a:tblGrid>
              <a:tr h="872257">
                <a:tc>
                  <a:txBody>
                    <a:bodyPr/>
                    <a:lstStyle/>
                    <a:p>
                      <a:pPr algn="l" fontAlgn="b"/>
                      <a:endParaRPr lang="en-US" sz="1800" b="0" i="0" u="none" strike="noStrike" dirty="0">
                        <a:solidFill>
                          <a:srgbClr val="000000"/>
                        </a:solidFill>
                        <a:effectLst/>
                        <a:latin typeface="Calibri"/>
                      </a:endParaRPr>
                    </a:p>
                  </a:txBody>
                  <a:tcPr marL="5889" marR="5889" marT="5889" marB="0" anchor="b"/>
                </a:tc>
                <a:tc>
                  <a:txBody>
                    <a:bodyPr/>
                    <a:lstStyle/>
                    <a:p>
                      <a:pPr algn="l" fontAlgn="b"/>
                      <a:endParaRPr lang="en-US" sz="1800" b="0" i="0" u="none" strike="noStrike" dirty="0">
                        <a:solidFill>
                          <a:srgbClr val="000000"/>
                        </a:solidFill>
                        <a:effectLst/>
                        <a:latin typeface="Calibri"/>
                      </a:endParaRPr>
                    </a:p>
                  </a:txBody>
                  <a:tcPr marL="5889" marR="5889" marT="5889" marB="0" anchor="b"/>
                </a:tc>
                <a:tc gridSpan="2">
                  <a:txBody>
                    <a:bodyPr/>
                    <a:lstStyle/>
                    <a:p>
                      <a:pPr algn="l" fontAlgn="b"/>
                      <a:r>
                        <a:rPr lang="en-US" sz="1800" u="none" strike="noStrike" dirty="0">
                          <a:effectLst/>
                        </a:rPr>
                        <a:t>Poor general health (fair, bad, very bad)</a:t>
                      </a:r>
                      <a:endParaRPr lang="en-US" sz="1800" b="0" i="0" u="none" strike="noStrike" dirty="0">
                        <a:solidFill>
                          <a:srgbClr val="000000"/>
                        </a:solidFill>
                        <a:effectLst/>
                        <a:latin typeface="Calibri"/>
                      </a:endParaRPr>
                    </a:p>
                  </a:txBody>
                  <a:tcPr marL="5889" marR="5889" marT="5889" marB="0" anchor="b"/>
                </a:tc>
                <a:tc hMerge="1">
                  <a:txBody>
                    <a:bodyPr/>
                    <a:lstStyle/>
                    <a:p>
                      <a:endParaRPr lang="en-US"/>
                    </a:p>
                  </a:txBody>
                  <a:tcPr/>
                </a:tc>
                <a:tc gridSpan="2">
                  <a:txBody>
                    <a:bodyPr/>
                    <a:lstStyle/>
                    <a:p>
                      <a:pPr algn="l" fontAlgn="b"/>
                      <a:r>
                        <a:rPr lang="en-US" sz="1800" u="none" strike="noStrike" dirty="0">
                          <a:effectLst/>
                        </a:rPr>
                        <a:t>Mental health at risk (WHO 5)</a:t>
                      </a:r>
                      <a:endParaRPr lang="en-US" sz="1800" b="0" i="0" u="none" strike="noStrike" dirty="0">
                        <a:solidFill>
                          <a:srgbClr val="000000"/>
                        </a:solidFill>
                        <a:effectLst/>
                        <a:latin typeface="Calibri"/>
                      </a:endParaRPr>
                    </a:p>
                  </a:txBody>
                  <a:tcPr marL="5889" marR="5889" marT="5889" marB="0" anchor="b"/>
                </a:tc>
                <a:tc hMerge="1">
                  <a:txBody>
                    <a:bodyPr/>
                    <a:lstStyle/>
                    <a:p>
                      <a:endParaRPr lang="en-US"/>
                    </a:p>
                  </a:txBody>
                  <a:tcPr/>
                </a:tc>
                <a:tc gridSpan="2">
                  <a:txBody>
                    <a:bodyPr/>
                    <a:lstStyle/>
                    <a:p>
                      <a:pPr algn="l" fontAlgn="b"/>
                      <a:r>
                        <a:rPr lang="en-US" sz="1800" u="none" strike="noStrike">
                          <a:effectLst/>
                        </a:rPr>
                        <a:t>Absenteeism (&gt;5 days)</a:t>
                      </a:r>
                      <a:endParaRPr lang="en-US" sz="1800" b="0" i="0" u="none" strike="noStrike">
                        <a:solidFill>
                          <a:srgbClr val="000000"/>
                        </a:solidFill>
                        <a:effectLst/>
                        <a:latin typeface="Calibri"/>
                      </a:endParaRPr>
                    </a:p>
                  </a:txBody>
                  <a:tcPr marL="5889" marR="5889" marT="5889" marB="0" anchor="b"/>
                </a:tc>
                <a:tc hMerge="1">
                  <a:txBody>
                    <a:bodyPr/>
                    <a:lstStyle/>
                    <a:p>
                      <a:endParaRPr lang="en-US"/>
                    </a:p>
                  </a:txBody>
                  <a:tcPr/>
                </a:tc>
              </a:tr>
              <a:tr h="117772">
                <a:tc>
                  <a:txBody>
                    <a:bodyPr/>
                    <a:lstStyle/>
                    <a:p>
                      <a:pPr algn="l" fontAlgn="b"/>
                      <a:endParaRPr lang="en-US" sz="1800" b="0" i="0" u="none" strike="noStrike">
                        <a:solidFill>
                          <a:srgbClr val="000000"/>
                        </a:solidFill>
                        <a:effectLst/>
                        <a:latin typeface="Calibri"/>
                      </a:endParaRPr>
                    </a:p>
                  </a:txBody>
                  <a:tcPr marL="5889" marR="5889" marT="5889" marB="0" anchor="b"/>
                </a:tc>
                <a:tc>
                  <a:txBody>
                    <a:bodyPr/>
                    <a:lstStyle/>
                    <a:p>
                      <a:pPr algn="l" fontAlgn="b"/>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a:effectLst/>
                        </a:rPr>
                        <a:t>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women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dirty="0">
                          <a:effectLst/>
                        </a:rPr>
                        <a:t>women</a:t>
                      </a:r>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a:effectLst/>
                        </a:rPr>
                        <a:t>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women</a:t>
                      </a:r>
                      <a:endParaRPr lang="en-US" sz="1800" b="0" i="0" u="none" strike="noStrike">
                        <a:solidFill>
                          <a:srgbClr val="000000"/>
                        </a:solidFill>
                        <a:effectLst/>
                        <a:latin typeface="Calibri"/>
                      </a:endParaRPr>
                    </a:p>
                  </a:txBody>
                  <a:tcPr marL="5889" marR="5889" marT="5889" marB="0" anchor="b"/>
                </a:tc>
              </a:tr>
              <a:tr h="117772">
                <a:tc>
                  <a:txBody>
                    <a:bodyPr/>
                    <a:lstStyle/>
                    <a:p>
                      <a:pPr algn="l" fontAlgn="b"/>
                      <a:r>
                        <a:rPr lang="en-US" sz="1800" u="none" strike="noStrike" dirty="0" smtClean="0">
                          <a:effectLst/>
                        </a:rPr>
                        <a:t>Was subjected </a:t>
                      </a:r>
                      <a:r>
                        <a:rPr lang="en-US" sz="1800" u="none" strike="noStrike" dirty="0">
                          <a:effectLst/>
                        </a:rPr>
                        <a:t>to bullying or harassment</a:t>
                      </a:r>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19%</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21%</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16%</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21%</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23%</a:t>
                      </a:r>
                      <a:endParaRPr lang="en-US" sz="1800" b="0" i="0" u="none" strike="noStrike" dirty="0">
                        <a:solidFill>
                          <a:srgbClr val="000000"/>
                        </a:solidFill>
                        <a:effectLst/>
                        <a:latin typeface="Calibri"/>
                      </a:endParaRPr>
                    </a:p>
                  </a:txBody>
                  <a:tcPr marL="5889" marR="5889" marT="5889" marB="0" anchor="b"/>
                </a:tc>
              </a:tr>
              <a:tr h="117772">
                <a:tc>
                  <a:txBody>
                    <a:bodyPr/>
                    <a:lstStyle/>
                    <a:p>
                      <a:pPr algn="l" fontAlgn="b"/>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dirty="0">
                          <a:effectLst/>
                        </a:rPr>
                        <a:t>yes</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29%</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30%</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a:effectLst/>
                        </a:rPr>
                        <a:t>27%</a:t>
                      </a:r>
                      <a:endParaRPr lang="en-US" sz="1800" b="0" i="0" u="none" strike="noStrike">
                        <a:solidFill>
                          <a:srgbClr val="000000"/>
                        </a:solidFill>
                        <a:effectLst/>
                        <a:latin typeface="Calibri"/>
                      </a:endParaRPr>
                    </a:p>
                  </a:txBody>
                  <a:tcPr marL="5889" marR="5889" marT="5889" marB="0" anchor="b"/>
                </a:tc>
                <a:tc>
                  <a:txBody>
                    <a:bodyPr/>
                    <a:lstStyle/>
                    <a:p>
                      <a:pPr algn="ctr" fontAlgn="b"/>
                      <a:r>
                        <a:rPr lang="en-US" sz="1800" u="none" strike="noStrike" dirty="0">
                          <a:effectLst/>
                        </a:rPr>
                        <a:t>32%</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33%</a:t>
                      </a:r>
                      <a:endParaRPr lang="en-US" sz="1800" b="0" i="0" u="none" strike="noStrike" dirty="0">
                        <a:solidFill>
                          <a:srgbClr val="000000"/>
                        </a:solidFill>
                        <a:effectLst/>
                        <a:latin typeface="Calibri"/>
                      </a:endParaRPr>
                    </a:p>
                  </a:txBody>
                  <a:tcPr marL="5889" marR="5889" marT="5889" marB="0" anchor="b"/>
                </a:tc>
                <a:tc>
                  <a:txBody>
                    <a:bodyPr/>
                    <a:lstStyle/>
                    <a:p>
                      <a:pPr algn="ctr" fontAlgn="b"/>
                      <a:r>
                        <a:rPr lang="en-US" sz="1800" u="none" strike="noStrike" dirty="0">
                          <a:effectLst/>
                        </a:rPr>
                        <a:t>32%</a:t>
                      </a:r>
                      <a:endParaRPr lang="en-US" sz="1800" b="0" i="0" u="none" strike="noStrike" dirty="0">
                        <a:solidFill>
                          <a:srgbClr val="000000"/>
                        </a:solidFill>
                        <a:effectLst/>
                        <a:latin typeface="Calibri"/>
                      </a:endParaRPr>
                    </a:p>
                  </a:txBody>
                  <a:tcPr marL="5889" marR="5889" marT="5889" marB="0" anchor="b"/>
                </a:tc>
              </a:tr>
              <a:tr h="117772">
                <a:tc>
                  <a:txBody>
                    <a:bodyPr/>
                    <a:lstStyle/>
                    <a:p>
                      <a:pPr algn="l" fontAlgn="b"/>
                      <a:r>
                        <a:rPr lang="en-US" sz="1800" b="0" i="0" u="none" strike="noStrike" dirty="0" smtClean="0">
                          <a:solidFill>
                            <a:srgbClr val="000000"/>
                          </a:solidFill>
                          <a:effectLst/>
                          <a:latin typeface="Arial" pitchFamily="34" charset="0"/>
                          <a:cs typeface="Arial" pitchFamily="34" charset="0"/>
                        </a:rPr>
                        <a:t>Participation </a:t>
                      </a:r>
                      <a:r>
                        <a:rPr lang="en-US" sz="1800" b="0" i="0" u="none" strike="noStrike" dirty="0">
                          <a:solidFill>
                            <a:srgbClr val="000000"/>
                          </a:solidFill>
                          <a:effectLst/>
                          <a:latin typeface="Arial" pitchFamily="34" charset="0"/>
                          <a:cs typeface="Arial" pitchFamily="34" charset="0"/>
                        </a:rPr>
                        <a:t>in workplace changes</a:t>
                      </a:r>
                    </a:p>
                  </a:txBody>
                  <a:tcPr marL="9525" marR="9525" marT="9525" marB="0" anchor="b"/>
                </a:tc>
                <a:tc>
                  <a:txBody>
                    <a:bodyPr/>
                    <a:lstStyle/>
                    <a:p>
                      <a:pPr algn="l" fontAlgn="b"/>
                      <a:r>
                        <a:rPr lang="en-US" sz="1800" b="0" i="0" u="none" strike="noStrike" dirty="0">
                          <a:solidFill>
                            <a:srgbClr val="000000"/>
                          </a:solidFill>
                          <a:effectLst/>
                          <a:latin typeface="Arial" pitchFamily="34" charset="0"/>
                          <a:cs typeface="Arial" pitchFamily="34" charset="0"/>
                        </a:rPr>
                        <a:t>low</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18%</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20%</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14%</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17%</a:t>
                      </a:r>
                    </a:p>
                  </a:txBody>
                  <a:tcPr marL="9525" marR="9525" marT="9525" marB="0" anchor="b"/>
                </a:tc>
                <a:tc>
                  <a:txBody>
                    <a:bodyPr/>
                    <a:lstStyle/>
                    <a:p>
                      <a:pPr algn="ctr" fontAlgn="b"/>
                      <a:r>
                        <a:rPr lang="en-US" sz="1800" b="0" i="0" u="none" strike="noStrike">
                          <a:solidFill>
                            <a:srgbClr val="000000"/>
                          </a:solidFill>
                          <a:effectLst/>
                          <a:latin typeface="Arial" pitchFamily="34" charset="0"/>
                          <a:cs typeface="Arial" pitchFamily="34" charset="0"/>
                        </a:rPr>
                        <a:t>21%</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24%</a:t>
                      </a:r>
                    </a:p>
                  </a:txBody>
                  <a:tcPr marL="9525" marR="9525" marT="9525" marB="0" anchor="b"/>
                </a:tc>
              </a:tr>
              <a:tr h="117772">
                <a:tc>
                  <a:txBody>
                    <a:bodyPr/>
                    <a:lstStyle/>
                    <a:p>
                      <a:pPr algn="l" fontAlgn="b"/>
                      <a:endParaRPr lang="en-US" sz="18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US" sz="1800" b="0" i="0" u="none" strike="noStrike" dirty="0">
                          <a:solidFill>
                            <a:srgbClr val="000000"/>
                          </a:solidFill>
                          <a:effectLst/>
                          <a:latin typeface="Arial" pitchFamily="34" charset="0"/>
                          <a:cs typeface="Arial" pitchFamily="34" charset="0"/>
                        </a:rPr>
                        <a:t>high</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23%</a:t>
                      </a:r>
                    </a:p>
                  </a:txBody>
                  <a:tcPr marL="9525" marR="9525" marT="9525" marB="0" anchor="b"/>
                </a:tc>
                <a:tc>
                  <a:txBody>
                    <a:bodyPr/>
                    <a:lstStyle/>
                    <a:p>
                      <a:pPr algn="ctr" fontAlgn="b"/>
                      <a:r>
                        <a:rPr lang="en-US" sz="1800" b="0" i="0" u="none" strike="noStrike">
                          <a:solidFill>
                            <a:srgbClr val="000000"/>
                          </a:solidFill>
                          <a:effectLst/>
                          <a:latin typeface="Arial" pitchFamily="34" charset="0"/>
                          <a:cs typeface="Arial" pitchFamily="34" charset="0"/>
                        </a:rPr>
                        <a:t>25%</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22%</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26%</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27%</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27%</a:t>
                      </a:r>
                    </a:p>
                  </a:txBody>
                  <a:tcPr marL="9525" marR="9525" marT="9525" marB="0" anchor="b"/>
                </a:tc>
              </a:tr>
              <a:tr h="117772">
                <a:tc>
                  <a:txBody>
                    <a:bodyPr/>
                    <a:lstStyle/>
                    <a:p>
                      <a:pPr algn="l" fontAlgn="b"/>
                      <a:r>
                        <a:rPr lang="en-US" sz="1800" b="0" i="0" u="none" strike="noStrike" dirty="0" smtClean="0">
                          <a:solidFill>
                            <a:srgbClr val="000000"/>
                          </a:solidFill>
                          <a:effectLst/>
                          <a:latin typeface="Arial" pitchFamily="34" charset="0"/>
                          <a:cs typeface="Arial" pitchFamily="34" charset="0"/>
                        </a:rPr>
                        <a:t>Having </a:t>
                      </a:r>
                      <a:r>
                        <a:rPr lang="en-US" sz="1800" b="0" i="0" u="none" strike="noStrike" dirty="0">
                          <a:solidFill>
                            <a:srgbClr val="000000"/>
                          </a:solidFill>
                          <a:effectLst/>
                          <a:latin typeface="Arial" pitchFamily="34" charset="0"/>
                          <a:cs typeface="Arial" pitchFamily="34" charset="0"/>
                        </a:rPr>
                        <a:t>a good manager</a:t>
                      </a:r>
                    </a:p>
                  </a:txBody>
                  <a:tcPr marL="9525" marR="9525" marT="9525" marB="0" anchor="b"/>
                </a:tc>
                <a:tc>
                  <a:txBody>
                    <a:bodyPr/>
                    <a:lstStyle/>
                    <a:p>
                      <a:pPr algn="l" fontAlgn="b"/>
                      <a:r>
                        <a:rPr lang="en-US" sz="1800" b="0" i="0" u="none" strike="noStrike" dirty="0">
                          <a:solidFill>
                            <a:srgbClr val="000000"/>
                          </a:solidFill>
                          <a:effectLst/>
                          <a:latin typeface="Arial" pitchFamily="34" charset="0"/>
                          <a:cs typeface="Arial" pitchFamily="34" charset="0"/>
                        </a:rPr>
                        <a:t>no</a:t>
                      </a:r>
                    </a:p>
                  </a:txBody>
                  <a:tcPr marL="9525" marR="9525" marT="9525" marB="0" anchor="b"/>
                </a:tc>
                <a:tc>
                  <a:txBody>
                    <a:bodyPr/>
                    <a:lstStyle/>
                    <a:p>
                      <a:pPr algn="ctr" fontAlgn="b"/>
                      <a:r>
                        <a:rPr lang="en-US" sz="1800" b="0" i="0" u="none" strike="noStrike">
                          <a:solidFill>
                            <a:srgbClr val="000000"/>
                          </a:solidFill>
                          <a:effectLst/>
                          <a:latin typeface="Arial" pitchFamily="34" charset="0"/>
                          <a:cs typeface="Arial" pitchFamily="34" charset="0"/>
                        </a:rPr>
                        <a:t>22%</a:t>
                      </a:r>
                    </a:p>
                  </a:txBody>
                  <a:tcPr marL="9525" marR="9525" marT="9525" marB="0" anchor="b"/>
                </a:tc>
                <a:tc>
                  <a:txBody>
                    <a:bodyPr/>
                    <a:lstStyle/>
                    <a:p>
                      <a:pPr algn="ctr" fontAlgn="b"/>
                      <a:r>
                        <a:rPr lang="en-US" sz="1800" b="0" i="0" u="none" strike="noStrike">
                          <a:solidFill>
                            <a:srgbClr val="000000"/>
                          </a:solidFill>
                          <a:effectLst/>
                          <a:latin typeface="Arial" pitchFamily="34" charset="0"/>
                          <a:cs typeface="Arial" pitchFamily="34" charset="0"/>
                        </a:rPr>
                        <a:t>24%</a:t>
                      </a:r>
                    </a:p>
                  </a:txBody>
                  <a:tcPr marL="9525" marR="9525" marT="9525" marB="0" anchor="b"/>
                </a:tc>
                <a:tc>
                  <a:txBody>
                    <a:bodyPr/>
                    <a:lstStyle/>
                    <a:p>
                      <a:pPr algn="ctr" fontAlgn="b"/>
                      <a:r>
                        <a:rPr lang="en-US" sz="1800" b="0" i="0" u="none" strike="noStrike">
                          <a:solidFill>
                            <a:srgbClr val="000000"/>
                          </a:solidFill>
                          <a:effectLst/>
                          <a:latin typeface="Arial" pitchFamily="34" charset="0"/>
                          <a:cs typeface="Arial" pitchFamily="34" charset="0"/>
                        </a:rPr>
                        <a:t>20%</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24%</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28%</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28%</a:t>
                      </a:r>
                    </a:p>
                  </a:txBody>
                  <a:tcPr marL="9525" marR="9525" marT="9525" marB="0" anchor="b"/>
                </a:tc>
              </a:tr>
              <a:tr h="117772">
                <a:tc>
                  <a:txBody>
                    <a:bodyPr/>
                    <a:lstStyle/>
                    <a:p>
                      <a:pPr algn="l" fontAlgn="b"/>
                      <a:endParaRPr lang="en-US" sz="18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US" sz="1800" b="0" i="0" u="none" strike="noStrike">
                          <a:solidFill>
                            <a:srgbClr val="000000"/>
                          </a:solidFill>
                          <a:effectLst/>
                          <a:latin typeface="Arial" pitchFamily="34" charset="0"/>
                          <a:cs typeface="Arial" pitchFamily="34" charset="0"/>
                        </a:rPr>
                        <a:t>yes</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15%</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16%</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11%</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14%</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22%</a:t>
                      </a:r>
                    </a:p>
                  </a:txBody>
                  <a:tcPr marL="9525" marR="9525" marT="9525" marB="0" anchor="b"/>
                </a:tc>
                <a:tc>
                  <a:txBody>
                    <a:bodyPr/>
                    <a:lstStyle/>
                    <a:p>
                      <a:pPr algn="ctr" fontAlgn="b"/>
                      <a:r>
                        <a:rPr lang="en-US" sz="1800" b="0" i="0" u="none" strike="noStrike" dirty="0">
                          <a:solidFill>
                            <a:srgbClr val="000000"/>
                          </a:solidFill>
                          <a:effectLst/>
                          <a:latin typeface="Arial" pitchFamily="34" charset="0"/>
                          <a:cs typeface="Arial" pitchFamily="34" charset="0"/>
                        </a:rPr>
                        <a:t>24%</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404813"/>
            <a:ext cx="7134225" cy="576262"/>
          </a:xfrm>
        </p:spPr>
        <p:txBody>
          <a:bodyPr/>
          <a:lstStyle/>
          <a:p>
            <a:pPr>
              <a:defRPr/>
            </a:pPr>
            <a:r>
              <a:rPr lang="en-IE" dirty="0" smtClean="0">
                <a:solidFill>
                  <a:srgbClr val="FFC000"/>
                </a:solidFill>
              </a:rPr>
              <a:t>Workplace </a:t>
            </a:r>
            <a:r>
              <a:rPr lang="en-IE" dirty="0">
                <a:solidFill>
                  <a:srgbClr val="FFC000"/>
                </a:solidFill>
              </a:rPr>
              <a:t>r</a:t>
            </a:r>
            <a:r>
              <a:rPr lang="en-IE" dirty="0" smtClean="0">
                <a:solidFill>
                  <a:srgbClr val="FFC000"/>
                </a:solidFill>
              </a:rPr>
              <a:t>elationships by age group and gender</a:t>
            </a:r>
            <a:endParaRPr lang="en-US" dirty="0">
              <a:solidFill>
                <a:srgbClr val="FFC000"/>
              </a:solidFill>
            </a:endParaRPr>
          </a:p>
        </p:txBody>
      </p:sp>
      <p:pic>
        <p:nvPicPr>
          <p:cNvPr id="378882" name="Picture 2"/>
          <p:cNvPicPr>
            <a:picLocks noGrp="1" noChangeAspect="1" noChangeArrowheads="1"/>
          </p:cNvPicPr>
          <p:nvPr>
            <p:ph idx="1"/>
          </p:nvPr>
        </p:nvPicPr>
        <p:blipFill>
          <a:blip r:embed="rId2"/>
          <a:srcRect/>
          <a:stretch>
            <a:fillRect/>
          </a:stretch>
        </p:blipFill>
        <p:spPr>
          <a:xfrm>
            <a:off x="620713" y="1268413"/>
            <a:ext cx="7623175" cy="525621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4450"/>
            <a:ext cx="8229600" cy="1439863"/>
          </a:xfrm>
        </p:spPr>
        <p:txBody>
          <a:bodyPr/>
          <a:lstStyle/>
          <a:p>
            <a:pPr>
              <a:defRPr/>
            </a:pPr>
            <a:r>
              <a:rPr lang="en-IE" dirty="0" smtClean="0">
                <a:solidFill>
                  <a:srgbClr val="FFC000"/>
                </a:solidFill>
              </a:rPr>
              <a:t>Dimension 7: </a:t>
            </a:r>
            <a:br>
              <a:rPr lang="en-IE" dirty="0" smtClean="0">
                <a:solidFill>
                  <a:srgbClr val="FFC000"/>
                </a:solidFill>
              </a:rPr>
            </a:br>
            <a:r>
              <a:rPr lang="en-IE" dirty="0" smtClean="0">
                <a:solidFill>
                  <a:srgbClr val="FFC000"/>
                </a:solidFill>
              </a:rPr>
              <a:t>Workplace relationships &amp; work motivation</a:t>
            </a:r>
            <a:endParaRPr lang="en-IE" dirty="0">
              <a:solidFill>
                <a:srgbClr val="FFC000"/>
              </a:solidFill>
            </a:endParaRPr>
          </a:p>
        </p:txBody>
      </p:sp>
      <p:sp>
        <p:nvSpPr>
          <p:cNvPr id="345090" name="Content Placeholder 2"/>
          <p:cNvSpPr>
            <a:spLocks noGrp="1"/>
          </p:cNvSpPr>
          <p:nvPr>
            <p:ph idx="1"/>
          </p:nvPr>
        </p:nvSpPr>
        <p:spPr>
          <a:xfrm>
            <a:off x="457200" y="1341438"/>
            <a:ext cx="8229600" cy="4784725"/>
          </a:xfrm>
        </p:spPr>
        <p:txBody>
          <a:bodyPr/>
          <a:lstStyle/>
          <a:p>
            <a:pPr>
              <a:defRPr/>
            </a:pPr>
            <a:r>
              <a:rPr lang="en-IE" dirty="0" smtClean="0"/>
              <a:t>Looks at more ‘job’ and ‘workplace/work environment’ characteristics which have an important impact on quality of employment</a:t>
            </a:r>
          </a:p>
          <a:p>
            <a:pPr lvl="1">
              <a:defRPr/>
            </a:pPr>
            <a:r>
              <a:rPr lang="en-IE" dirty="0" smtClean="0"/>
              <a:t>Workplace relationships</a:t>
            </a:r>
          </a:p>
          <a:p>
            <a:pPr lvl="2">
              <a:defRPr/>
            </a:pPr>
            <a:r>
              <a:rPr lang="en-IE" sz="1800" dirty="0" smtClean="0"/>
              <a:t>-Relationships with co-workers and with boss</a:t>
            </a:r>
          </a:p>
          <a:p>
            <a:pPr lvl="2">
              <a:defRPr/>
            </a:pPr>
            <a:r>
              <a:rPr lang="en-IE" sz="1800" dirty="0" smtClean="0"/>
              <a:t>-Avoidance of adverse social behaviour at the workplace </a:t>
            </a:r>
          </a:p>
          <a:p>
            <a:pPr lvl="2">
              <a:defRPr/>
            </a:pPr>
            <a:r>
              <a:rPr lang="en-IE" sz="1800" dirty="0"/>
              <a:t>	</a:t>
            </a:r>
            <a:r>
              <a:rPr lang="en-IE" sz="1800" dirty="0" smtClean="0"/>
              <a:t>	(discrimination, bullying and harassment)</a:t>
            </a:r>
          </a:p>
          <a:p>
            <a:pPr lvl="1">
              <a:defRPr/>
            </a:pPr>
            <a:r>
              <a:rPr lang="en-IE" dirty="0" smtClean="0"/>
              <a:t>Work motivation</a:t>
            </a:r>
          </a:p>
          <a:p>
            <a:pPr lvl="2">
              <a:defRPr/>
            </a:pPr>
            <a:r>
              <a:rPr lang="en-IE" sz="1800" dirty="0" smtClean="0"/>
              <a:t>-individual motivational characteristics : intrinsic nature of job?</a:t>
            </a:r>
          </a:p>
          <a:p>
            <a:pPr lvl="2">
              <a:defRPr/>
            </a:pPr>
            <a:r>
              <a:rPr lang="en-IE" sz="1800" dirty="0" smtClean="0"/>
              <a:t>-room and space to do the job (time pressure/autonomy), feedback on the work, feeling of doing useful work and of doing valuable work</a:t>
            </a:r>
          </a:p>
          <a:p>
            <a:pPr lvl="1">
              <a:defRPr/>
            </a:pPr>
            <a:endParaRPr lang="en-IE" dirty="0" smtClean="0"/>
          </a:p>
          <a:p>
            <a:pPr>
              <a:defRPr/>
            </a:pPr>
            <a:endParaRPr lang="en-IE" dirty="0" smtClean="0"/>
          </a:p>
          <a:p>
            <a:pPr marL="742950" lvl="2" indent="-342900">
              <a:buFontTx/>
              <a:buChar char="•"/>
              <a:defRPr/>
            </a:pPr>
            <a:endParaRPr lang="en-IE" dirty="0" smtClean="0"/>
          </a:p>
          <a:p>
            <a:pPr>
              <a:defRPr/>
            </a:pPr>
            <a:endParaRPr lang="en-IE" dirty="0" smtClean="0"/>
          </a:p>
          <a:p>
            <a:pPr lvl="1">
              <a:defRPr/>
            </a:pPr>
            <a:endParaRPr lang="en-IE"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20713"/>
            <a:ext cx="8229600" cy="576262"/>
          </a:xfrm>
        </p:spPr>
        <p:txBody>
          <a:bodyPr/>
          <a:lstStyle/>
          <a:p>
            <a:pPr>
              <a:defRPr/>
            </a:pPr>
            <a:r>
              <a:rPr lang="en-IE" dirty="0" smtClean="0">
                <a:solidFill>
                  <a:srgbClr val="FFC000"/>
                </a:solidFill>
              </a:rPr>
              <a:t>Workplace relationships (white/blue collar, high and low skilled)</a:t>
            </a:r>
            <a:endParaRPr lang="en-US" dirty="0">
              <a:solidFill>
                <a:srgbClr val="FFC000"/>
              </a:solidFill>
            </a:endParaRPr>
          </a:p>
        </p:txBody>
      </p:sp>
      <p:pic>
        <p:nvPicPr>
          <p:cNvPr id="379906" name="Picture 2"/>
          <p:cNvPicPr>
            <a:picLocks noGrp="1" noChangeAspect="1" noChangeArrowheads="1"/>
          </p:cNvPicPr>
          <p:nvPr>
            <p:ph idx="1"/>
          </p:nvPr>
        </p:nvPicPr>
        <p:blipFill>
          <a:blip r:embed="rId2"/>
          <a:srcRect/>
          <a:stretch>
            <a:fillRect/>
          </a:stretch>
        </p:blipFill>
        <p:spPr>
          <a:xfrm>
            <a:off x="611188" y="1268413"/>
            <a:ext cx="7632700" cy="51847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223962"/>
          </a:xfrm>
        </p:spPr>
        <p:txBody>
          <a:bodyPr/>
          <a:lstStyle/>
          <a:p>
            <a:pPr>
              <a:defRPr/>
            </a:pPr>
            <a:r>
              <a:rPr lang="en-IE" dirty="0" smtClean="0">
                <a:solidFill>
                  <a:srgbClr val="FFC000"/>
                </a:solidFill>
              </a:rPr>
              <a:t>Workplace relationships</a:t>
            </a:r>
            <a:endParaRPr lang="en-IE" dirty="0">
              <a:solidFill>
                <a:srgbClr val="FFC000"/>
              </a:solidFill>
            </a:endParaRPr>
          </a:p>
        </p:txBody>
      </p:sp>
      <p:graphicFrame>
        <p:nvGraphicFramePr>
          <p:cNvPr id="319510" name="Object 22"/>
          <p:cNvGraphicFramePr>
            <a:graphicFrameLocks noGrp="1"/>
          </p:cNvGraphicFramePr>
          <p:nvPr>
            <p:ph idx="1"/>
          </p:nvPr>
        </p:nvGraphicFramePr>
        <p:xfrm>
          <a:off x="457200" y="2133600"/>
          <a:ext cx="8229600" cy="3992563"/>
        </p:xfrm>
        <a:graphic>
          <a:graphicData uri="http://schemas.openxmlformats.org/presentationml/2006/ole">
            <p:oleObj spid="_x0000_s319510" r:id="rId3" imgW="8230313" imgH="3993226" progId="Excel.Char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68313" y="2276475"/>
          <a:ext cx="8113712" cy="3613150"/>
        </p:xfrm>
        <a:graphic>
          <a:graphicData uri="http://schemas.openxmlformats.org/drawingml/2006/table">
            <a:tbl>
              <a:tblPr>
                <a:tableStyleId>{5C22544A-7EE6-4342-B048-85BDC9FD1C3A}</a:tableStyleId>
              </a:tblPr>
              <a:tblGrid>
                <a:gridCol w="2376264"/>
                <a:gridCol w="1224136"/>
                <a:gridCol w="1008112"/>
                <a:gridCol w="813952"/>
                <a:gridCol w="482192"/>
                <a:gridCol w="863392"/>
                <a:gridCol w="576768"/>
                <a:gridCol w="768816"/>
              </a:tblGrid>
              <a:tr h="792088">
                <a:tc>
                  <a:txBody>
                    <a:bodyPr/>
                    <a:lstStyle/>
                    <a:p>
                      <a:pPr algn="l" fontAlgn="b"/>
                      <a:endParaRPr lang="en-US" sz="1800" b="0" i="0" u="none" strike="noStrike" dirty="0">
                        <a:solidFill>
                          <a:srgbClr val="000000"/>
                        </a:solidFill>
                        <a:effectLst/>
                        <a:latin typeface="Calibri"/>
                      </a:endParaRPr>
                    </a:p>
                  </a:txBody>
                  <a:tcPr marL="5889" marR="5889" marT="5889" marB="0" anchor="b"/>
                </a:tc>
                <a:tc>
                  <a:txBody>
                    <a:bodyPr/>
                    <a:lstStyle/>
                    <a:p>
                      <a:pPr algn="l" fontAlgn="b"/>
                      <a:endParaRPr lang="en-US" sz="1800" b="0" i="0" u="none" strike="noStrike" dirty="0">
                        <a:solidFill>
                          <a:srgbClr val="000000"/>
                        </a:solidFill>
                        <a:effectLst/>
                        <a:latin typeface="Calibri"/>
                      </a:endParaRPr>
                    </a:p>
                  </a:txBody>
                  <a:tcPr marL="5889" marR="5889" marT="5889" marB="0" anchor="b"/>
                </a:tc>
                <a:tc gridSpan="2">
                  <a:txBody>
                    <a:bodyPr/>
                    <a:lstStyle/>
                    <a:p>
                      <a:pPr algn="l" fontAlgn="b"/>
                      <a:r>
                        <a:rPr lang="en-US" sz="1800" u="none" strike="noStrike" dirty="0">
                          <a:effectLst/>
                        </a:rPr>
                        <a:t>Poor general health (fair, bad, very bad)</a:t>
                      </a:r>
                      <a:endParaRPr lang="en-US" sz="1800" b="0" i="0" u="none" strike="noStrike" dirty="0">
                        <a:solidFill>
                          <a:srgbClr val="000000"/>
                        </a:solidFill>
                        <a:effectLst/>
                        <a:latin typeface="Calibri"/>
                      </a:endParaRPr>
                    </a:p>
                  </a:txBody>
                  <a:tcPr marL="5889" marR="5889" marT="5889" marB="0" anchor="b"/>
                </a:tc>
                <a:tc hMerge="1">
                  <a:txBody>
                    <a:bodyPr/>
                    <a:lstStyle/>
                    <a:p>
                      <a:endParaRPr lang="en-US"/>
                    </a:p>
                  </a:txBody>
                  <a:tcPr/>
                </a:tc>
                <a:tc gridSpan="2">
                  <a:txBody>
                    <a:bodyPr/>
                    <a:lstStyle/>
                    <a:p>
                      <a:pPr algn="l" fontAlgn="b"/>
                      <a:r>
                        <a:rPr lang="en-US" sz="1800" u="none" strike="noStrike" dirty="0">
                          <a:effectLst/>
                        </a:rPr>
                        <a:t>Mental health at risk (WHO 5)</a:t>
                      </a:r>
                      <a:endParaRPr lang="en-US" sz="1800" b="0" i="0" u="none" strike="noStrike" dirty="0">
                        <a:solidFill>
                          <a:srgbClr val="000000"/>
                        </a:solidFill>
                        <a:effectLst/>
                        <a:latin typeface="Calibri"/>
                      </a:endParaRPr>
                    </a:p>
                  </a:txBody>
                  <a:tcPr marL="5889" marR="5889" marT="5889" marB="0" anchor="b"/>
                </a:tc>
                <a:tc hMerge="1">
                  <a:txBody>
                    <a:bodyPr/>
                    <a:lstStyle/>
                    <a:p>
                      <a:endParaRPr lang="en-US"/>
                    </a:p>
                  </a:txBody>
                  <a:tcPr/>
                </a:tc>
                <a:tc gridSpan="2">
                  <a:txBody>
                    <a:bodyPr/>
                    <a:lstStyle/>
                    <a:p>
                      <a:pPr algn="l" fontAlgn="b"/>
                      <a:r>
                        <a:rPr lang="en-US" sz="1800" u="none" strike="noStrike" dirty="0">
                          <a:effectLst/>
                        </a:rPr>
                        <a:t>Absenteeism (&gt;5 days)</a:t>
                      </a:r>
                      <a:endParaRPr lang="en-US" sz="1800" b="0" i="0" u="none" strike="noStrike" dirty="0">
                        <a:solidFill>
                          <a:srgbClr val="000000"/>
                        </a:solidFill>
                        <a:effectLst/>
                        <a:latin typeface="Calibri"/>
                      </a:endParaRPr>
                    </a:p>
                  </a:txBody>
                  <a:tcPr marL="5889" marR="5889" marT="5889" marB="0" anchor="b"/>
                </a:tc>
                <a:tc hMerge="1">
                  <a:txBody>
                    <a:bodyPr/>
                    <a:lstStyle/>
                    <a:p>
                      <a:endParaRPr lang="en-US"/>
                    </a:p>
                  </a:txBody>
                  <a:tcPr/>
                </a:tc>
              </a:tr>
              <a:tr h="117772">
                <a:tc>
                  <a:txBody>
                    <a:bodyPr/>
                    <a:lstStyle/>
                    <a:p>
                      <a:pPr algn="l" fontAlgn="b"/>
                      <a:endParaRPr lang="en-US" sz="1800" b="0" i="0" u="none" strike="noStrike" dirty="0">
                        <a:solidFill>
                          <a:srgbClr val="000000"/>
                        </a:solidFill>
                        <a:effectLst/>
                        <a:latin typeface="Calibri"/>
                      </a:endParaRPr>
                    </a:p>
                  </a:txBody>
                  <a:tcPr marL="5889" marR="5889" marT="5889" marB="0" anchor="b"/>
                </a:tc>
                <a:tc>
                  <a:txBody>
                    <a:bodyPr/>
                    <a:lstStyle/>
                    <a:p>
                      <a:pPr algn="l" fontAlgn="b"/>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a:effectLst/>
                        </a:rPr>
                        <a:t>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women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dirty="0">
                          <a:effectLst/>
                        </a:rPr>
                        <a:t>women</a:t>
                      </a:r>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a:effectLst/>
                        </a:rPr>
                        <a:t>men</a:t>
                      </a:r>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women</a:t>
                      </a:r>
                      <a:endParaRPr lang="en-US" sz="1800" b="0" i="0" u="none" strike="noStrike">
                        <a:solidFill>
                          <a:srgbClr val="000000"/>
                        </a:solidFill>
                        <a:effectLst/>
                        <a:latin typeface="Calibri"/>
                      </a:endParaRPr>
                    </a:p>
                  </a:txBody>
                  <a:tcPr marL="5889" marR="5889" marT="5889" marB="0" anchor="b"/>
                </a:tc>
              </a:tr>
              <a:tr h="117772">
                <a:tc>
                  <a:txBody>
                    <a:bodyPr/>
                    <a:lstStyle/>
                    <a:p>
                      <a:pPr algn="l" fontAlgn="b"/>
                      <a:r>
                        <a:rPr lang="en-US" sz="1800" u="none" strike="noStrike" dirty="0" smtClean="0">
                          <a:effectLst/>
                        </a:rPr>
                        <a:t>Received </a:t>
                      </a:r>
                      <a:r>
                        <a:rPr lang="en-US" sz="1800" u="none" strike="noStrike" dirty="0">
                          <a:effectLst/>
                        </a:rPr>
                        <a:t>training paid </a:t>
                      </a:r>
                      <a:r>
                        <a:rPr lang="en-US" sz="1800" u="none" strike="noStrike" dirty="0" smtClean="0">
                          <a:effectLst/>
                        </a:rPr>
                        <a:t>for by </a:t>
                      </a:r>
                      <a:r>
                        <a:rPr lang="en-US" sz="1800" u="none" strike="noStrike" dirty="0">
                          <a:effectLst/>
                        </a:rPr>
                        <a:t>employer</a:t>
                      </a:r>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23%</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24%</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19%</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a:effectLst/>
                        </a:rPr>
                        <a:t>23%</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22%</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a:effectLst/>
                        </a:rPr>
                        <a:t>23%</a:t>
                      </a:r>
                      <a:endParaRPr lang="en-US" sz="1800" b="0" i="0" u="none" strike="noStrike">
                        <a:solidFill>
                          <a:srgbClr val="000000"/>
                        </a:solidFill>
                        <a:effectLst/>
                        <a:latin typeface="Calibri"/>
                      </a:endParaRPr>
                    </a:p>
                  </a:txBody>
                  <a:tcPr marL="5889" marR="5889" marT="5889" marB="0" anchor="b"/>
                </a:tc>
              </a:tr>
              <a:tr h="117772">
                <a:tc>
                  <a:txBody>
                    <a:bodyPr/>
                    <a:lstStyle/>
                    <a:p>
                      <a:pPr algn="l" fontAlgn="b"/>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a:effectLst/>
                        </a:rPr>
                        <a:t>yes</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16%</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a:effectLst/>
                        </a:rPr>
                        <a:t>19%</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16%</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21%</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24%</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27%</a:t>
                      </a:r>
                      <a:endParaRPr lang="en-US" sz="1800" b="0" i="0" u="none" strike="noStrike" dirty="0">
                        <a:solidFill>
                          <a:srgbClr val="000000"/>
                        </a:solidFill>
                        <a:effectLst/>
                        <a:latin typeface="Calibri"/>
                      </a:endParaRPr>
                    </a:p>
                  </a:txBody>
                  <a:tcPr marL="5889" marR="5889" marT="5889" marB="0" anchor="b"/>
                </a:tc>
              </a:tr>
              <a:tr h="117772">
                <a:tc>
                  <a:txBody>
                    <a:bodyPr/>
                    <a:lstStyle/>
                    <a:p>
                      <a:pPr algn="l" fontAlgn="b"/>
                      <a:r>
                        <a:rPr lang="en-US" sz="1800" u="none" strike="noStrike" dirty="0" smtClean="0">
                          <a:effectLst/>
                        </a:rPr>
                        <a:t>Job </a:t>
                      </a:r>
                      <a:r>
                        <a:rPr lang="en-US" sz="1800" u="none" strike="noStrike" dirty="0">
                          <a:effectLst/>
                        </a:rPr>
                        <a:t>gives feeling of work well done</a:t>
                      </a:r>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dirty="0">
                          <a:effectLst/>
                        </a:rPr>
                        <a:t>no</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30%</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37%</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a:effectLst/>
                        </a:rPr>
                        <a:t>35%</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45%</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32%</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30%</a:t>
                      </a:r>
                      <a:endParaRPr lang="en-US" sz="1800" b="0" i="0" u="none" strike="noStrike" dirty="0">
                        <a:solidFill>
                          <a:srgbClr val="000000"/>
                        </a:solidFill>
                        <a:effectLst/>
                        <a:latin typeface="Calibri"/>
                      </a:endParaRPr>
                    </a:p>
                  </a:txBody>
                  <a:tcPr marL="5889" marR="5889" marT="5889" marB="0" anchor="b"/>
                </a:tc>
              </a:tr>
              <a:tr h="117772">
                <a:tc>
                  <a:txBody>
                    <a:bodyPr/>
                    <a:lstStyle/>
                    <a:p>
                      <a:pPr algn="l" fontAlgn="b"/>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yes</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20%</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22%</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17%</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21%</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22%</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24%</a:t>
                      </a:r>
                      <a:endParaRPr lang="en-US" sz="1800" b="0" i="0" u="none" strike="noStrike" dirty="0">
                        <a:solidFill>
                          <a:srgbClr val="000000"/>
                        </a:solidFill>
                        <a:effectLst/>
                        <a:latin typeface="Calibri"/>
                      </a:endParaRPr>
                    </a:p>
                  </a:txBody>
                  <a:tcPr marL="5889" marR="5889" marT="5889" marB="0" anchor="b"/>
                </a:tc>
              </a:tr>
              <a:tr h="117772">
                <a:tc>
                  <a:txBody>
                    <a:bodyPr/>
                    <a:lstStyle/>
                    <a:p>
                      <a:pPr algn="l" fontAlgn="b"/>
                      <a:r>
                        <a:rPr lang="en-US" sz="1800" u="none" strike="noStrike" dirty="0" smtClean="0">
                          <a:effectLst/>
                        </a:rPr>
                        <a:t>Scope for applying </a:t>
                      </a:r>
                      <a:r>
                        <a:rPr lang="en-US" sz="1800" u="none" strike="noStrike" dirty="0">
                          <a:effectLst/>
                        </a:rPr>
                        <a:t>own ideas at work</a:t>
                      </a:r>
                      <a:endParaRPr lang="en-US" sz="1800" b="0" i="0" u="none" strike="noStrike" dirty="0">
                        <a:solidFill>
                          <a:srgbClr val="000000"/>
                        </a:solidFill>
                        <a:effectLst/>
                        <a:latin typeface="Calibri"/>
                      </a:endParaRPr>
                    </a:p>
                  </a:txBody>
                  <a:tcPr marL="5889" marR="5889" marT="5889" marB="0" anchor="b"/>
                </a:tc>
                <a:tc>
                  <a:txBody>
                    <a:bodyPr/>
                    <a:lstStyle/>
                    <a:p>
                      <a:pPr algn="l" fontAlgn="b"/>
                      <a:r>
                        <a:rPr lang="en-US" sz="1800" u="none" strike="noStrike">
                          <a:effectLst/>
                        </a:rPr>
                        <a:t>no</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25%</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a:effectLst/>
                        </a:rPr>
                        <a:t>27%</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24%</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29%</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29%</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29%</a:t>
                      </a:r>
                      <a:endParaRPr lang="en-US" sz="1800" b="0" i="0" u="none" strike="noStrike" dirty="0">
                        <a:solidFill>
                          <a:srgbClr val="000000"/>
                        </a:solidFill>
                        <a:effectLst/>
                        <a:latin typeface="Calibri"/>
                      </a:endParaRPr>
                    </a:p>
                  </a:txBody>
                  <a:tcPr marL="5889" marR="5889" marT="5889" marB="0" anchor="b"/>
                </a:tc>
              </a:tr>
              <a:tr h="117772">
                <a:tc>
                  <a:txBody>
                    <a:bodyPr/>
                    <a:lstStyle/>
                    <a:p>
                      <a:pPr algn="l" fontAlgn="b"/>
                      <a:endParaRPr lang="en-US" sz="1800" b="0" i="0" u="none" strike="noStrike">
                        <a:solidFill>
                          <a:srgbClr val="000000"/>
                        </a:solidFill>
                        <a:effectLst/>
                        <a:latin typeface="Calibri"/>
                      </a:endParaRPr>
                    </a:p>
                  </a:txBody>
                  <a:tcPr marL="5889" marR="5889" marT="5889" marB="0" anchor="b"/>
                </a:tc>
                <a:tc>
                  <a:txBody>
                    <a:bodyPr/>
                    <a:lstStyle/>
                    <a:p>
                      <a:pPr algn="l" fontAlgn="b"/>
                      <a:r>
                        <a:rPr lang="en-US" sz="1800" u="none" strike="noStrike">
                          <a:effectLst/>
                        </a:rPr>
                        <a:t>yes</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19%</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21%</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a:effectLst/>
                        </a:rPr>
                        <a:t>16%</a:t>
                      </a:r>
                      <a:endParaRPr lang="en-US" sz="1800" b="0" i="0" u="none" strike="noStrike">
                        <a:solidFill>
                          <a:srgbClr val="000000"/>
                        </a:solidFill>
                        <a:effectLst/>
                        <a:latin typeface="Calibri"/>
                      </a:endParaRPr>
                    </a:p>
                  </a:txBody>
                  <a:tcPr marL="5889" marR="5889" marT="5889"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21%</a:t>
                      </a:r>
                      <a:endParaRPr lang="en-US" sz="1800" b="0" i="0" u="none" strike="noStrike" dirty="0">
                        <a:solidFill>
                          <a:srgbClr val="000000"/>
                        </a:solidFill>
                        <a:effectLst/>
                        <a:latin typeface="Calibri"/>
                      </a:endParaRPr>
                    </a:p>
                  </a:txBody>
                  <a:tcPr marL="5889" marR="5889" marT="5889" marB="0" anchor="b"/>
                </a:tc>
                <a:tc>
                  <a:txBody>
                    <a:bodyPr/>
                    <a:lstStyle/>
                    <a:p>
                      <a:pPr algn="r" fontAlgn="b"/>
                      <a:r>
                        <a:rPr lang="en-US" sz="1800" u="none" strike="noStrike" dirty="0">
                          <a:effectLst/>
                        </a:rPr>
                        <a:t>23%</a:t>
                      </a:r>
                      <a:endParaRPr lang="en-US" sz="1800" b="0" i="0" u="none" strike="noStrike" dirty="0">
                        <a:solidFill>
                          <a:srgbClr val="000000"/>
                        </a:solidFill>
                        <a:effectLst/>
                        <a:latin typeface="Calibri"/>
                      </a:endParaRPr>
                    </a:p>
                  </a:txBody>
                  <a:tcPr marL="5889" marR="5889" marT="5889" marB="0" anchor="b"/>
                </a:tc>
              </a:tr>
            </a:tbl>
          </a:graphicData>
        </a:graphic>
      </p:graphicFrame>
      <p:sp>
        <p:nvSpPr>
          <p:cNvPr id="382033" name="Rectangle 12"/>
          <p:cNvSpPr>
            <a:spLocks noChangeArrowheads="1"/>
          </p:cNvSpPr>
          <p:nvPr/>
        </p:nvSpPr>
        <p:spPr bwMode="auto">
          <a:xfrm>
            <a:off x="468313" y="981075"/>
            <a:ext cx="7199312" cy="1076325"/>
          </a:xfrm>
          <a:prstGeom prst="rect">
            <a:avLst/>
          </a:prstGeom>
          <a:noFill/>
          <a:ln w="9525">
            <a:noFill/>
            <a:miter lim="800000"/>
            <a:headEnd/>
            <a:tailEnd/>
          </a:ln>
        </p:spPr>
        <p:txBody>
          <a:bodyPr>
            <a:spAutoFit/>
          </a:bodyPr>
          <a:lstStyle/>
          <a:p>
            <a:r>
              <a:rPr lang="en-IE" sz="3200" b="1">
                <a:solidFill>
                  <a:srgbClr val="0033CC"/>
                </a:solidFill>
              </a:rPr>
              <a:t>Job quality : skills development and intrinsic satisfaction and well-being</a:t>
            </a:r>
            <a:endParaRPr lang="en-US" sz="3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476250"/>
            <a:ext cx="7416800" cy="576263"/>
          </a:xfrm>
        </p:spPr>
        <p:txBody>
          <a:bodyPr/>
          <a:lstStyle/>
          <a:p>
            <a:pPr>
              <a:defRPr/>
            </a:pPr>
            <a:r>
              <a:rPr lang="en-IE" dirty="0" smtClean="0">
                <a:solidFill>
                  <a:srgbClr val="FFC000"/>
                </a:solidFill>
              </a:rPr>
              <a:t>Work Motivation (by age group and gender)</a:t>
            </a:r>
            <a:endParaRPr lang="en-US" dirty="0">
              <a:solidFill>
                <a:srgbClr val="FFC000"/>
              </a:solidFill>
            </a:endParaRPr>
          </a:p>
        </p:txBody>
      </p:sp>
      <p:pic>
        <p:nvPicPr>
          <p:cNvPr id="382978" name="Picture 3"/>
          <p:cNvPicPr>
            <a:picLocks noGrp="1" noChangeAspect="1" noChangeArrowheads="1"/>
          </p:cNvPicPr>
          <p:nvPr>
            <p:ph idx="1"/>
          </p:nvPr>
        </p:nvPicPr>
        <p:blipFill>
          <a:blip r:embed="rId2"/>
          <a:srcRect/>
          <a:stretch>
            <a:fillRect/>
          </a:stretch>
        </p:blipFill>
        <p:spPr>
          <a:xfrm>
            <a:off x="395288" y="1268413"/>
            <a:ext cx="8648700" cy="51847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76250"/>
            <a:ext cx="7986712" cy="576263"/>
          </a:xfrm>
        </p:spPr>
        <p:txBody>
          <a:bodyPr/>
          <a:lstStyle/>
          <a:p>
            <a:pPr>
              <a:defRPr/>
            </a:pPr>
            <a:r>
              <a:rPr lang="en-IE" dirty="0" smtClean="0">
                <a:solidFill>
                  <a:srgbClr val="FFC000"/>
                </a:solidFill>
              </a:rPr>
              <a:t>Work motivation (white/blue collar, high/low skilled)</a:t>
            </a:r>
            <a:endParaRPr lang="en-US" dirty="0">
              <a:solidFill>
                <a:srgbClr val="FFC000"/>
              </a:solidFill>
            </a:endParaRPr>
          </a:p>
        </p:txBody>
      </p:sp>
      <p:pic>
        <p:nvPicPr>
          <p:cNvPr id="384002" name="Picture 2"/>
          <p:cNvPicPr>
            <a:picLocks noGrp="1" noChangeAspect="1" noChangeArrowheads="1"/>
          </p:cNvPicPr>
          <p:nvPr>
            <p:ph idx="1"/>
          </p:nvPr>
        </p:nvPicPr>
        <p:blipFill>
          <a:blip r:embed="rId2"/>
          <a:srcRect/>
          <a:stretch>
            <a:fillRect/>
          </a:stretch>
        </p:blipFill>
        <p:spPr>
          <a:xfrm>
            <a:off x="395288" y="1341438"/>
            <a:ext cx="8353425" cy="51117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0"/>
            <a:ext cx="7726363" cy="1341438"/>
          </a:xfrm>
        </p:spPr>
        <p:txBody>
          <a:bodyPr/>
          <a:lstStyle/>
          <a:p>
            <a:pPr>
              <a:defRPr/>
            </a:pPr>
            <a:r>
              <a:rPr lang="en-IE" dirty="0" smtClean="0">
                <a:solidFill>
                  <a:srgbClr val="FFC000"/>
                </a:solidFill>
              </a:rPr>
              <a:t>Work motivation (by educational background)</a:t>
            </a:r>
            <a:endParaRPr lang="en-IE" dirty="0">
              <a:solidFill>
                <a:srgbClr val="FFC000"/>
              </a:solidFill>
            </a:endParaRPr>
          </a:p>
        </p:txBody>
      </p:sp>
      <p:pic>
        <p:nvPicPr>
          <p:cNvPr id="385026" name="Picture 22"/>
          <p:cNvPicPr>
            <a:picLocks noGrp="1" noChangeAspect="1" noChangeArrowheads="1"/>
          </p:cNvPicPr>
          <p:nvPr>
            <p:ph idx="1"/>
          </p:nvPr>
        </p:nvPicPr>
        <p:blipFill>
          <a:blip r:embed="rId2"/>
          <a:srcRect/>
          <a:stretch>
            <a:fillRect/>
          </a:stretch>
        </p:blipFill>
        <p:spPr>
          <a:xfrm>
            <a:off x="539750" y="1268413"/>
            <a:ext cx="8208963" cy="525621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29600" cy="576263"/>
          </a:xfrm>
        </p:spPr>
        <p:txBody>
          <a:bodyPr/>
          <a:lstStyle/>
          <a:p>
            <a:pPr>
              <a:defRPr/>
            </a:pPr>
            <a:r>
              <a:rPr lang="en-IE" dirty="0" smtClean="0">
                <a:solidFill>
                  <a:srgbClr val="FFC000"/>
                </a:solidFill>
              </a:rPr>
              <a:t>Some issues</a:t>
            </a:r>
            <a:endParaRPr lang="en-IE" dirty="0">
              <a:solidFill>
                <a:srgbClr val="FFC000"/>
              </a:solidFill>
            </a:endParaRPr>
          </a:p>
        </p:txBody>
      </p:sp>
      <p:sp>
        <p:nvSpPr>
          <p:cNvPr id="386050" name="Content Placeholder 2"/>
          <p:cNvSpPr>
            <a:spLocks noGrp="1"/>
          </p:cNvSpPr>
          <p:nvPr>
            <p:ph idx="1"/>
          </p:nvPr>
        </p:nvSpPr>
        <p:spPr>
          <a:xfrm>
            <a:off x="323850" y="1484313"/>
            <a:ext cx="8785225" cy="4641850"/>
          </a:xfrm>
        </p:spPr>
        <p:txBody>
          <a:bodyPr/>
          <a:lstStyle/>
          <a:p>
            <a:r>
              <a:rPr lang="en-IE" sz="1600" smtClean="0"/>
              <a:t>Intrinsic elements of work: important to kept and developed further in the framework</a:t>
            </a:r>
          </a:p>
          <a:p>
            <a:r>
              <a:rPr lang="en-IE" sz="1600" smtClean="0"/>
              <a:t>Issues: -</a:t>
            </a:r>
          </a:p>
          <a:p>
            <a:pPr lvl="1"/>
            <a:r>
              <a:rPr lang="en-IE" sz="1600" smtClean="0"/>
              <a:t>Some elements already in other dimensions: how to disentangle? / data? </a:t>
            </a:r>
          </a:p>
          <a:p>
            <a:pPr lvl="1"/>
            <a:r>
              <a:rPr lang="en-IE" sz="1600" smtClean="0"/>
              <a:t>Can we agree upon some indicators? </a:t>
            </a:r>
          </a:p>
          <a:p>
            <a:pPr lvl="2"/>
            <a:r>
              <a:rPr lang="en-IE" sz="1600" smtClean="0"/>
              <a:t>Workplace relationships</a:t>
            </a:r>
          </a:p>
          <a:p>
            <a:pPr lvl="2"/>
            <a:r>
              <a:rPr lang="en-IE" sz="1600" smtClean="0"/>
              <a:t>	-social relationships? (+ leadership styles?)</a:t>
            </a:r>
          </a:p>
          <a:p>
            <a:pPr lvl="2"/>
            <a:r>
              <a:rPr lang="en-IE" sz="1600" smtClean="0"/>
              <a:t>	-adverse social behaviours? / discrimination?: sensitive issues but with heavy impact  </a:t>
            </a:r>
          </a:p>
          <a:p>
            <a:pPr lvl="2"/>
            <a:r>
              <a:rPr lang="en-IE" sz="1600" smtClean="0"/>
              <a:t>Work motivation</a:t>
            </a:r>
          </a:p>
          <a:p>
            <a:pPr lvl="2"/>
            <a:r>
              <a:rPr lang="en-IE" sz="1600" smtClean="0"/>
              <a:t>-autonomy </a:t>
            </a:r>
          </a:p>
          <a:p>
            <a:pPr lvl="2"/>
            <a:r>
              <a:rPr lang="en-IE" sz="1600" smtClean="0"/>
              <a:t>	- index or one indicator? </a:t>
            </a:r>
          </a:p>
          <a:p>
            <a:pPr lvl="2"/>
            <a:r>
              <a:rPr lang="en-IE" sz="1600" smtClean="0"/>
              <a:t>	do we add work demands? (work intensity, work load, emotional demands?) / active jobs? / job strain</a:t>
            </a:r>
          </a:p>
          <a:p>
            <a:pPr lvl="2">
              <a:buFontTx/>
              <a:buChar char="-"/>
            </a:pPr>
            <a:r>
              <a:rPr lang="en-IE" sz="1600" smtClean="0"/>
              <a:t>creativity : apply own ideas in work ? / involved in improvement of products &amp; processes?</a:t>
            </a:r>
          </a:p>
          <a:p>
            <a:pPr lvl="2">
              <a:buFontTx/>
              <a:buChar char="-"/>
            </a:pPr>
            <a:r>
              <a:rPr lang="en-IE" sz="1600" smtClean="0"/>
              <a:t>useful work </a:t>
            </a:r>
          </a:p>
          <a:p>
            <a:pPr lvl="2"/>
            <a:r>
              <a:rPr lang="en-IE" sz="1600" smtClean="0"/>
              <a:t>- 	feedback (esteem)</a:t>
            </a:r>
          </a:p>
          <a:p>
            <a:pPr lvl="2"/>
            <a:r>
              <a:rPr lang="en-IE" sz="1600" smtClean="0"/>
              <a:t>- work satisfaction: does it add something?  (also mixing up job satisfaction, work satisfaction, satisfaction with working conditions)</a:t>
            </a:r>
          </a:p>
          <a:p>
            <a:pPr lvl="1"/>
            <a:r>
              <a:rPr lang="en-IE" sz="16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a:t>
            </a:r>
            <a:endParaRPr lang="en-IE" dirty="0"/>
          </a:p>
        </p:txBody>
      </p:sp>
      <p:sp>
        <p:nvSpPr>
          <p:cNvPr id="3" name="Content Placeholder 2"/>
          <p:cNvSpPr>
            <a:spLocks noGrp="1"/>
          </p:cNvSpPr>
          <p:nvPr>
            <p:ph idx="1"/>
          </p:nvPr>
        </p:nvSpPr>
        <p:spPr/>
        <p:txBody>
          <a:bodyPr/>
          <a:lstStyle/>
          <a:p>
            <a:pPr marL="0" indent="0">
              <a:buFontTx/>
              <a:buNone/>
              <a:defRPr/>
            </a:pPr>
            <a:r>
              <a:rPr lang="en-IE" sz="4000" b="1" dirty="0" smtClean="0">
                <a:solidFill>
                  <a:srgbClr val="FFC000"/>
                </a:solidFill>
                <a:latin typeface="+mj-lt"/>
              </a:rPr>
              <a:t>			</a:t>
            </a:r>
          </a:p>
          <a:p>
            <a:pPr marL="0" indent="0">
              <a:buFontTx/>
              <a:buNone/>
              <a:defRPr/>
            </a:pPr>
            <a:endParaRPr lang="en-IE" sz="4000" b="1" dirty="0">
              <a:solidFill>
                <a:srgbClr val="FFC000"/>
              </a:solidFill>
              <a:latin typeface="+mj-lt"/>
            </a:endParaRPr>
          </a:p>
          <a:p>
            <a:pPr marL="0" indent="0">
              <a:buFontTx/>
              <a:buNone/>
              <a:defRPr/>
            </a:pPr>
            <a:r>
              <a:rPr lang="en-IE" sz="4000" b="1" dirty="0" smtClean="0">
                <a:solidFill>
                  <a:srgbClr val="FFC000"/>
                </a:solidFill>
                <a:latin typeface="+mj-lt"/>
              </a:rPr>
              <a:t>			Thank you </a:t>
            </a:r>
            <a:endParaRPr lang="en-IE" sz="4000" b="1" dirty="0">
              <a:solidFill>
                <a:srgbClr val="FFC00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468313" y="1628775"/>
            <a:ext cx="8229600" cy="576263"/>
          </a:xfrm>
        </p:spPr>
        <p:txBody>
          <a:bodyPr/>
          <a:lstStyle/>
          <a:p>
            <a:pPr>
              <a:defRPr/>
            </a:pPr>
            <a:r>
              <a:rPr lang="en-IE" sz="2400">
                <a:solidFill>
                  <a:srgbClr val="DEB82B"/>
                </a:solidFill>
              </a:rPr>
              <a:t>Work intensity on the increase</a:t>
            </a:r>
            <a:r>
              <a:rPr lang="en-IE" sz="2400"/>
              <a:t> </a:t>
            </a:r>
            <a:br>
              <a:rPr lang="en-IE" sz="2400"/>
            </a:br>
            <a:r>
              <a:rPr lang="en-IE" sz="1600">
                <a:solidFill>
                  <a:srgbClr val="DEB82B"/>
                </a:solidFill>
              </a:rPr>
              <a:t>Working to tight deadlines, </a:t>
            </a:r>
            <a:br>
              <a:rPr lang="en-IE" sz="1600">
                <a:solidFill>
                  <a:srgbClr val="DEB82B"/>
                </a:solidFill>
              </a:rPr>
            </a:br>
            <a:r>
              <a:rPr lang="en-IE" sz="1600">
                <a:solidFill>
                  <a:srgbClr val="DEB82B"/>
                </a:solidFill>
              </a:rPr>
              <a:t>EC12, EU15 and EU27, 1991-2010 (%)</a:t>
            </a:r>
          </a:p>
        </p:txBody>
      </p:sp>
      <p:graphicFrame>
        <p:nvGraphicFramePr>
          <p:cNvPr id="312343" name="Object 23"/>
          <p:cNvGraphicFramePr>
            <a:graphicFrameLocks noGrp="1" noChangeAspect="1"/>
          </p:cNvGraphicFramePr>
          <p:nvPr>
            <p:ph idx="1"/>
          </p:nvPr>
        </p:nvGraphicFramePr>
        <p:xfrm>
          <a:off x="1547813" y="2546350"/>
          <a:ext cx="6183312" cy="3822700"/>
        </p:xfrm>
        <a:graphic>
          <a:graphicData uri="http://schemas.openxmlformats.org/presentationml/2006/ole">
            <p:oleObj spid="_x0000_s312343" name="Chart" r:id="rId4" imgW="5886450" imgH="3638550" progId="Excel.Char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1835150" y="188913"/>
            <a:ext cx="7129463" cy="863600"/>
          </a:xfrm>
        </p:spPr>
        <p:txBody>
          <a:bodyPr/>
          <a:lstStyle/>
          <a:p>
            <a:pPr>
              <a:defRPr/>
            </a:pPr>
            <a:r>
              <a:rPr lang="en-IE" sz="2400">
                <a:solidFill>
                  <a:srgbClr val="DEB82B"/>
                </a:solidFill>
              </a:rPr>
              <a:t/>
            </a:r>
            <a:br>
              <a:rPr lang="en-IE" sz="2400">
                <a:solidFill>
                  <a:srgbClr val="DEB82B"/>
                </a:solidFill>
              </a:rPr>
            </a:br>
            <a:r>
              <a:rPr lang="en-IE" sz="2400">
                <a:solidFill>
                  <a:srgbClr val="DEB82B"/>
                </a:solidFill>
              </a:rPr>
              <a:t>Differences in autonomy, 2000 – 2010, EU27 (%)</a:t>
            </a:r>
            <a:br>
              <a:rPr lang="en-IE" sz="2400">
                <a:solidFill>
                  <a:srgbClr val="DEB82B"/>
                </a:solidFill>
              </a:rPr>
            </a:br>
            <a:r>
              <a:rPr lang="en-IE" sz="1800">
                <a:solidFill>
                  <a:srgbClr val="DEB82B"/>
                </a:solidFill>
              </a:rPr>
              <a:t>being able to change or choose work methods</a:t>
            </a:r>
          </a:p>
        </p:txBody>
      </p:sp>
      <p:graphicFrame>
        <p:nvGraphicFramePr>
          <p:cNvPr id="313367" name="Object 23"/>
          <p:cNvGraphicFramePr>
            <a:graphicFrameLocks noGrp="1" noChangeAspect="1"/>
          </p:cNvGraphicFramePr>
          <p:nvPr>
            <p:ph idx="1"/>
          </p:nvPr>
        </p:nvGraphicFramePr>
        <p:xfrm>
          <a:off x="323850" y="1628775"/>
          <a:ext cx="8208963" cy="4943475"/>
        </p:xfrm>
        <a:graphic>
          <a:graphicData uri="http://schemas.openxmlformats.org/presentationml/2006/ole">
            <p:oleObj spid="_x0000_s313367" name="Chart" r:id="rId4" imgW="4667384" imgH="2809897"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71450"/>
            <a:ext cx="8229600" cy="1944688"/>
          </a:xfrm>
        </p:spPr>
        <p:txBody>
          <a:bodyPr/>
          <a:lstStyle/>
          <a:p>
            <a:pPr>
              <a:defRPr/>
            </a:pPr>
            <a:r>
              <a:rPr lang="en-IE" dirty="0" smtClean="0">
                <a:solidFill>
                  <a:srgbClr val="FFC000"/>
                </a:solidFill>
              </a:rPr>
              <a:t>Why are workplace relationships and workplace motivation important elements of quality of employment?</a:t>
            </a:r>
            <a:endParaRPr lang="en-IE" dirty="0">
              <a:solidFill>
                <a:srgbClr val="FFC000"/>
              </a:solidFill>
            </a:endParaRPr>
          </a:p>
        </p:txBody>
      </p:sp>
      <p:sp>
        <p:nvSpPr>
          <p:cNvPr id="22530" name="Content Placeholder 2"/>
          <p:cNvSpPr>
            <a:spLocks noGrp="1"/>
          </p:cNvSpPr>
          <p:nvPr>
            <p:ph idx="1"/>
          </p:nvPr>
        </p:nvSpPr>
        <p:spPr>
          <a:xfrm>
            <a:off x="468313" y="1412875"/>
            <a:ext cx="8675687" cy="5111750"/>
          </a:xfrm>
        </p:spPr>
        <p:txBody>
          <a:bodyPr/>
          <a:lstStyle/>
          <a:p>
            <a:r>
              <a:rPr lang="en-IE" smtClean="0"/>
              <a:t>From an individual point of view (worker): </a:t>
            </a:r>
          </a:p>
          <a:p>
            <a:pPr lvl="1"/>
            <a:r>
              <a:rPr lang="en-IE" sz="1800" smtClean="0"/>
              <a:t>Health and well being</a:t>
            </a:r>
          </a:p>
          <a:p>
            <a:pPr lvl="1"/>
            <a:r>
              <a:rPr lang="en-IE" sz="1800" smtClean="0"/>
              <a:t>Sustainability of work </a:t>
            </a:r>
          </a:p>
          <a:p>
            <a:pPr lvl="2"/>
            <a:r>
              <a:rPr lang="en-IE" sz="1200" smtClean="0"/>
              <a:t>keep workers fit and avoiding premature exit of labour market</a:t>
            </a:r>
          </a:p>
          <a:p>
            <a:pPr lvl="1"/>
            <a:r>
              <a:rPr lang="en-IE" sz="1800" smtClean="0"/>
              <a:t>Motivation? Engagement? </a:t>
            </a:r>
            <a:endParaRPr lang="en-IE" smtClean="0"/>
          </a:p>
          <a:p>
            <a:r>
              <a:rPr lang="en-IE" smtClean="0"/>
              <a:t>From a corporate point of view (organisation/company):</a:t>
            </a:r>
          </a:p>
          <a:p>
            <a:pPr lvl="1"/>
            <a:r>
              <a:rPr lang="en-IE" sz="1800" smtClean="0"/>
              <a:t>Performance / profitability of companies </a:t>
            </a:r>
          </a:p>
          <a:p>
            <a:pPr lvl="2"/>
            <a:r>
              <a:rPr lang="en-IE" sz="1200" smtClean="0"/>
              <a:t>link between engagement and better performance of workers? </a:t>
            </a:r>
          </a:p>
          <a:p>
            <a:pPr lvl="1"/>
            <a:r>
              <a:rPr lang="en-IE" sz="1800" smtClean="0"/>
              <a:t>Sustainability of the workforce (avoid unnecessary turnover)</a:t>
            </a:r>
            <a:endParaRPr lang="en-IE" smtClean="0"/>
          </a:p>
          <a:p>
            <a:r>
              <a:rPr lang="en-IE" smtClean="0"/>
              <a:t>From a societal point of view</a:t>
            </a:r>
          </a:p>
          <a:p>
            <a:pPr lvl="1"/>
            <a:r>
              <a:rPr lang="en-IE" sz="1800" smtClean="0"/>
              <a:t>Health and wellbeing </a:t>
            </a:r>
          </a:p>
          <a:p>
            <a:pPr lvl="2"/>
            <a:r>
              <a:rPr lang="en-IE" sz="1200" smtClean="0"/>
              <a:t>cost of health and mental health problems</a:t>
            </a:r>
          </a:p>
          <a:p>
            <a:pPr lvl="1"/>
            <a:r>
              <a:rPr lang="en-IE" sz="1800" smtClean="0"/>
              <a:t>Sustainability of workforce </a:t>
            </a:r>
          </a:p>
          <a:p>
            <a:pPr lvl="2"/>
            <a:r>
              <a:rPr lang="en-IE" sz="1200" smtClean="0"/>
              <a:t>cost of premature exit of labour market</a:t>
            </a:r>
          </a:p>
          <a:p>
            <a:pPr lvl="1"/>
            <a:r>
              <a:rPr lang="en-IE" sz="1800" smtClean="0"/>
              <a:t>Productivity of companies </a:t>
            </a:r>
          </a:p>
          <a:p>
            <a:pPr lvl="2"/>
            <a:r>
              <a:rPr lang="en-IE" sz="1200" smtClean="0"/>
              <a:t>cost of a less motivated or less productive workforce on overall productivity of the country</a:t>
            </a:r>
          </a:p>
          <a:p>
            <a:pPr lvl="1"/>
            <a:r>
              <a:rPr lang="en-IE" sz="1800" smtClean="0"/>
              <a:t>Social cohesion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268538" y="0"/>
            <a:ext cx="6875462" cy="1125538"/>
          </a:xfrm>
        </p:spPr>
        <p:txBody>
          <a:bodyPr/>
          <a:lstStyle/>
          <a:p>
            <a:pPr eaLnBrk="1" hangingPunct="1">
              <a:defRPr/>
            </a:pPr>
            <a:r>
              <a:rPr lang="en-GB" altLang="zh-CN" sz="2400">
                <a:solidFill>
                  <a:srgbClr val="DEB82B"/>
                </a:solidFill>
                <a:ea typeface="宋体" charset="-122"/>
              </a:rPr>
              <a:t>Knowing what is expected in the job, and feeling of doing useful work, always or most of the time, by sector</a:t>
            </a:r>
            <a:r>
              <a:rPr lang="en-GB" altLang="zh-CN" sz="2400">
                <a:ea typeface="宋体" charset="-122"/>
              </a:rPr>
              <a:t> </a:t>
            </a:r>
            <a:endParaRPr lang="en-GB" sz="2400"/>
          </a:p>
        </p:txBody>
      </p:sp>
      <p:pic>
        <p:nvPicPr>
          <p:cNvPr id="392194" name="Picture 4"/>
          <p:cNvPicPr>
            <a:picLocks noChangeAspect="1" noChangeArrowheads="1"/>
          </p:cNvPicPr>
          <p:nvPr/>
        </p:nvPicPr>
        <p:blipFill>
          <a:blip r:embed="rId2"/>
          <a:srcRect/>
          <a:stretch>
            <a:fillRect/>
          </a:stretch>
        </p:blipFill>
        <p:spPr bwMode="auto">
          <a:xfrm>
            <a:off x="1222375" y="1225550"/>
            <a:ext cx="7921625" cy="544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2339975" y="188913"/>
            <a:ext cx="6264275" cy="792162"/>
          </a:xfrm>
        </p:spPr>
        <p:txBody>
          <a:bodyPr/>
          <a:lstStyle/>
          <a:p>
            <a:pPr>
              <a:defRPr/>
            </a:pPr>
            <a:r>
              <a:rPr lang="nl-BE">
                <a:solidFill>
                  <a:srgbClr val="DEB82B"/>
                </a:solidFill>
              </a:rPr>
              <a:t>Contact met cliënten…</a:t>
            </a:r>
            <a:r>
              <a:rPr lang="nl-BE"/>
              <a:t> </a:t>
            </a:r>
          </a:p>
        </p:txBody>
      </p:sp>
      <p:graphicFrame>
        <p:nvGraphicFramePr>
          <p:cNvPr id="367631" name="Object 15"/>
          <p:cNvGraphicFramePr>
            <a:graphicFrameLocks noGrp="1" noChangeAspect="1"/>
          </p:cNvGraphicFramePr>
          <p:nvPr>
            <p:ph idx="1"/>
          </p:nvPr>
        </p:nvGraphicFramePr>
        <p:xfrm>
          <a:off x="684213" y="1657350"/>
          <a:ext cx="6831012" cy="4343400"/>
        </p:xfrm>
        <a:graphic>
          <a:graphicData uri="http://schemas.openxmlformats.org/presentationml/2006/ole">
            <p:oleObj spid="_x0000_s367631" name="Chart" r:id="rId3" imgW="5886298" imgH="3743432" progId="Excel.Chart.8">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762000"/>
            <a:ext cx="8229600" cy="576263"/>
          </a:xfrm>
        </p:spPr>
        <p:txBody>
          <a:bodyPr/>
          <a:lstStyle/>
          <a:p>
            <a:pPr eaLnBrk="1" hangingPunct="1">
              <a:defRPr/>
            </a:pPr>
            <a:r>
              <a:rPr lang="fr-FR" dirty="0" smtClean="0"/>
              <a:t>Job </a:t>
            </a:r>
            <a:r>
              <a:rPr lang="fr-FR" dirty="0" err="1" smtClean="0"/>
              <a:t>sustainability</a:t>
            </a:r>
            <a:r>
              <a:rPr lang="fr-FR" dirty="0" smtClean="0"/>
              <a:t> and </a:t>
            </a:r>
            <a:r>
              <a:rPr lang="fr-FR" dirty="0" err="1" smtClean="0"/>
              <a:t>working</a:t>
            </a:r>
            <a:r>
              <a:rPr lang="fr-FR" dirty="0" smtClean="0"/>
              <a:t> conditions </a:t>
            </a:r>
            <a:endParaRPr lang="en-US" dirty="0"/>
          </a:p>
        </p:txBody>
      </p:sp>
      <p:graphicFrame>
        <p:nvGraphicFramePr>
          <p:cNvPr id="4" name="Content Placeholder 3"/>
          <p:cNvGraphicFramePr>
            <a:graphicFrameLocks noGrp="1"/>
          </p:cNvGraphicFramePr>
          <p:nvPr>
            <p:ph idx="4294967295"/>
          </p:nvPr>
        </p:nvGraphicFramePr>
        <p:xfrm>
          <a:off x="323850" y="1341438"/>
          <a:ext cx="8667750" cy="4986337"/>
        </p:xfrm>
        <a:graphic>
          <a:graphicData uri="http://schemas.openxmlformats.org/drawingml/2006/table">
            <a:tbl>
              <a:tblPr firstRow="1" bandRow="1">
                <a:tableStyleId>{5C22544A-7EE6-4342-B048-85BDC9FD1C3A}</a:tableStyleId>
              </a:tblPr>
              <a:tblGrid>
                <a:gridCol w="1352872"/>
                <a:gridCol w="956977"/>
                <a:gridCol w="742451"/>
                <a:gridCol w="989936"/>
                <a:gridCol w="1437102"/>
                <a:gridCol w="1120231"/>
                <a:gridCol w="907440"/>
                <a:gridCol w="1161063"/>
              </a:tblGrid>
              <a:tr h="350287">
                <a:tc>
                  <a:txBody>
                    <a:bodyPr/>
                    <a:lstStyle/>
                    <a:p>
                      <a:endParaRPr lang="en-US" b="1" dirty="0"/>
                    </a:p>
                  </a:txBody>
                  <a:tcPr/>
                </a:tc>
                <a:tc>
                  <a:txBody>
                    <a:bodyPr/>
                    <a:lstStyle/>
                    <a:p>
                      <a:endParaRPr lang="en-US" dirty="0"/>
                    </a:p>
                  </a:txBody>
                  <a:tcPr/>
                </a:tc>
                <a:tc>
                  <a:txBody>
                    <a:bodyPr/>
                    <a:lstStyle/>
                    <a:p>
                      <a:r>
                        <a:rPr lang="fr-FR" dirty="0" smtClean="0"/>
                        <a:t>Male</a:t>
                      </a:r>
                      <a:endParaRPr lang="en-US" dirty="0"/>
                    </a:p>
                  </a:txBody>
                  <a:tcPr/>
                </a:tc>
                <a:tc>
                  <a:txBody>
                    <a:bodyPr/>
                    <a:lstStyle/>
                    <a:p>
                      <a:r>
                        <a:rPr lang="fr-FR" dirty="0" err="1" smtClean="0"/>
                        <a:t>Female</a:t>
                      </a:r>
                      <a:r>
                        <a:rPr lang="fr-FR" dirty="0" smtClean="0"/>
                        <a:t> </a:t>
                      </a:r>
                      <a:endParaRPr lang="en-US" dirty="0"/>
                    </a:p>
                  </a:txBody>
                  <a:tcPr/>
                </a:tc>
                <a:tc>
                  <a:txBody>
                    <a:bodyPr/>
                    <a:lstStyle/>
                    <a:p>
                      <a:endParaRPr lang="en-US" sz="1600" b="1" dirty="0"/>
                    </a:p>
                  </a:txBody>
                  <a:tcPr/>
                </a:tc>
                <a:tc>
                  <a:txBody>
                    <a:bodyPr/>
                    <a:lstStyle/>
                    <a:p>
                      <a:endParaRPr lang="en-US" dirty="0"/>
                    </a:p>
                  </a:txBody>
                  <a:tcPr/>
                </a:tc>
                <a:tc>
                  <a:txBody>
                    <a:bodyPr/>
                    <a:lstStyle/>
                    <a:p>
                      <a:r>
                        <a:rPr lang="fr-FR" dirty="0" smtClean="0"/>
                        <a:t>Male</a:t>
                      </a:r>
                      <a:endParaRPr lang="en-US" dirty="0"/>
                    </a:p>
                  </a:txBody>
                  <a:tcPr/>
                </a:tc>
                <a:tc>
                  <a:txBody>
                    <a:bodyPr/>
                    <a:lstStyle/>
                    <a:p>
                      <a:r>
                        <a:rPr lang="fr-FR" dirty="0" err="1" smtClean="0"/>
                        <a:t>Female</a:t>
                      </a:r>
                      <a:r>
                        <a:rPr lang="fr-FR" dirty="0" smtClean="0"/>
                        <a:t> </a:t>
                      </a:r>
                      <a:endParaRPr lang="en-US" dirty="0"/>
                    </a:p>
                  </a:txBody>
                  <a:tcPr/>
                </a:tc>
              </a:tr>
              <a:tr h="814626">
                <a:tc>
                  <a:txBody>
                    <a:bodyPr/>
                    <a:lstStyle/>
                    <a:p>
                      <a:r>
                        <a:rPr lang="fr-FR" sz="1600" b="1" dirty="0" err="1" smtClean="0">
                          <a:solidFill>
                            <a:srgbClr val="002060"/>
                          </a:solidFill>
                        </a:rPr>
                        <a:t>Autonomy</a:t>
                      </a:r>
                      <a:r>
                        <a:rPr lang="fr-FR" sz="1600" b="1" dirty="0" smtClean="0">
                          <a:solidFill>
                            <a:srgbClr val="002060"/>
                          </a:solidFill>
                        </a:rPr>
                        <a:t> </a:t>
                      </a:r>
                      <a:endParaRPr lang="en-US" sz="1600" b="1" dirty="0">
                        <a:solidFill>
                          <a:srgbClr val="002060"/>
                        </a:solidFill>
                      </a:endParaRPr>
                    </a:p>
                  </a:txBody>
                  <a:tcPr/>
                </a:tc>
                <a:tc>
                  <a:txBody>
                    <a:bodyPr/>
                    <a:lstStyle/>
                    <a:p>
                      <a:r>
                        <a:rPr lang="fr-FR" dirty="0" err="1" smtClean="0">
                          <a:solidFill>
                            <a:srgbClr val="002060"/>
                          </a:solidFill>
                        </a:rPr>
                        <a:t>Low</a:t>
                      </a:r>
                      <a:r>
                        <a:rPr lang="fr-FR" dirty="0" smtClean="0">
                          <a:solidFill>
                            <a:srgbClr val="002060"/>
                          </a:solidFill>
                        </a:rPr>
                        <a:t> </a:t>
                      </a:r>
                      <a:endParaRPr lang="en-US" dirty="0">
                        <a:solidFill>
                          <a:srgbClr val="002060"/>
                        </a:solidFill>
                      </a:endParaRPr>
                    </a:p>
                  </a:txBody>
                  <a:tcPr/>
                </a:tc>
                <a:tc>
                  <a:txBody>
                    <a:bodyPr/>
                    <a:lstStyle/>
                    <a:p>
                      <a:r>
                        <a:rPr lang="fr-FR" dirty="0" smtClean="0">
                          <a:solidFill>
                            <a:srgbClr val="002060"/>
                          </a:solidFill>
                        </a:rPr>
                        <a:t>48</a:t>
                      </a:r>
                      <a:endParaRPr lang="en-US" dirty="0">
                        <a:solidFill>
                          <a:srgbClr val="002060"/>
                        </a:solidFill>
                      </a:endParaRPr>
                    </a:p>
                  </a:txBody>
                  <a:tcPr/>
                </a:tc>
                <a:tc>
                  <a:txBody>
                    <a:bodyPr/>
                    <a:lstStyle/>
                    <a:p>
                      <a:r>
                        <a:rPr lang="fr-FR" dirty="0" smtClean="0">
                          <a:solidFill>
                            <a:srgbClr val="002060"/>
                          </a:solidFill>
                        </a:rPr>
                        <a:t>46</a:t>
                      </a:r>
                      <a:endParaRPr lang="en-US" dirty="0">
                        <a:solidFill>
                          <a:srgbClr val="002060"/>
                        </a:solidFill>
                      </a:endParaRPr>
                    </a:p>
                  </a:txBody>
                  <a:tcPr/>
                </a:tc>
                <a:tc>
                  <a:txBody>
                    <a:bodyPr/>
                    <a:lstStyle/>
                    <a:p>
                      <a:r>
                        <a:rPr lang="fr-FR" sz="1600" b="1" dirty="0" smtClean="0">
                          <a:solidFill>
                            <a:srgbClr val="002060"/>
                          </a:solidFill>
                        </a:rPr>
                        <a:t>Posture</a:t>
                      </a:r>
                      <a:r>
                        <a:rPr lang="fr-FR" sz="1600" b="1" baseline="0" dirty="0" smtClean="0">
                          <a:solidFill>
                            <a:srgbClr val="002060"/>
                          </a:solidFill>
                        </a:rPr>
                        <a:t> </a:t>
                      </a:r>
                      <a:r>
                        <a:rPr lang="fr-FR" sz="1600" b="1" baseline="0" dirty="0" err="1" smtClean="0">
                          <a:solidFill>
                            <a:srgbClr val="002060"/>
                          </a:solidFill>
                        </a:rPr>
                        <a:t>related</a:t>
                      </a:r>
                      <a:r>
                        <a:rPr lang="fr-FR" sz="1600" b="1" baseline="0" dirty="0" smtClean="0">
                          <a:solidFill>
                            <a:srgbClr val="002060"/>
                          </a:solidFill>
                        </a:rPr>
                        <a:t> index</a:t>
                      </a:r>
                      <a:endParaRPr lang="en-US" sz="1600" b="1" dirty="0">
                        <a:solidFill>
                          <a:srgbClr val="002060"/>
                        </a:solidFill>
                      </a:endParaRPr>
                    </a:p>
                  </a:txBody>
                  <a:tcPr/>
                </a:tc>
                <a:tc>
                  <a:txBody>
                    <a:bodyPr/>
                    <a:lstStyle/>
                    <a:p>
                      <a:r>
                        <a:rPr lang="fr-FR" dirty="0" err="1" smtClean="0"/>
                        <a:t>Low</a:t>
                      </a:r>
                      <a:r>
                        <a:rPr lang="fr-FR" dirty="0" smtClean="0"/>
                        <a:t> </a:t>
                      </a:r>
                      <a:endParaRPr lang="en-US" dirty="0"/>
                    </a:p>
                  </a:txBody>
                  <a:tcPr/>
                </a:tc>
                <a:tc>
                  <a:txBody>
                    <a:bodyPr/>
                    <a:lstStyle/>
                    <a:p>
                      <a:r>
                        <a:rPr lang="fr-FR" dirty="0" smtClean="0"/>
                        <a:t>77</a:t>
                      </a:r>
                      <a:endParaRPr lang="en-US" dirty="0"/>
                    </a:p>
                  </a:txBody>
                  <a:tcPr/>
                </a:tc>
                <a:tc>
                  <a:txBody>
                    <a:bodyPr/>
                    <a:lstStyle/>
                    <a:p>
                      <a:r>
                        <a:rPr lang="fr-FR" dirty="0" smtClean="0"/>
                        <a:t>69</a:t>
                      </a:r>
                      <a:endParaRPr lang="en-US" dirty="0"/>
                    </a:p>
                  </a:txBody>
                  <a:tcPr/>
                </a:tc>
              </a:tr>
              <a:tr h="350287">
                <a:tc>
                  <a:txBody>
                    <a:bodyPr/>
                    <a:lstStyle/>
                    <a:p>
                      <a:endParaRPr lang="en-US" sz="1600" b="1" dirty="0">
                        <a:solidFill>
                          <a:srgbClr val="002060"/>
                        </a:solidFill>
                      </a:endParaRPr>
                    </a:p>
                  </a:txBody>
                  <a:tcPr/>
                </a:tc>
                <a:tc>
                  <a:txBody>
                    <a:bodyPr/>
                    <a:lstStyle/>
                    <a:p>
                      <a:r>
                        <a:rPr lang="fr-FR" dirty="0" smtClean="0">
                          <a:solidFill>
                            <a:srgbClr val="002060"/>
                          </a:solidFill>
                        </a:rPr>
                        <a:t>High </a:t>
                      </a:r>
                      <a:endParaRPr lang="en-US" dirty="0">
                        <a:solidFill>
                          <a:srgbClr val="002060"/>
                        </a:solidFill>
                      </a:endParaRPr>
                    </a:p>
                  </a:txBody>
                  <a:tcPr/>
                </a:tc>
                <a:tc>
                  <a:txBody>
                    <a:bodyPr/>
                    <a:lstStyle/>
                    <a:p>
                      <a:r>
                        <a:rPr lang="fr-FR" dirty="0" smtClean="0">
                          <a:solidFill>
                            <a:srgbClr val="002060"/>
                          </a:solidFill>
                        </a:rPr>
                        <a:t>72</a:t>
                      </a:r>
                      <a:endParaRPr lang="en-US" dirty="0">
                        <a:solidFill>
                          <a:srgbClr val="002060"/>
                        </a:solidFill>
                      </a:endParaRPr>
                    </a:p>
                  </a:txBody>
                  <a:tcPr/>
                </a:tc>
                <a:tc>
                  <a:txBody>
                    <a:bodyPr/>
                    <a:lstStyle/>
                    <a:p>
                      <a:r>
                        <a:rPr lang="fr-FR" dirty="0" smtClean="0">
                          <a:solidFill>
                            <a:srgbClr val="002060"/>
                          </a:solidFill>
                        </a:rPr>
                        <a:t>67</a:t>
                      </a:r>
                      <a:endParaRPr lang="en-US" dirty="0">
                        <a:solidFill>
                          <a:srgbClr val="002060"/>
                        </a:solidFill>
                      </a:endParaRPr>
                    </a:p>
                  </a:txBody>
                  <a:tcPr/>
                </a:tc>
                <a:tc>
                  <a:txBody>
                    <a:bodyPr/>
                    <a:lstStyle/>
                    <a:p>
                      <a:endParaRPr lang="en-US" sz="1600" b="1" dirty="0">
                        <a:solidFill>
                          <a:srgbClr val="002060"/>
                        </a:solidFill>
                      </a:endParaRPr>
                    </a:p>
                  </a:txBody>
                  <a:tcPr/>
                </a:tc>
                <a:tc>
                  <a:txBody>
                    <a:bodyPr/>
                    <a:lstStyle/>
                    <a:p>
                      <a:r>
                        <a:rPr lang="fr-FR" dirty="0" smtClean="0"/>
                        <a:t>High </a:t>
                      </a:r>
                      <a:endParaRPr lang="en-US" dirty="0"/>
                    </a:p>
                  </a:txBody>
                  <a:tcPr/>
                </a:tc>
                <a:tc>
                  <a:txBody>
                    <a:bodyPr/>
                    <a:lstStyle/>
                    <a:p>
                      <a:r>
                        <a:rPr lang="fr-FR" dirty="0" smtClean="0"/>
                        <a:t>39</a:t>
                      </a:r>
                      <a:endParaRPr lang="en-US" dirty="0"/>
                    </a:p>
                  </a:txBody>
                  <a:tcPr/>
                </a:tc>
                <a:tc>
                  <a:txBody>
                    <a:bodyPr/>
                    <a:lstStyle/>
                    <a:p>
                      <a:r>
                        <a:rPr lang="fr-FR" dirty="0" smtClean="0"/>
                        <a:t>35</a:t>
                      </a:r>
                      <a:endParaRPr lang="en-US" dirty="0"/>
                    </a:p>
                  </a:txBody>
                  <a:tcPr/>
                </a:tc>
              </a:tr>
              <a:tr h="1021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err="1" smtClean="0">
                          <a:solidFill>
                            <a:srgbClr val="002060"/>
                          </a:solidFill>
                        </a:rPr>
                        <a:t>Work</a:t>
                      </a:r>
                      <a:r>
                        <a:rPr lang="fr-FR" sz="1600" b="1" dirty="0" smtClean="0">
                          <a:solidFill>
                            <a:srgbClr val="002060"/>
                          </a:solidFill>
                        </a:rPr>
                        <a:t> </a:t>
                      </a:r>
                      <a:r>
                        <a:rPr lang="fr-FR" sz="1600" b="1" dirty="0" err="1" smtClean="0">
                          <a:solidFill>
                            <a:srgbClr val="002060"/>
                          </a:solidFill>
                        </a:rPr>
                        <a:t>intensity</a:t>
                      </a:r>
                      <a:endParaRPr lang="en-US" sz="1600" b="1" dirty="0" smtClean="0">
                        <a:solidFill>
                          <a:srgbClr val="002060"/>
                        </a:solidFill>
                      </a:endParaRPr>
                    </a:p>
                  </a:txBody>
                  <a:tcPr/>
                </a:tc>
                <a:tc>
                  <a:txBody>
                    <a:bodyPr/>
                    <a:lstStyle/>
                    <a:p>
                      <a:r>
                        <a:rPr lang="fr-FR" dirty="0" err="1" smtClean="0">
                          <a:solidFill>
                            <a:srgbClr val="002060"/>
                          </a:solidFill>
                        </a:rPr>
                        <a:t>Low</a:t>
                      </a:r>
                      <a:r>
                        <a:rPr lang="fr-FR" dirty="0" smtClean="0">
                          <a:solidFill>
                            <a:srgbClr val="002060"/>
                          </a:solidFill>
                        </a:rPr>
                        <a:t> </a:t>
                      </a:r>
                      <a:endParaRPr lang="en-US" dirty="0">
                        <a:solidFill>
                          <a:srgbClr val="002060"/>
                        </a:solidFill>
                      </a:endParaRPr>
                    </a:p>
                  </a:txBody>
                  <a:tcPr/>
                </a:tc>
                <a:tc>
                  <a:txBody>
                    <a:bodyPr/>
                    <a:lstStyle/>
                    <a:p>
                      <a:r>
                        <a:rPr lang="fr-FR" dirty="0" smtClean="0">
                          <a:solidFill>
                            <a:srgbClr val="002060"/>
                          </a:solidFill>
                        </a:rPr>
                        <a:t>64</a:t>
                      </a:r>
                      <a:endParaRPr lang="en-US" dirty="0">
                        <a:solidFill>
                          <a:srgbClr val="002060"/>
                        </a:solidFill>
                      </a:endParaRPr>
                    </a:p>
                  </a:txBody>
                  <a:tcPr/>
                </a:tc>
                <a:tc>
                  <a:txBody>
                    <a:bodyPr/>
                    <a:lstStyle/>
                    <a:p>
                      <a:r>
                        <a:rPr lang="fr-FR" dirty="0" smtClean="0">
                          <a:solidFill>
                            <a:srgbClr val="002060"/>
                          </a:solidFill>
                        </a:rPr>
                        <a:t>61</a:t>
                      </a:r>
                      <a:endParaRPr lang="en-US" dirty="0">
                        <a:solidFill>
                          <a:srgbClr val="002060"/>
                        </a:solidFill>
                      </a:endParaRPr>
                    </a:p>
                  </a:txBody>
                  <a:tcPr/>
                </a:tc>
                <a:tc>
                  <a:txBody>
                    <a:bodyPr/>
                    <a:lstStyle/>
                    <a:p>
                      <a:r>
                        <a:rPr lang="fr-FR" sz="1600" b="1" baseline="0" dirty="0" err="1" smtClean="0">
                          <a:solidFill>
                            <a:srgbClr val="002060"/>
                          </a:solidFill>
                        </a:rPr>
                        <a:t>Career</a:t>
                      </a:r>
                      <a:r>
                        <a:rPr lang="fr-FR" sz="1600" b="1" baseline="0" dirty="0" smtClean="0">
                          <a:solidFill>
                            <a:srgbClr val="002060"/>
                          </a:solidFill>
                        </a:rPr>
                        <a:t> </a:t>
                      </a:r>
                      <a:r>
                        <a:rPr lang="fr-FR" sz="1600" b="1" baseline="0" dirty="0" err="1" smtClean="0">
                          <a:solidFill>
                            <a:srgbClr val="002060"/>
                          </a:solidFill>
                        </a:rPr>
                        <a:t>development</a:t>
                      </a:r>
                      <a:endParaRPr lang="fr-FR" sz="1600" b="1" baseline="0" dirty="0" smtClean="0">
                        <a:solidFill>
                          <a:srgbClr val="002060"/>
                        </a:solidFill>
                      </a:endParaRPr>
                    </a:p>
                    <a:p>
                      <a:r>
                        <a:rPr lang="fr-FR" sz="1600" b="1" dirty="0" err="1" smtClean="0">
                          <a:solidFill>
                            <a:srgbClr val="002060"/>
                          </a:solidFill>
                        </a:rPr>
                        <a:t>possibilities</a:t>
                      </a:r>
                      <a:r>
                        <a:rPr lang="fr-FR" sz="1600" b="1" baseline="0" dirty="0" smtClean="0">
                          <a:solidFill>
                            <a:srgbClr val="002060"/>
                          </a:solidFill>
                        </a:rPr>
                        <a:t>  </a:t>
                      </a:r>
                      <a:endParaRPr lang="en-US" sz="1600" b="1" dirty="0">
                        <a:solidFill>
                          <a:srgbClr val="002060"/>
                        </a:solidFill>
                      </a:endParaRPr>
                    </a:p>
                  </a:txBody>
                  <a:tcPr/>
                </a:tc>
                <a:tc>
                  <a:txBody>
                    <a:bodyPr/>
                    <a:lstStyle/>
                    <a:p>
                      <a:r>
                        <a:rPr lang="fr-FR" dirty="0" err="1" smtClean="0"/>
                        <a:t>Low</a:t>
                      </a:r>
                      <a:r>
                        <a:rPr lang="fr-FR" dirty="0" smtClean="0"/>
                        <a:t> </a:t>
                      </a:r>
                      <a:endParaRPr lang="en-US" dirty="0"/>
                    </a:p>
                  </a:txBody>
                  <a:tcPr/>
                </a:tc>
                <a:tc>
                  <a:txBody>
                    <a:bodyPr/>
                    <a:lstStyle/>
                    <a:p>
                      <a:r>
                        <a:rPr lang="fr-FR" dirty="0" smtClean="0"/>
                        <a:t>49</a:t>
                      </a:r>
                      <a:endParaRPr lang="en-US" dirty="0"/>
                    </a:p>
                  </a:txBody>
                  <a:tcPr/>
                </a:tc>
                <a:tc>
                  <a:txBody>
                    <a:bodyPr/>
                    <a:lstStyle/>
                    <a:p>
                      <a:r>
                        <a:rPr lang="fr-FR" dirty="0" smtClean="0"/>
                        <a:t>49</a:t>
                      </a:r>
                      <a:endParaRPr lang="en-US" dirty="0"/>
                    </a:p>
                  </a:txBody>
                  <a:tcPr/>
                </a:tc>
              </a:tr>
              <a:tr h="350287">
                <a:tc>
                  <a:txBody>
                    <a:bodyPr/>
                    <a:lstStyle/>
                    <a:p>
                      <a:endParaRPr lang="en-US" sz="1600" b="1" dirty="0">
                        <a:solidFill>
                          <a:srgbClr val="002060"/>
                        </a:solidFill>
                      </a:endParaRPr>
                    </a:p>
                  </a:txBody>
                  <a:tcPr/>
                </a:tc>
                <a:tc>
                  <a:txBody>
                    <a:bodyPr/>
                    <a:lstStyle/>
                    <a:p>
                      <a:r>
                        <a:rPr lang="fr-FR" dirty="0" smtClean="0">
                          <a:solidFill>
                            <a:srgbClr val="002060"/>
                          </a:solidFill>
                        </a:rPr>
                        <a:t>High </a:t>
                      </a:r>
                      <a:endParaRPr lang="en-US" dirty="0">
                        <a:solidFill>
                          <a:srgbClr val="002060"/>
                        </a:solidFill>
                      </a:endParaRPr>
                    </a:p>
                  </a:txBody>
                  <a:tcPr/>
                </a:tc>
                <a:tc>
                  <a:txBody>
                    <a:bodyPr/>
                    <a:lstStyle/>
                    <a:p>
                      <a:r>
                        <a:rPr lang="fr-FR" dirty="0" smtClean="0">
                          <a:solidFill>
                            <a:srgbClr val="002060"/>
                          </a:solidFill>
                        </a:rPr>
                        <a:t>51</a:t>
                      </a:r>
                      <a:endParaRPr lang="en-US" dirty="0">
                        <a:solidFill>
                          <a:srgbClr val="002060"/>
                        </a:solidFill>
                      </a:endParaRPr>
                    </a:p>
                  </a:txBody>
                  <a:tcPr/>
                </a:tc>
                <a:tc>
                  <a:txBody>
                    <a:bodyPr/>
                    <a:lstStyle/>
                    <a:p>
                      <a:r>
                        <a:rPr lang="fr-FR" dirty="0" smtClean="0">
                          <a:solidFill>
                            <a:srgbClr val="002060"/>
                          </a:solidFill>
                        </a:rPr>
                        <a:t>50</a:t>
                      </a:r>
                      <a:endParaRPr lang="en-US" dirty="0">
                        <a:solidFill>
                          <a:srgbClr val="002060"/>
                        </a:solidFill>
                      </a:endParaRPr>
                    </a:p>
                  </a:txBody>
                  <a:tcPr/>
                </a:tc>
                <a:tc>
                  <a:txBody>
                    <a:bodyPr/>
                    <a:lstStyle/>
                    <a:p>
                      <a:endParaRPr lang="en-US" sz="1600" b="1" dirty="0">
                        <a:solidFill>
                          <a:srgbClr val="002060"/>
                        </a:solidFill>
                      </a:endParaRPr>
                    </a:p>
                  </a:txBody>
                  <a:tcPr/>
                </a:tc>
                <a:tc>
                  <a:txBody>
                    <a:bodyPr/>
                    <a:lstStyle/>
                    <a:p>
                      <a:r>
                        <a:rPr lang="fr-FR" dirty="0" smtClean="0"/>
                        <a:t>High </a:t>
                      </a:r>
                      <a:endParaRPr lang="en-US" dirty="0"/>
                    </a:p>
                  </a:txBody>
                  <a:tcPr/>
                </a:tc>
                <a:tc>
                  <a:txBody>
                    <a:bodyPr/>
                    <a:lstStyle/>
                    <a:p>
                      <a:r>
                        <a:rPr lang="fr-FR" dirty="0" smtClean="0"/>
                        <a:t>66</a:t>
                      </a:r>
                      <a:endParaRPr lang="en-US" dirty="0"/>
                    </a:p>
                  </a:txBody>
                  <a:tcPr/>
                </a:tc>
                <a:tc>
                  <a:txBody>
                    <a:bodyPr/>
                    <a:lstStyle/>
                    <a:p>
                      <a:r>
                        <a:rPr lang="fr-FR" dirty="0" smtClean="0"/>
                        <a:t>64</a:t>
                      </a:r>
                      <a:endParaRPr lang="en-US" dirty="0"/>
                    </a:p>
                  </a:txBody>
                  <a:tcPr/>
                </a:tc>
              </a:tr>
              <a:tr h="570238">
                <a:tc>
                  <a:txBody>
                    <a:bodyPr/>
                    <a:lstStyle/>
                    <a:p>
                      <a:r>
                        <a:rPr lang="fr-FR" sz="1600" b="1" dirty="0" err="1" smtClean="0">
                          <a:solidFill>
                            <a:srgbClr val="002060"/>
                          </a:solidFill>
                        </a:rPr>
                        <a:t>Worker</a:t>
                      </a:r>
                      <a:r>
                        <a:rPr lang="fr-FR" sz="1600" b="1" dirty="0" smtClean="0">
                          <a:solidFill>
                            <a:srgbClr val="002060"/>
                          </a:solidFill>
                        </a:rPr>
                        <a:t> participation</a:t>
                      </a:r>
                      <a:endParaRPr lang="en-US" sz="1600" b="1" dirty="0">
                        <a:solidFill>
                          <a:srgbClr val="002060"/>
                        </a:solidFill>
                      </a:endParaRPr>
                    </a:p>
                  </a:txBody>
                  <a:tcPr/>
                </a:tc>
                <a:tc>
                  <a:txBody>
                    <a:bodyPr/>
                    <a:lstStyle/>
                    <a:p>
                      <a:r>
                        <a:rPr lang="fr-FR" dirty="0" err="1" smtClean="0">
                          <a:solidFill>
                            <a:srgbClr val="002060"/>
                          </a:solidFill>
                        </a:rPr>
                        <a:t>Low</a:t>
                      </a:r>
                      <a:r>
                        <a:rPr lang="fr-FR" dirty="0" smtClean="0">
                          <a:solidFill>
                            <a:srgbClr val="002060"/>
                          </a:solidFill>
                        </a:rPr>
                        <a:t> </a:t>
                      </a:r>
                      <a:endParaRPr lang="en-US" dirty="0">
                        <a:solidFill>
                          <a:srgbClr val="002060"/>
                        </a:solidFill>
                      </a:endParaRPr>
                    </a:p>
                  </a:txBody>
                  <a:tcPr/>
                </a:tc>
                <a:tc>
                  <a:txBody>
                    <a:bodyPr/>
                    <a:lstStyle/>
                    <a:p>
                      <a:r>
                        <a:rPr lang="fr-FR" dirty="0" smtClean="0">
                          <a:solidFill>
                            <a:srgbClr val="002060"/>
                          </a:solidFill>
                        </a:rPr>
                        <a:t>46</a:t>
                      </a:r>
                      <a:endParaRPr lang="en-US" dirty="0">
                        <a:solidFill>
                          <a:srgbClr val="002060"/>
                        </a:solidFill>
                      </a:endParaRPr>
                    </a:p>
                  </a:txBody>
                  <a:tcPr/>
                </a:tc>
                <a:tc>
                  <a:txBody>
                    <a:bodyPr/>
                    <a:lstStyle/>
                    <a:p>
                      <a:r>
                        <a:rPr lang="fr-FR" dirty="0" smtClean="0">
                          <a:solidFill>
                            <a:srgbClr val="002060"/>
                          </a:solidFill>
                        </a:rPr>
                        <a:t>47</a:t>
                      </a:r>
                      <a:endParaRPr lang="en-US" dirty="0">
                        <a:solidFill>
                          <a:srgbClr val="002060"/>
                        </a:solidFill>
                      </a:endParaRPr>
                    </a:p>
                  </a:txBody>
                  <a:tcPr/>
                </a:tc>
                <a:tc>
                  <a:txBody>
                    <a:bodyPr/>
                    <a:lstStyle/>
                    <a:p>
                      <a:r>
                        <a:rPr lang="fr-FR" sz="1600" b="1" dirty="0" err="1" smtClean="0">
                          <a:solidFill>
                            <a:srgbClr val="002060"/>
                          </a:solidFill>
                        </a:rPr>
                        <a:t>Work</a:t>
                      </a:r>
                      <a:r>
                        <a:rPr lang="fr-FR" sz="1600" b="1" dirty="0" smtClean="0">
                          <a:solidFill>
                            <a:srgbClr val="002060"/>
                          </a:solidFill>
                        </a:rPr>
                        <a:t> life balance</a:t>
                      </a:r>
                      <a:endParaRPr lang="en-US" sz="1600" b="1" dirty="0">
                        <a:solidFill>
                          <a:srgbClr val="002060"/>
                        </a:solidFill>
                      </a:endParaRPr>
                    </a:p>
                  </a:txBody>
                  <a:tcPr/>
                </a:tc>
                <a:tc>
                  <a:txBody>
                    <a:bodyPr/>
                    <a:lstStyle/>
                    <a:p>
                      <a:r>
                        <a:rPr lang="fr-FR" dirty="0" err="1" smtClean="0"/>
                        <a:t>unfit</a:t>
                      </a:r>
                      <a:endParaRPr lang="en-US" dirty="0"/>
                    </a:p>
                  </a:txBody>
                  <a:tcPr/>
                </a:tc>
                <a:tc>
                  <a:txBody>
                    <a:bodyPr/>
                    <a:lstStyle/>
                    <a:p>
                      <a:r>
                        <a:rPr lang="fr-FR" dirty="0" smtClean="0"/>
                        <a:t>47</a:t>
                      </a:r>
                      <a:endParaRPr lang="en-US" dirty="0"/>
                    </a:p>
                  </a:txBody>
                  <a:tcPr/>
                </a:tc>
                <a:tc>
                  <a:txBody>
                    <a:bodyPr/>
                    <a:lstStyle/>
                    <a:p>
                      <a:r>
                        <a:rPr lang="fr-FR" dirty="0" smtClean="0"/>
                        <a:t>42</a:t>
                      </a:r>
                      <a:endParaRPr lang="en-US" dirty="0"/>
                    </a:p>
                  </a:txBody>
                  <a:tcPr/>
                </a:tc>
              </a:tr>
              <a:tr h="350287">
                <a:tc>
                  <a:txBody>
                    <a:bodyPr/>
                    <a:lstStyle/>
                    <a:p>
                      <a:endParaRPr lang="en-US" sz="1600" b="1" dirty="0">
                        <a:solidFill>
                          <a:srgbClr val="002060"/>
                        </a:solidFill>
                      </a:endParaRPr>
                    </a:p>
                  </a:txBody>
                  <a:tcPr/>
                </a:tc>
                <a:tc>
                  <a:txBody>
                    <a:bodyPr/>
                    <a:lstStyle/>
                    <a:p>
                      <a:r>
                        <a:rPr lang="fr-FR" dirty="0" smtClean="0">
                          <a:solidFill>
                            <a:srgbClr val="002060"/>
                          </a:solidFill>
                        </a:rPr>
                        <a:t>High </a:t>
                      </a:r>
                      <a:endParaRPr lang="en-US" dirty="0">
                        <a:solidFill>
                          <a:srgbClr val="002060"/>
                        </a:solidFill>
                      </a:endParaRPr>
                    </a:p>
                  </a:txBody>
                  <a:tcPr/>
                </a:tc>
                <a:tc>
                  <a:txBody>
                    <a:bodyPr/>
                    <a:lstStyle/>
                    <a:p>
                      <a:r>
                        <a:rPr lang="fr-FR" dirty="0" smtClean="0">
                          <a:solidFill>
                            <a:srgbClr val="002060"/>
                          </a:solidFill>
                        </a:rPr>
                        <a:t>70</a:t>
                      </a:r>
                      <a:endParaRPr lang="en-US" dirty="0">
                        <a:solidFill>
                          <a:srgbClr val="002060"/>
                        </a:solidFill>
                      </a:endParaRPr>
                    </a:p>
                  </a:txBody>
                  <a:tcPr/>
                </a:tc>
                <a:tc>
                  <a:txBody>
                    <a:bodyPr/>
                    <a:lstStyle/>
                    <a:p>
                      <a:r>
                        <a:rPr lang="fr-FR" dirty="0" smtClean="0">
                          <a:solidFill>
                            <a:srgbClr val="002060"/>
                          </a:solidFill>
                        </a:rPr>
                        <a:t>65</a:t>
                      </a:r>
                      <a:endParaRPr lang="en-US" dirty="0">
                        <a:solidFill>
                          <a:srgbClr val="002060"/>
                        </a:solidFill>
                      </a:endParaRPr>
                    </a:p>
                  </a:txBody>
                  <a:tcPr/>
                </a:tc>
                <a:tc>
                  <a:txBody>
                    <a:bodyPr/>
                    <a:lstStyle/>
                    <a:p>
                      <a:endParaRPr lang="en-US" sz="1600" b="1" dirty="0">
                        <a:solidFill>
                          <a:srgbClr val="002060"/>
                        </a:solidFill>
                      </a:endParaRPr>
                    </a:p>
                  </a:txBody>
                  <a:tcPr/>
                </a:tc>
                <a:tc>
                  <a:txBody>
                    <a:bodyPr/>
                    <a:lstStyle/>
                    <a:p>
                      <a:r>
                        <a:rPr lang="fr-FR" dirty="0" smtClean="0"/>
                        <a:t>fit</a:t>
                      </a:r>
                      <a:endParaRPr lang="en-US" dirty="0"/>
                    </a:p>
                  </a:txBody>
                  <a:tcPr/>
                </a:tc>
                <a:tc>
                  <a:txBody>
                    <a:bodyPr/>
                    <a:lstStyle/>
                    <a:p>
                      <a:r>
                        <a:rPr lang="fr-FR" dirty="0" smtClean="0"/>
                        <a:t>62</a:t>
                      </a:r>
                      <a:endParaRPr lang="en-US" dirty="0"/>
                    </a:p>
                  </a:txBody>
                  <a:tcPr/>
                </a:tc>
                <a:tc>
                  <a:txBody>
                    <a:bodyPr/>
                    <a:lstStyle/>
                    <a:p>
                      <a:r>
                        <a:rPr lang="fr-FR" dirty="0" smtClean="0"/>
                        <a:t>62</a:t>
                      </a:r>
                      <a:endParaRPr lang="en-US" dirty="0"/>
                    </a:p>
                  </a:txBody>
                  <a:tcPr/>
                </a:tc>
              </a:tr>
              <a:tr h="741713">
                <a:tc>
                  <a:txBody>
                    <a:bodyPr/>
                    <a:lstStyle/>
                    <a:p>
                      <a:r>
                        <a:rPr lang="fr-FR" sz="1600" b="1" dirty="0" err="1" smtClean="0">
                          <a:solidFill>
                            <a:srgbClr val="002060"/>
                          </a:solidFill>
                        </a:rPr>
                        <a:t>Work</a:t>
                      </a:r>
                      <a:r>
                        <a:rPr lang="fr-FR" sz="1600" b="1" dirty="0" smtClean="0">
                          <a:solidFill>
                            <a:srgbClr val="002060"/>
                          </a:solidFill>
                        </a:rPr>
                        <a:t> </a:t>
                      </a:r>
                      <a:r>
                        <a:rPr lang="fr-FR" sz="1600" b="1" dirty="0" err="1" smtClean="0">
                          <a:solidFill>
                            <a:srgbClr val="002060"/>
                          </a:solidFill>
                        </a:rPr>
                        <a:t>well</a:t>
                      </a:r>
                      <a:r>
                        <a:rPr lang="fr-FR" sz="1600" b="1" dirty="0" smtClean="0">
                          <a:solidFill>
                            <a:srgbClr val="002060"/>
                          </a:solidFill>
                        </a:rPr>
                        <a:t> </a:t>
                      </a:r>
                      <a:r>
                        <a:rPr lang="fr-FR" sz="1600" b="1" dirty="0" err="1" smtClean="0">
                          <a:solidFill>
                            <a:srgbClr val="002060"/>
                          </a:solidFill>
                        </a:rPr>
                        <a:t>done</a:t>
                      </a:r>
                      <a:r>
                        <a:rPr lang="fr-FR" sz="1600" b="1" dirty="0" smtClean="0">
                          <a:solidFill>
                            <a:srgbClr val="002060"/>
                          </a:solidFill>
                        </a:rPr>
                        <a:t> </a:t>
                      </a:r>
                      <a:endParaRPr lang="en-US" sz="1600" b="1" dirty="0">
                        <a:solidFill>
                          <a:srgbClr val="002060"/>
                        </a:solidFill>
                      </a:endParaRPr>
                    </a:p>
                  </a:txBody>
                  <a:tcPr/>
                </a:tc>
                <a:tc>
                  <a:txBody>
                    <a:bodyPr/>
                    <a:lstStyle/>
                    <a:p>
                      <a:r>
                        <a:rPr lang="fr-FR" dirty="0" smtClean="0">
                          <a:solidFill>
                            <a:srgbClr val="002060"/>
                          </a:solidFill>
                        </a:rPr>
                        <a:t>Never </a:t>
                      </a:r>
                      <a:endParaRPr lang="en-US" dirty="0">
                        <a:solidFill>
                          <a:srgbClr val="002060"/>
                        </a:solidFill>
                      </a:endParaRPr>
                    </a:p>
                  </a:txBody>
                  <a:tcPr/>
                </a:tc>
                <a:tc>
                  <a:txBody>
                    <a:bodyPr/>
                    <a:lstStyle/>
                    <a:p>
                      <a:r>
                        <a:rPr lang="fr-FR" dirty="0" smtClean="0">
                          <a:solidFill>
                            <a:srgbClr val="002060"/>
                          </a:solidFill>
                        </a:rPr>
                        <a:t>43</a:t>
                      </a:r>
                      <a:endParaRPr lang="en-US" dirty="0">
                        <a:solidFill>
                          <a:srgbClr val="002060"/>
                        </a:solidFill>
                      </a:endParaRPr>
                    </a:p>
                  </a:txBody>
                  <a:tcPr/>
                </a:tc>
                <a:tc>
                  <a:txBody>
                    <a:bodyPr/>
                    <a:lstStyle/>
                    <a:p>
                      <a:r>
                        <a:rPr lang="fr-FR" dirty="0" smtClean="0">
                          <a:solidFill>
                            <a:srgbClr val="002060"/>
                          </a:solidFill>
                        </a:rPr>
                        <a:t>44</a:t>
                      </a:r>
                      <a:endParaRPr lang="en-US" dirty="0">
                        <a:solidFill>
                          <a:srgbClr val="002060"/>
                        </a:solidFill>
                      </a:endParaRPr>
                    </a:p>
                  </a:txBody>
                  <a:tcPr/>
                </a:tc>
                <a:tc>
                  <a:txBody>
                    <a:bodyPr/>
                    <a:lstStyle/>
                    <a:p>
                      <a:r>
                        <a:rPr lang="fr-FR" sz="1600" b="1" dirty="0" smtClean="0">
                          <a:solidFill>
                            <a:srgbClr val="002060"/>
                          </a:solidFill>
                        </a:rPr>
                        <a:t>Learning</a:t>
                      </a:r>
                      <a:r>
                        <a:rPr lang="fr-FR" sz="1600" b="1" baseline="0" dirty="0" smtClean="0">
                          <a:solidFill>
                            <a:srgbClr val="002060"/>
                          </a:solidFill>
                        </a:rPr>
                        <a:t> new </a:t>
                      </a:r>
                      <a:r>
                        <a:rPr lang="fr-FR" sz="1600" b="1" baseline="0" dirty="0" err="1" smtClean="0">
                          <a:solidFill>
                            <a:srgbClr val="002060"/>
                          </a:solidFill>
                        </a:rPr>
                        <a:t>things</a:t>
                      </a:r>
                      <a:r>
                        <a:rPr lang="fr-FR" sz="1600" b="1" baseline="0" dirty="0" smtClean="0">
                          <a:solidFill>
                            <a:srgbClr val="002060"/>
                          </a:solidFill>
                        </a:rPr>
                        <a:t> </a:t>
                      </a:r>
                      <a:endParaRPr lang="en-US" sz="1600" b="1" dirty="0">
                        <a:solidFill>
                          <a:srgbClr val="002060"/>
                        </a:solidFill>
                      </a:endParaRPr>
                    </a:p>
                  </a:txBody>
                  <a:tcPr/>
                </a:tc>
                <a:tc>
                  <a:txBody>
                    <a:bodyPr/>
                    <a:lstStyle/>
                    <a:p>
                      <a:r>
                        <a:rPr lang="fr-FR" dirty="0" err="1" smtClean="0"/>
                        <a:t>Low</a:t>
                      </a:r>
                      <a:r>
                        <a:rPr lang="fr-FR" dirty="0" smtClean="0"/>
                        <a:t> </a:t>
                      </a:r>
                      <a:endParaRPr lang="en-US" dirty="0"/>
                    </a:p>
                  </a:txBody>
                  <a:tcPr/>
                </a:tc>
                <a:tc>
                  <a:txBody>
                    <a:bodyPr/>
                    <a:lstStyle/>
                    <a:p>
                      <a:r>
                        <a:rPr lang="fr-FR" dirty="0" smtClean="0"/>
                        <a:t>49</a:t>
                      </a:r>
                      <a:endParaRPr lang="en-US" dirty="0"/>
                    </a:p>
                  </a:txBody>
                  <a:tcPr/>
                </a:tc>
                <a:tc>
                  <a:txBody>
                    <a:bodyPr/>
                    <a:lstStyle/>
                    <a:p>
                      <a:r>
                        <a:rPr lang="fr-FR" dirty="0" smtClean="0"/>
                        <a:t>49</a:t>
                      </a:r>
                      <a:endParaRPr lang="en-US" dirty="0"/>
                    </a:p>
                  </a:txBody>
                  <a:tcPr/>
                </a:tc>
              </a:tr>
              <a:tr h="350287">
                <a:tc>
                  <a:txBody>
                    <a:bodyPr/>
                    <a:lstStyle/>
                    <a:p>
                      <a:endParaRPr lang="en-US" b="1" dirty="0"/>
                    </a:p>
                  </a:txBody>
                  <a:tcPr/>
                </a:tc>
                <a:tc>
                  <a:txBody>
                    <a:bodyPr/>
                    <a:lstStyle/>
                    <a:p>
                      <a:r>
                        <a:rPr lang="fr-FR" dirty="0" err="1" smtClean="0"/>
                        <a:t>Always</a:t>
                      </a:r>
                      <a:endParaRPr lang="en-US" dirty="0"/>
                    </a:p>
                  </a:txBody>
                  <a:tcPr/>
                </a:tc>
                <a:tc>
                  <a:txBody>
                    <a:bodyPr/>
                    <a:lstStyle/>
                    <a:p>
                      <a:r>
                        <a:rPr lang="fr-FR" dirty="0" smtClean="0"/>
                        <a:t>63</a:t>
                      </a:r>
                      <a:endParaRPr lang="en-US" dirty="0"/>
                    </a:p>
                  </a:txBody>
                  <a:tcPr/>
                </a:tc>
                <a:tc>
                  <a:txBody>
                    <a:bodyPr/>
                    <a:lstStyle/>
                    <a:p>
                      <a:r>
                        <a:rPr lang="fr-FR" dirty="0" smtClean="0"/>
                        <a:t>60</a:t>
                      </a:r>
                      <a:endParaRPr lang="en-US" dirty="0"/>
                    </a:p>
                  </a:txBody>
                  <a:tcPr/>
                </a:tc>
                <a:tc>
                  <a:txBody>
                    <a:bodyPr/>
                    <a:lstStyle/>
                    <a:p>
                      <a:endParaRPr lang="en-US" b="1" dirty="0"/>
                    </a:p>
                  </a:txBody>
                  <a:tcPr/>
                </a:tc>
                <a:tc>
                  <a:txBody>
                    <a:bodyPr/>
                    <a:lstStyle/>
                    <a:p>
                      <a:r>
                        <a:rPr lang="fr-FR" dirty="0" smtClean="0"/>
                        <a:t>High </a:t>
                      </a:r>
                      <a:endParaRPr lang="en-US" dirty="0"/>
                    </a:p>
                  </a:txBody>
                  <a:tcPr/>
                </a:tc>
                <a:tc>
                  <a:txBody>
                    <a:bodyPr/>
                    <a:lstStyle/>
                    <a:p>
                      <a:r>
                        <a:rPr lang="fr-FR" dirty="0" smtClean="0"/>
                        <a:t>63</a:t>
                      </a:r>
                      <a:endParaRPr lang="en-US" dirty="0"/>
                    </a:p>
                  </a:txBody>
                  <a:tcPr/>
                </a:tc>
                <a:tc>
                  <a:txBody>
                    <a:bodyPr/>
                    <a:lstStyle/>
                    <a:p>
                      <a:r>
                        <a:rPr lang="fr-FR" dirty="0" smtClean="0"/>
                        <a:t>60</a:t>
                      </a:r>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1447800"/>
            <a:ext cx="8675688" cy="576263"/>
          </a:xfrm>
        </p:spPr>
        <p:txBody>
          <a:bodyPr/>
          <a:lstStyle/>
          <a:p>
            <a:pPr>
              <a:defRPr/>
            </a:pPr>
            <a:r>
              <a:rPr lang="en-IE">
                <a:solidFill>
                  <a:srgbClr val="DEB82B"/>
                </a:solidFill>
              </a:rPr>
              <a:t>Threats and harassment by sector</a:t>
            </a:r>
            <a:r>
              <a:rPr lang="en-IE"/>
              <a:t> </a:t>
            </a:r>
            <a:endParaRPr lang="en-GB"/>
          </a:p>
        </p:txBody>
      </p:sp>
      <p:sp>
        <p:nvSpPr>
          <p:cNvPr id="368649" name="Rectangle 3"/>
          <p:cNvSpPr>
            <a:spLocks noGrp="1" noChangeArrowheads="1"/>
          </p:cNvSpPr>
          <p:nvPr>
            <p:ph type="body" sz="half" idx="1"/>
          </p:nvPr>
        </p:nvSpPr>
        <p:spPr/>
        <p:txBody>
          <a:bodyPr/>
          <a:lstStyle/>
          <a:p>
            <a:endParaRPr lang="en-IE" sz="2200" smtClean="0"/>
          </a:p>
          <a:p>
            <a:endParaRPr lang="en-IE" sz="2200" smtClean="0"/>
          </a:p>
          <a:p>
            <a:endParaRPr lang="en-IE" sz="2200" smtClean="0"/>
          </a:p>
          <a:p>
            <a:endParaRPr lang="en-GB" sz="2200" smtClean="0"/>
          </a:p>
        </p:txBody>
      </p:sp>
      <p:graphicFrame>
        <p:nvGraphicFramePr>
          <p:cNvPr id="368647" name="Object 7"/>
          <p:cNvGraphicFramePr>
            <a:graphicFrameLocks noGrp="1" noChangeAspect="1"/>
          </p:cNvGraphicFramePr>
          <p:nvPr>
            <p:ph sz="half" idx="2"/>
          </p:nvPr>
        </p:nvGraphicFramePr>
        <p:xfrm>
          <a:off x="990600" y="2286000"/>
          <a:ext cx="7086600" cy="4332288"/>
        </p:xfrm>
        <a:graphic>
          <a:graphicData uri="http://schemas.openxmlformats.org/presentationml/2006/ole">
            <p:oleObj spid="_x0000_s368647" name="Chart" r:id="rId3" imgW="5886450" imgH="3600450" progId="Excel.Chart.8">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n-IE" sz="2400">
                <a:solidFill>
                  <a:srgbClr val="DEB82B"/>
                </a:solidFill>
              </a:rPr>
              <a:t>Feeling of one’s work well done, </a:t>
            </a:r>
            <a:br>
              <a:rPr lang="en-IE" sz="2400">
                <a:solidFill>
                  <a:srgbClr val="DEB82B"/>
                </a:solidFill>
              </a:rPr>
            </a:br>
            <a:r>
              <a:rPr lang="en-IE" sz="2400">
                <a:solidFill>
                  <a:srgbClr val="DEB82B"/>
                </a:solidFill>
              </a:rPr>
              <a:t>by job satisfaction, 2010, EU27 (%)</a:t>
            </a:r>
            <a:r>
              <a:rPr lang="en-IE" sz="2400"/>
              <a:t> </a:t>
            </a:r>
            <a:endParaRPr lang="en-GB" sz="2400"/>
          </a:p>
        </p:txBody>
      </p:sp>
      <p:graphicFrame>
        <p:nvGraphicFramePr>
          <p:cNvPr id="369670" name="Object 6"/>
          <p:cNvGraphicFramePr>
            <a:graphicFrameLocks noGrp="1" noChangeAspect="1"/>
          </p:cNvGraphicFramePr>
          <p:nvPr>
            <p:ph idx="1"/>
          </p:nvPr>
        </p:nvGraphicFramePr>
        <p:xfrm>
          <a:off x="1431925" y="2133600"/>
          <a:ext cx="6596063" cy="4194175"/>
        </p:xfrm>
        <a:graphic>
          <a:graphicData uri="http://schemas.openxmlformats.org/presentationml/2006/ole">
            <p:oleObj spid="_x0000_s369670" name="Chart" r:id="rId4" imgW="5886450" imgH="3743325" progId="Excel.Char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IE" dirty="0" smtClean="0"/>
              <a:t>Involvement in improving work organisation</a:t>
            </a:r>
            <a:endParaRPr lang="en-IE" dirty="0"/>
          </a:p>
        </p:txBody>
      </p:sp>
      <p:pic>
        <p:nvPicPr>
          <p:cNvPr id="401410" name="Picture 2"/>
          <p:cNvPicPr>
            <a:picLocks noGrp="1" noChangeAspect="1" noChangeArrowheads="1"/>
          </p:cNvPicPr>
          <p:nvPr>
            <p:ph idx="4294967295"/>
          </p:nvPr>
        </p:nvPicPr>
        <p:blipFill>
          <a:blip r:embed="rId3"/>
          <a:srcRect/>
          <a:stretch>
            <a:fillRect/>
          </a:stretch>
        </p:blipFill>
        <p:spPr>
          <a:xfrm>
            <a:off x="1066800" y="2209800"/>
            <a:ext cx="7086600" cy="4252913"/>
          </a:xfrm>
        </p:spPr>
      </p:pic>
      <p:sp>
        <p:nvSpPr>
          <p:cNvPr id="401411" name="Text Box 4"/>
          <p:cNvSpPr txBox="1">
            <a:spLocks noChangeArrowheads="1"/>
          </p:cNvSpPr>
          <p:nvPr/>
        </p:nvSpPr>
        <p:spPr bwMode="auto">
          <a:xfrm>
            <a:off x="2843213" y="260350"/>
            <a:ext cx="5616575" cy="369888"/>
          </a:xfrm>
          <a:prstGeom prst="rect">
            <a:avLst/>
          </a:prstGeom>
          <a:noFill/>
          <a:ln w="9525">
            <a:noFill/>
            <a:miter lim="800000"/>
            <a:headEnd/>
            <a:tailEnd/>
          </a:ln>
        </p:spPr>
        <p:txBody>
          <a:bodyPr>
            <a:spAutoFit/>
          </a:bodyPr>
          <a:lstStyle/>
          <a:p>
            <a:pPr>
              <a:spcBef>
                <a:spcPct val="50000"/>
              </a:spcBef>
            </a:pPr>
            <a:endParaRPr lang="en-US" b="1">
              <a:solidFill>
                <a:srgbClr val="DEB82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68313" y="-674688"/>
            <a:ext cx="8229600" cy="2303463"/>
          </a:xfrm>
        </p:spPr>
        <p:txBody>
          <a:bodyPr/>
          <a:lstStyle/>
          <a:p>
            <a:r>
              <a:rPr lang="en-IE" sz="2400" smtClean="0">
                <a:solidFill>
                  <a:srgbClr val="FFC000"/>
                </a:solidFill>
                <a:effectLst/>
              </a:rPr>
              <a:t>Diving in the theories</a:t>
            </a:r>
            <a:endParaRPr lang="en-GB" sz="2400" smtClean="0">
              <a:solidFill>
                <a:srgbClr val="FFC000"/>
              </a:solidFill>
              <a:effectLst/>
            </a:endParaRPr>
          </a:p>
        </p:txBody>
      </p:sp>
      <p:sp>
        <p:nvSpPr>
          <p:cNvPr id="365571" name="Rectangle 3"/>
          <p:cNvSpPr>
            <a:spLocks noGrp="1" noChangeArrowheads="1"/>
          </p:cNvSpPr>
          <p:nvPr>
            <p:ph type="body" idx="1"/>
          </p:nvPr>
        </p:nvSpPr>
        <p:spPr>
          <a:xfrm>
            <a:off x="457200" y="1412875"/>
            <a:ext cx="8229600" cy="4713288"/>
          </a:xfrm>
        </p:spPr>
        <p:txBody>
          <a:bodyPr/>
          <a:lstStyle/>
          <a:p>
            <a:pPr>
              <a:defRPr/>
            </a:pPr>
            <a:r>
              <a:rPr lang="en-IE" dirty="0" smtClean="0"/>
              <a:t>Disciplines: epidemiology, occupational psychology, …</a:t>
            </a:r>
          </a:p>
          <a:p>
            <a:pPr>
              <a:defRPr/>
            </a:pPr>
            <a:r>
              <a:rPr lang="en-IE" dirty="0" smtClean="0"/>
              <a:t>Quality of employment : </a:t>
            </a:r>
          </a:p>
          <a:p>
            <a:pPr lvl="1">
              <a:defRPr/>
            </a:pPr>
            <a:r>
              <a:rPr lang="en-IE" dirty="0" smtClean="0"/>
              <a:t>More than being in employment, having a (relatively steady) contract, </a:t>
            </a:r>
            <a:r>
              <a:rPr lang="en-IE" dirty="0" err="1" smtClean="0"/>
              <a:t>fysical</a:t>
            </a:r>
            <a:r>
              <a:rPr lang="en-IE" dirty="0" smtClean="0"/>
              <a:t> risks, containment of working hours… </a:t>
            </a:r>
          </a:p>
          <a:p>
            <a:pPr lvl="1">
              <a:defRPr/>
            </a:pPr>
            <a:r>
              <a:rPr lang="en-IE" dirty="0" smtClean="0"/>
              <a:t>Mental health and health : main theories: </a:t>
            </a:r>
          </a:p>
          <a:p>
            <a:pPr lvl="2">
              <a:defRPr/>
            </a:pPr>
            <a:r>
              <a:rPr lang="en-IE" dirty="0" smtClean="0"/>
              <a:t>- Job demands/control model (</a:t>
            </a:r>
            <a:r>
              <a:rPr lang="en-IE" dirty="0" err="1" smtClean="0"/>
              <a:t>Karasek</a:t>
            </a:r>
            <a:r>
              <a:rPr lang="en-IE" dirty="0" smtClean="0"/>
              <a:t>)</a:t>
            </a:r>
          </a:p>
          <a:p>
            <a:pPr lvl="2">
              <a:defRPr/>
            </a:pPr>
            <a:r>
              <a:rPr lang="en-IE" dirty="0" smtClean="0"/>
              <a:t>- Effort / reward </a:t>
            </a:r>
            <a:r>
              <a:rPr lang="en-IE" dirty="0" err="1" smtClean="0"/>
              <a:t>inbalance</a:t>
            </a:r>
            <a:r>
              <a:rPr lang="en-IE" dirty="0" smtClean="0"/>
              <a:t> (</a:t>
            </a:r>
            <a:r>
              <a:rPr lang="en-IE" dirty="0" err="1" smtClean="0"/>
              <a:t>Siegrist</a:t>
            </a:r>
            <a:r>
              <a:rPr lang="en-IE" dirty="0" smtClean="0"/>
              <a:t>)</a:t>
            </a:r>
          </a:p>
          <a:p>
            <a:pPr marL="914400" lvl="2" indent="0">
              <a:defRPr/>
            </a:pPr>
            <a:r>
              <a:rPr lang="en-IE" dirty="0" smtClean="0"/>
              <a:t>- Organisational justice (Greenberg)</a:t>
            </a:r>
          </a:p>
          <a:p>
            <a:pPr marL="914400" lvl="2" indent="0">
              <a:defRPr/>
            </a:pPr>
            <a:r>
              <a:rPr lang="en-GB" dirty="0" smtClean="0"/>
              <a:t>- Job characteristics model (Hackman and </a:t>
            </a:r>
            <a:r>
              <a:rPr lang="en-GB" dirty="0" err="1" smtClean="0"/>
              <a:t>Oldman</a:t>
            </a:r>
            <a:r>
              <a:rPr lang="en-GB"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68313" y="44450"/>
            <a:ext cx="8229600" cy="1296988"/>
          </a:xfrm>
        </p:spPr>
        <p:txBody>
          <a:bodyPr/>
          <a:lstStyle/>
          <a:p>
            <a:r>
              <a:rPr lang="en-IE" sz="2400" smtClean="0">
                <a:solidFill>
                  <a:srgbClr val="FFC000"/>
                </a:solidFill>
                <a:effectLst/>
              </a:rPr>
              <a:t>Job demands/control(/support) model (JDC) </a:t>
            </a:r>
            <a:br>
              <a:rPr lang="en-IE" sz="2400" smtClean="0">
                <a:solidFill>
                  <a:srgbClr val="FFC000"/>
                </a:solidFill>
                <a:effectLst/>
              </a:rPr>
            </a:br>
            <a:r>
              <a:rPr lang="en-IE" sz="2400" smtClean="0">
                <a:solidFill>
                  <a:srgbClr val="FFC000"/>
                </a:solidFill>
                <a:effectLst/>
              </a:rPr>
              <a:t>(Karasek and Theorell)</a:t>
            </a:r>
            <a:endParaRPr lang="en-GB" sz="2400" smtClean="0">
              <a:solidFill>
                <a:srgbClr val="FFC000"/>
              </a:solidFill>
              <a:effectLst/>
            </a:endParaRPr>
          </a:p>
        </p:txBody>
      </p:sp>
      <p:sp>
        <p:nvSpPr>
          <p:cNvPr id="369667" name="Rectangle 3"/>
          <p:cNvSpPr>
            <a:spLocks noGrp="1" noChangeArrowheads="1"/>
          </p:cNvSpPr>
          <p:nvPr>
            <p:ph type="body" idx="1"/>
          </p:nvPr>
        </p:nvSpPr>
        <p:spPr>
          <a:xfrm>
            <a:off x="250825" y="1628775"/>
            <a:ext cx="5041900" cy="3992563"/>
          </a:xfrm>
        </p:spPr>
        <p:txBody>
          <a:bodyPr/>
          <a:lstStyle/>
          <a:p>
            <a:pPr>
              <a:defRPr/>
            </a:pPr>
            <a:r>
              <a:rPr lang="en-IE" sz="1600" b="1" dirty="0"/>
              <a:t>Job demands</a:t>
            </a:r>
            <a:r>
              <a:rPr lang="en-IE" sz="1600" dirty="0"/>
              <a:t>: </a:t>
            </a:r>
            <a:endParaRPr lang="en-IE" sz="1600" dirty="0" smtClean="0"/>
          </a:p>
          <a:p>
            <a:pPr lvl="1">
              <a:defRPr/>
            </a:pPr>
            <a:r>
              <a:rPr lang="en-IE" sz="1200" dirty="0" err="1"/>
              <a:t>f</a:t>
            </a:r>
            <a:r>
              <a:rPr lang="en-IE" sz="1200" dirty="0" err="1" smtClean="0"/>
              <a:t>ysical</a:t>
            </a:r>
            <a:r>
              <a:rPr lang="en-IE" sz="1200" dirty="0"/>
              <a:t>, psychological, social, or organizational aspects of the job, that require sustained </a:t>
            </a:r>
            <a:r>
              <a:rPr lang="en-IE" sz="1200" dirty="0" err="1"/>
              <a:t>f</a:t>
            </a:r>
            <a:r>
              <a:rPr lang="en-IE" sz="1200" dirty="0" err="1" smtClean="0"/>
              <a:t>ysical</a:t>
            </a:r>
            <a:r>
              <a:rPr lang="en-IE" sz="1200" dirty="0" smtClean="0"/>
              <a:t> </a:t>
            </a:r>
            <a:r>
              <a:rPr lang="en-IE" sz="1200" dirty="0"/>
              <a:t>and/or psychological effort or skills. </a:t>
            </a:r>
            <a:endParaRPr lang="en-IE" sz="1200" dirty="0" smtClean="0"/>
          </a:p>
          <a:p>
            <a:pPr lvl="1">
              <a:defRPr/>
            </a:pPr>
            <a:r>
              <a:rPr lang="en-IE" sz="1200" dirty="0" smtClean="0"/>
              <a:t>associated </a:t>
            </a:r>
            <a:r>
              <a:rPr lang="en-IE" sz="1200" dirty="0"/>
              <a:t>with certain </a:t>
            </a:r>
            <a:r>
              <a:rPr lang="en-IE" sz="1200" dirty="0" err="1"/>
              <a:t>f</a:t>
            </a:r>
            <a:r>
              <a:rPr lang="en-IE" sz="1200" dirty="0" err="1" smtClean="0"/>
              <a:t>ysiological</a:t>
            </a:r>
            <a:r>
              <a:rPr lang="en-IE" sz="1200" dirty="0" smtClean="0"/>
              <a:t> </a:t>
            </a:r>
            <a:r>
              <a:rPr lang="en-IE" sz="1200" dirty="0"/>
              <a:t>and/or psychological </a:t>
            </a:r>
            <a:r>
              <a:rPr lang="en-IE" sz="1200" dirty="0" smtClean="0"/>
              <a:t>costs.</a:t>
            </a:r>
          </a:p>
          <a:p>
            <a:pPr lvl="1">
              <a:defRPr/>
            </a:pPr>
            <a:r>
              <a:rPr lang="en-IE" sz="1200" dirty="0" smtClean="0"/>
              <a:t>Examples : work load, work </a:t>
            </a:r>
            <a:r>
              <a:rPr lang="en-IE" sz="1200" dirty="0"/>
              <a:t>pressure, emotional demands</a:t>
            </a:r>
          </a:p>
          <a:p>
            <a:pPr>
              <a:defRPr/>
            </a:pPr>
            <a:r>
              <a:rPr lang="en-IE" sz="1600" b="1" dirty="0"/>
              <a:t>Job </a:t>
            </a:r>
            <a:r>
              <a:rPr lang="en-IE" sz="1600" b="1" dirty="0" smtClean="0"/>
              <a:t>resources (/job control):</a:t>
            </a:r>
            <a:r>
              <a:rPr lang="en-IE" sz="1600" dirty="0" smtClean="0"/>
              <a:t> </a:t>
            </a:r>
          </a:p>
          <a:p>
            <a:pPr lvl="1">
              <a:defRPr/>
            </a:pPr>
            <a:r>
              <a:rPr lang="en-IE" sz="1200" dirty="0" smtClean="0"/>
              <a:t>physical</a:t>
            </a:r>
            <a:r>
              <a:rPr lang="en-IE" sz="1200" dirty="0"/>
              <a:t>, psychological, social, or organizational aspects of the job that are </a:t>
            </a:r>
            <a:endParaRPr lang="en-IE" sz="1200" dirty="0" smtClean="0"/>
          </a:p>
          <a:p>
            <a:pPr lvl="2">
              <a:defRPr/>
            </a:pPr>
            <a:r>
              <a:rPr lang="en-IE" sz="1200" dirty="0" smtClean="0"/>
              <a:t>- functional </a:t>
            </a:r>
            <a:r>
              <a:rPr lang="en-IE" sz="1200" dirty="0"/>
              <a:t>in achieving work goals; </a:t>
            </a:r>
            <a:endParaRPr lang="en-IE" sz="1200" dirty="0" smtClean="0"/>
          </a:p>
          <a:p>
            <a:pPr lvl="2">
              <a:defRPr/>
            </a:pPr>
            <a:r>
              <a:rPr lang="en-IE" sz="1200" dirty="0" smtClean="0"/>
              <a:t>- reduce </a:t>
            </a:r>
            <a:r>
              <a:rPr lang="en-IE" sz="1200" dirty="0"/>
              <a:t>job demands and the associated physiological and psychological cost; </a:t>
            </a:r>
            <a:endParaRPr lang="en-IE" sz="1200" dirty="0" smtClean="0"/>
          </a:p>
          <a:p>
            <a:pPr marL="914400" lvl="2" indent="0">
              <a:defRPr/>
            </a:pPr>
            <a:r>
              <a:rPr lang="en-IE" sz="1200" dirty="0" smtClean="0"/>
              <a:t>- stimulate </a:t>
            </a:r>
            <a:r>
              <a:rPr lang="en-IE" sz="1200" dirty="0"/>
              <a:t>personal growth, learning, and </a:t>
            </a:r>
            <a:r>
              <a:rPr lang="en-IE" sz="1200" dirty="0" smtClean="0"/>
              <a:t>development.</a:t>
            </a:r>
          </a:p>
          <a:p>
            <a:pPr lvl="1">
              <a:buFontTx/>
              <a:buChar char="-"/>
              <a:defRPr/>
            </a:pPr>
            <a:r>
              <a:rPr lang="en-IE" sz="1200" dirty="0" smtClean="0"/>
              <a:t>Examples : career </a:t>
            </a:r>
            <a:r>
              <a:rPr lang="en-IE" sz="1200" dirty="0"/>
              <a:t>opportunities, supervisor coaching, role-clarity, and autonomy</a:t>
            </a:r>
            <a:r>
              <a:rPr lang="en-IE" sz="1200" dirty="0" smtClean="0"/>
              <a:t>.</a:t>
            </a:r>
          </a:p>
          <a:p>
            <a:pPr>
              <a:defRPr/>
            </a:pPr>
            <a:r>
              <a:rPr lang="en-IE" sz="1600" b="1" dirty="0"/>
              <a:t>Social support</a:t>
            </a:r>
          </a:p>
          <a:p>
            <a:pPr lvl="1">
              <a:defRPr/>
            </a:pPr>
            <a:r>
              <a:rPr lang="en-IE" sz="1200" dirty="0" smtClean="0"/>
              <a:t>Of colleagues and boss</a:t>
            </a:r>
            <a:endParaRPr lang="en-IE" sz="1200" dirty="0"/>
          </a:p>
          <a:p>
            <a:pPr>
              <a:defRPr/>
            </a:pPr>
            <a:r>
              <a:rPr lang="en-IE" sz="1600" b="1" dirty="0" smtClean="0"/>
              <a:t>Outcomes: </a:t>
            </a:r>
          </a:p>
          <a:p>
            <a:pPr lvl="1">
              <a:defRPr/>
            </a:pPr>
            <a:r>
              <a:rPr lang="en-IE" sz="1200" dirty="0"/>
              <a:t>Health impairment process: </a:t>
            </a:r>
            <a:r>
              <a:rPr lang="en-IE" sz="1200" dirty="0" smtClean="0"/>
              <a:t>poorly </a:t>
            </a:r>
            <a:r>
              <a:rPr lang="en-IE" sz="1200" dirty="0"/>
              <a:t>designed jobs or chronic job demands </a:t>
            </a:r>
            <a:r>
              <a:rPr lang="en-IE" sz="1200" dirty="0" smtClean="0"/>
              <a:t>-&gt; exhaust </a:t>
            </a:r>
            <a:r>
              <a:rPr lang="en-IE" sz="1200" dirty="0"/>
              <a:t>employees’ mental and physical </a:t>
            </a:r>
            <a:r>
              <a:rPr lang="en-IE" sz="1200" dirty="0" smtClean="0"/>
              <a:t>resources -&gt; might </a:t>
            </a:r>
            <a:r>
              <a:rPr lang="en-IE" sz="1200" dirty="0"/>
              <a:t>lead to </a:t>
            </a:r>
            <a:r>
              <a:rPr lang="en-IE" sz="1200" dirty="0" smtClean="0"/>
              <a:t>burnout and other </a:t>
            </a:r>
            <a:r>
              <a:rPr lang="en-IE" sz="1200" dirty="0"/>
              <a:t>health problems.</a:t>
            </a:r>
          </a:p>
          <a:p>
            <a:pPr lvl="1">
              <a:defRPr/>
            </a:pPr>
            <a:r>
              <a:rPr lang="en-IE" sz="1200" dirty="0"/>
              <a:t>Motivational process: </a:t>
            </a:r>
            <a:r>
              <a:rPr lang="en-IE" sz="1200" dirty="0" smtClean="0"/>
              <a:t>job </a:t>
            </a:r>
            <a:r>
              <a:rPr lang="en-IE" sz="1200" dirty="0"/>
              <a:t>resources </a:t>
            </a:r>
            <a:r>
              <a:rPr lang="en-IE" sz="1200" dirty="0" smtClean="0"/>
              <a:t>and social support exert </a:t>
            </a:r>
            <a:r>
              <a:rPr lang="en-IE" sz="1200" dirty="0"/>
              <a:t>their motivating potential and lead to high work engagement, low cynicism, and excellent performance. </a:t>
            </a:r>
            <a:endParaRPr lang="en-IE" sz="1200" dirty="0" smtClean="0"/>
          </a:p>
          <a:p>
            <a:pPr lvl="1">
              <a:defRPr/>
            </a:pPr>
            <a:endParaRPr lang="en-IE" sz="2000" b="1" dirty="0"/>
          </a:p>
          <a:p>
            <a:pPr>
              <a:defRPr/>
            </a:pPr>
            <a:endParaRPr lang="en-US" dirty="0" smtClean="0"/>
          </a:p>
        </p:txBody>
      </p:sp>
      <p:pic>
        <p:nvPicPr>
          <p:cNvPr id="24579" name="Picture 2"/>
          <p:cNvPicPr>
            <a:picLocks noChangeAspect="1"/>
          </p:cNvPicPr>
          <p:nvPr/>
        </p:nvPicPr>
        <p:blipFill>
          <a:blip r:embed="rId3"/>
          <a:srcRect/>
          <a:stretch>
            <a:fillRect/>
          </a:stretch>
        </p:blipFill>
        <p:spPr bwMode="auto">
          <a:xfrm>
            <a:off x="5683250" y="3357563"/>
            <a:ext cx="3460750" cy="2076450"/>
          </a:xfrm>
          <a:prstGeom prst="rect">
            <a:avLst/>
          </a:prstGeom>
          <a:noFill/>
          <a:ln w="9525">
            <a:noFill/>
            <a:miter lim="800000"/>
            <a:headEnd/>
            <a:tailEnd/>
          </a:ln>
        </p:spPr>
      </p:pic>
      <p:pic>
        <p:nvPicPr>
          <p:cNvPr id="24580" name="Picture 3"/>
          <p:cNvPicPr>
            <a:picLocks noChangeAspect="1"/>
          </p:cNvPicPr>
          <p:nvPr/>
        </p:nvPicPr>
        <p:blipFill>
          <a:blip r:embed="rId4"/>
          <a:srcRect/>
          <a:stretch>
            <a:fillRect/>
          </a:stretch>
        </p:blipFill>
        <p:spPr bwMode="auto">
          <a:xfrm>
            <a:off x="6156325" y="981075"/>
            <a:ext cx="2762250" cy="223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Job demands resources and outcomes (Van den </a:t>
            </a:r>
            <a:r>
              <a:rPr lang="en-IE" dirty="0" err="1" smtClean="0"/>
              <a:t>Broeck</a:t>
            </a:r>
            <a:r>
              <a:rPr lang="en-IE" dirty="0" smtClean="0"/>
              <a:t>, De Witte)</a:t>
            </a:r>
            <a:endParaRPr lang="en-IE" dirty="0"/>
          </a:p>
        </p:txBody>
      </p:sp>
      <p:pic>
        <p:nvPicPr>
          <p:cNvPr id="26626" name="Picture 2"/>
          <p:cNvPicPr>
            <a:picLocks noGrp="1" noChangeAspect="1" noChangeArrowheads="1"/>
          </p:cNvPicPr>
          <p:nvPr>
            <p:ph idx="1"/>
          </p:nvPr>
        </p:nvPicPr>
        <p:blipFill>
          <a:blip r:embed="rId2"/>
          <a:srcRect/>
          <a:stretch>
            <a:fillRect/>
          </a:stretch>
        </p:blipFill>
        <p:spPr>
          <a:xfrm>
            <a:off x="1055688" y="2133600"/>
            <a:ext cx="7032625" cy="39925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583" name="Object 15"/>
          <p:cNvGraphicFramePr>
            <a:graphicFrameLocks noGrp="1" noChangeAspect="1"/>
          </p:cNvGraphicFramePr>
          <p:nvPr>
            <p:ph/>
          </p:nvPr>
        </p:nvGraphicFramePr>
        <p:xfrm>
          <a:off x="0" y="1484313"/>
          <a:ext cx="9144000" cy="5187950"/>
        </p:xfrm>
        <a:graphic>
          <a:graphicData uri="http://schemas.openxmlformats.org/presentationml/2006/ole">
            <p:oleObj spid="_x0000_s365583" name="Chart" r:id="rId3" imgW="9401036" imgH="5334072" progId="Excel.Chart.8">
              <p:embed/>
            </p:oleObj>
          </a:graphicData>
        </a:graphic>
      </p:graphicFrame>
      <p:sp>
        <p:nvSpPr>
          <p:cNvPr id="365584" name="Text Box 3"/>
          <p:cNvSpPr txBox="1">
            <a:spLocks noChangeArrowheads="1"/>
          </p:cNvSpPr>
          <p:nvPr/>
        </p:nvSpPr>
        <p:spPr bwMode="auto">
          <a:xfrm>
            <a:off x="2232025" y="115888"/>
            <a:ext cx="6911975" cy="1384300"/>
          </a:xfrm>
          <a:prstGeom prst="rect">
            <a:avLst/>
          </a:prstGeom>
          <a:noFill/>
          <a:ln w="9525">
            <a:noFill/>
            <a:miter lim="800000"/>
            <a:headEnd/>
            <a:tailEnd/>
          </a:ln>
        </p:spPr>
        <p:txBody>
          <a:bodyPr>
            <a:spAutoFit/>
          </a:bodyPr>
          <a:lstStyle/>
          <a:p>
            <a:pPr>
              <a:spcBef>
                <a:spcPct val="50000"/>
              </a:spcBef>
            </a:pPr>
            <a:r>
              <a:rPr lang="en-IE" sz="2400" b="1">
                <a:solidFill>
                  <a:srgbClr val="DEB82B"/>
                </a:solidFill>
              </a:rPr>
              <a:t>Job demands control model: </a:t>
            </a:r>
          </a:p>
          <a:p>
            <a:pPr>
              <a:spcBef>
                <a:spcPct val="50000"/>
              </a:spcBef>
            </a:pPr>
            <a:r>
              <a:rPr lang="en-IE" sz="2400" b="1">
                <a:solidFill>
                  <a:srgbClr val="DEB82B"/>
                </a:solidFill>
              </a:rPr>
              <a:t>EWCS: Autonomy versus Work intensity, by sector and occupation</a:t>
            </a:r>
            <a:endParaRPr lang="en-GB" sz="2400" b="1">
              <a:solidFill>
                <a:srgbClr val="DEB82B"/>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title"/>
          </p:nvPr>
        </p:nvSpPr>
        <p:spPr>
          <a:xfrm>
            <a:off x="395288" y="765175"/>
            <a:ext cx="8229600" cy="576263"/>
          </a:xfrm>
        </p:spPr>
        <p:txBody>
          <a:bodyPr/>
          <a:lstStyle/>
          <a:p>
            <a:r>
              <a:rPr lang="en-IE" smtClean="0">
                <a:solidFill>
                  <a:srgbClr val="FFC000"/>
                </a:solidFill>
                <a:effectLst/>
              </a:rPr>
              <a:t>Effort-reward inbalance (Siegrist)</a:t>
            </a:r>
            <a:endParaRPr lang="en-GB" smtClean="0">
              <a:solidFill>
                <a:srgbClr val="FFC000"/>
              </a:solidFill>
              <a:effectLst/>
            </a:endParaRPr>
          </a:p>
        </p:txBody>
      </p:sp>
      <p:sp>
        <p:nvSpPr>
          <p:cNvPr id="366594" name="Rectangle 3"/>
          <p:cNvSpPr>
            <a:spLocks noGrp="1" noChangeArrowheads="1"/>
          </p:cNvSpPr>
          <p:nvPr>
            <p:ph type="body" idx="1"/>
          </p:nvPr>
        </p:nvSpPr>
        <p:spPr>
          <a:xfrm>
            <a:off x="457200" y="1484313"/>
            <a:ext cx="8229600" cy="4641850"/>
          </a:xfrm>
        </p:spPr>
        <p:txBody>
          <a:bodyPr/>
          <a:lstStyle/>
          <a:p>
            <a:pPr>
              <a:lnSpc>
                <a:spcPct val="80000"/>
              </a:lnSpc>
            </a:pPr>
            <a:r>
              <a:rPr lang="en-IE" sz="2000" smtClean="0"/>
              <a:t>Efforts:</a:t>
            </a:r>
          </a:p>
          <a:p>
            <a:pPr lvl="1">
              <a:lnSpc>
                <a:spcPct val="80000"/>
              </a:lnSpc>
            </a:pPr>
            <a:r>
              <a:rPr lang="en-IE" sz="1800" smtClean="0"/>
              <a:t>Demands and obligations in work, psychological and fysical work effort</a:t>
            </a:r>
          </a:p>
          <a:p>
            <a:pPr lvl="1">
              <a:lnSpc>
                <a:spcPct val="80000"/>
              </a:lnSpc>
            </a:pPr>
            <a:r>
              <a:rPr lang="en-IE" sz="1800" smtClean="0"/>
              <a:t>Quantitative/qualitative load/increase in load</a:t>
            </a:r>
          </a:p>
          <a:p>
            <a:pPr>
              <a:lnSpc>
                <a:spcPct val="80000"/>
              </a:lnSpc>
            </a:pPr>
            <a:r>
              <a:rPr lang="en-IE" sz="2000" smtClean="0"/>
              <a:t>Rewards: </a:t>
            </a:r>
          </a:p>
          <a:p>
            <a:pPr lvl="1">
              <a:lnSpc>
                <a:spcPct val="80000"/>
              </a:lnSpc>
            </a:pPr>
            <a:r>
              <a:rPr lang="en-IE" sz="1800" smtClean="0"/>
              <a:t>Wage, salary / esteem /promotion, security/ low work support</a:t>
            </a:r>
          </a:p>
          <a:p>
            <a:pPr lvl="1">
              <a:lnSpc>
                <a:spcPct val="80000"/>
              </a:lnSpc>
            </a:pPr>
            <a:r>
              <a:rPr lang="en-IE" sz="1800" smtClean="0"/>
              <a:t>Eg salary, adequate support, fair treatment, respect, promotional prospects, undesirable change, job security, status consistency</a:t>
            </a:r>
          </a:p>
          <a:p>
            <a:pPr>
              <a:lnSpc>
                <a:spcPct val="80000"/>
              </a:lnSpc>
            </a:pPr>
            <a:r>
              <a:rPr lang="en-IE" sz="2000" smtClean="0"/>
              <a:t>Inbalance:</a:t>
            </a:r>
          </a:p>
          <a:p>
            <a:pPr lvl="1">
              <a:lnSpc>
                <a:spcPct val="80000"/>
              </a:lnSpc>
            </a:pPr>
            <a:r>
              <a:rPr lang="en-IE" sz="1800" smtClean="0"/>
              <a:t>No alternatives (stuck(/acceptance for strategic reasons/ motivational patterns present leading to overcommitment</a:t>
            </a:r>
          </a:p>
          <a:p>
            <a:pPr lvl="1">
              <a:lnSpc>
                <a:spcPct val="80000"/>
              </a:lnSpc>
            </a:pPr>
            <a:r>
              <a:rPr lang="en-IE" sz="1800" smtClean="0"/>
              <a:t>Structural and personal characteristics</a:t>
            </a:r>
          </a:p>
          <a:p>
            <a:pPr lvl="1">
              <a:lnSpc>
                <a:spcPct val="80000"/>
              </a:lnSpc>
            </a:pPr>
            <a:r>
              <a:rPr lang="en-IE" sz="1800" smtClean="0"/>
              <a:t>Related to increased risk of reduced health (OR : 5.09-18.55)</a:t>
            </a:r>
          </a:p>
          <a:p>
            <a:pPr lvl="1">
              <a:lnSpc>
                <a:spcPct val="80000"/>
              </a:lnSpc>
            </a:pPr>
            <a:endParaRPr lang="en-IE" sz="1800" smtClean="0"/>
          </a:p>
          <a:p>
            <a:pPr lvl="1">
              <a:lnSpc>
                <a:spcPct val="80000"/>
              </a:lnSpc>
            </a:pPr>
            <a:r>
              <a:rPr lang="en-IE" sz="1800" smtClean="0"/>
              <a:t>Cfr Maslow’s need hierarchy : safety needs/social needs</a:t>
            </a:r>
          </a:p>
          <a:p>
            <a:pPr lvl="2">
              <a:lnSpc>
                <a:spcPct val="80000"/>
              </a:lnSpc>
            </a:pPr>
            <a:r>
              <a:rPr lang="en-IE" sz="1000" smtClean="0"/>
              <a:t>High effort / low rewards: </a:t>
            </a:r>
          </a:p>
          <a:p>
            <a:pPr lvl="2">
              <a:lnSpc>
                <a:spcPct val="80000"/>
              </a:lnSpc>
            </a:pPr>
            <a:r>
              <a:rPr lang="en-IE" sz="1000" smtClean="0"/>
              <a:t>	esteem as reward: most adverse effect on employee health</a:t>
            </a:r>
          </a:p>
          <a:p>
            <a:pPr lvl="2">
              <a:lnSpc>
                <a:spcPct val="80000"/>
              </a:lnSpc>
            </a:pPr>
            <a:r>
              <a:rPr lang="en-IE" sz="1000" smtClean="0"/>
              <a:t>	salary as reward: moderate effect on employee health</a:t>
            </a:r>
          </a:p>
          <a:p>
            <a:pPr lvl="2">
              <a:lnSpc>
                <a:spcPct val="80000"/>
              </a:lnSpc>
            </a:pPr>
            <a:r>
              <a:rPr lang="en-IE" sz="1000" smtClean="0"/>
              <a:t>	job security: least profound effect on employee health </a:t>
            </a:r>
          </a:p>
          <a:p>
            <a:pPr lvl="2">
              <a:lnSpc>
                <a:spcPct val="80000"/>
              </a:lnSpc>
            </a:pPr>
            <a:endParaRPr lang="en-IE" sz="1000" smtClean="0"/>
          </a:p>
          <a:p>
            <a:pPr lvl="2">
              <a:lnSpc>
                <a:spcPct val="80000"/>
              </a:lnSpc>
            </a:pPr>
            <a:endParaRPr lang="en-GB"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p:nvPr>
        </p:nvSpPr>
        <p:spPr>
          <a:xfrm>
            <a:off x="468313" y="44450"/>
            <a:ext cx="8229600" cy="1368425"/>
          </a:xfrm>
        </p:spPr>
        <p:txBody>
          <a:bodyPr/>
          <a:lstStyle/>
          <a:p>
            <a:r>
              <a:rPr lang="en-IE" smtClean="0">
                <a:solidFill>
                  <a:srgbClr val="FFC000"/>
                </a:solidFill>
                <a:effectLst/>
              </a:rPr>
              <a:t>Organisational justice (Greenberg)</a:t>
            </a:r>
            <a:endParaRPr lang="en-GB" smtClean="0">
              <a:solidFill>
                <a:srgbClr val="FFC000"/>
              </a:solidFill>
              <a:effectLst/>
            </a:endParaRPr>
          </a:p>
        </p:txBody>
      </p:sp>
      <p:sp>
        <p:nvSpPr>
          <p:cNvPr id="366595" name="Rectangle 3"/>
          <p:cNvSpPr>
            <a:spLocks noGrp="1" noChangeArrowheads="1"/>
          </p:cNvSpPr>
          <p:nvPr>
            <p:ph type="body" idx="1"/>
          </p:nvPr>
        </p:nvSpPr>
        <p:spPr>
          <a:xfrm>
            <a:off x="457200" y="1412875"/>
            <a:ext cx="8229600" cy="4713288"/>
          </a:xfrm>
        </p:spPr>
        <p:txBody>
          <a:bodyPr/>
          <a:lstStyle/>
          <a:p>
            <a:pPr marL="0" indent="0">
              <a:buFontTx/>
              <a:buNone/>
              <a:defRPr/>
            </a:pPr>
            <a:r>
              <a:rPr lang="en-IE" sz="2000" dirty="0" smtClean="0"/>
              <a:t>Different forms of justice related to psychological well being at work: </a:t>
            </a:r>
          </a:p>
          <a:p>
            <a:pPr lvl="1">
              <a:defRPr/>
            </a:pPr>
            <a:r>
              <a:rPr lang="en-IE" sz="2000" dirty="0" smtClean="0"/>
              <a:t>Distributional justice</a:t>
            </a:r>
          </a:p>
          <a:p>
            <a:pPr lvl="2">
              <a:defRPr/>
            </a:pPr>
            <a:r>
              <a:rPr lang="en-IE" sz="1000" dirty="0" smtClean="0"/>
              <a:t>Relation to decision outcomes and distribution of resources</a:t>
            </a:r>
            <a:r>
              <a:rPr lang="en-IE" sz="2000" dirty="0" smtClean="0"/>
              <a:t> </a:t>
            </a:r>
          </a:p>
          <a:p>
            <a:pPr lvl="1">
              <a:defRPr/>
            </a:pPr>
            <a:r>
              <a:rPr lang="en-IE" sz="2000" dirty="0" smtClean="0"/>
              <a:t>Procedural justice</a:t>
            </a:r>
          </a:p>
          <a:p>
            <a:pPr lvl="2">
              <a:defRPr/>
            </a:pPr>
            <a:r>
              <a:rPr lang="en-IE" sz="1000" dirty="0" smtClean="0"/>
              <a:t>Fairness of processes that lead to outcomes: voice and/or processes that are consistent, accurate, ethical and lack bias</a:t>
            </a:r>
          </a:p>
          <a:p>
            <a:pPr lvl="1">
              <a:defRPr/>
            </a:pPr>
            <a:r>
              <a:rPr lang="en-IE" sz="2000" dirty="0" err="1" smtClean="0"/>
              <a:t>Interprofessional</a:t>
            </a:r>
            <a:r>
              <a:rPr lang="en-IE" sz="2000" dirty="0" smtClean="0"/>
              <a:t> justice</a:t>
            </a:r>
          </a:p>
          <a:p>
            <a:pPr lvl="2">
              <a:defRPr/>
            </a:pPr>
            <a:r>
              <a:rPr lang="en-IE" sz="1000" dirty="0" smtClean="0"/>
              <a:t>Treatment of individual with regard to decisions (respect, politeness and dignity)</a:t>
            </a:r>
            <a:endParaRPr lang="en-GB" sz="1000" dirty="0" smtClean="0"/>
          </a:p>
          <a:p>
            <a:pPr lvl="2">
              <a:defRPr/>
            </a:pPr>
            <a:endParaRPr lang="en-IE" sz="1000" dirty="0" smtClean="0"/>
          </a:p>
          <a:p>
            <a:pPr lvl="1">
              <a:defRPr/>
            </a:pPr>
            <a:r>
              <a:rPr lang="en-IE" sz="2000" dirty="0" smtClean="0"/>
              <a:t>Informational justice</a:t>
            </a:r>
          </a:p>
          <a:p>
            <a:pPr lvl="2">
              <a:defRPr/>
            </a:pPr>
            <a:r>
              <a:rPr lang="en-IE" sz="1000" dirty="0" smtClean="0"/>
              <a:t>Adequacy of explanations with regard to decisions taken </a:t>
            </a:r>
            <a:endParaRPr lang="en-IE" sz="2000" dirty="0" smtClean="0"/>
          </a:p>
          <a:p>
            <a:pPr marL="0" indent="0">
              <a:lnSpc>
                <a:spcPct val="80000"/>
              </a:lnSpc>
              <a:buFontTx/>
              <a:buNone/>
              <a:defRPr/>
            </a:pPr>
            <a:r>
              <a:rPr lang="en-IE" sz="2000" dirty="0" smtClean="0"/>
              <a:t>Outcomes </a:t>
            </a:r>
            <a:r>
              <a:rPr lang="en-IE" sz="1200" dirty="0" smtClean="0"/>
              <a:t>(Sweeney </a:t>
            </a:r>
            <a:r>
              <a:rPr lang="en-IE" sz="1200" dirty="0"/>
              <a:t>and </a:t>
            </a:r>
            <a:r>
              <a:rPr lang="en-IE" sz="1200" dirty="0" err="1"/>
              <a:t>McFarlin</a:t>
            </a:r>
            <a:r>
              <a:rPr lang="en-IE" sz="1200" dirty="0" smtClean="0"/>
              <a:t>)</a:t>
            </a:r>
          </a:p>
          <a:p>
            <a:pPr>
              <a:lnSpc>
                <a:spcPct val="80000"/>
              </a:lnSpc>
              <a:defRPr/>
            </a:pPr>
            <a:r>
              <a:rPr lang="en-IE" sz="1200" dirty="0" smtClean="0"/>
              <a:t>Distributional </a:t>
            </a:r>
            <a:r>
              <a:rPr lang="en-IE" sz="1200" dirty="0"/>
              <a:t>justice related to person level outcomes (</a:t>
            </a:r>
            <a:r>
              <a:rPr lang="en-IE" sz="1200" dirty="0" err="1"/>
              <a:t>eg</a:t>
            </a:r>
            <a:r>
              <a:rPr lang="en-IE" sz="1200" dirty="0"/>
              <a:t> pay satisfaction)</a:t>
            </a:r>
          </a:p>
          <a:p>
            <a:pPr>
              <a:lnSpc>
                <a:spcPct val="80000"/>
              </a:lnSpc>
              <a:defRPr/>
            </a:pPr>
            <a:r>
              <a:rPr lang="en-IE" sz="1200" dirty="0"/>
              <a:t>Procedural justice related to organisational level outcomes (organisational commitment</a:t>
            </a:r>
            <a:r>
              <a:rPr lang="en-IE" sz="1200" dirty="0" smtClean="0"/>
              <a:t>)</a:t>
            </a:r>
            <a:r>
              <a:rPr lang="en-IE" sz="1200" dirty="0"/>
              <a:t> </a:t>
            </a:r>
            <a:endParaRPr lang="en-IE" sz="1200" dirty="0" smtClean="0"/>
          </a:p>
          <a:p>
            <a:pPr marL="0" indent="0">
              <a:lnSpc>
                <a:spcPct val="80000"/>
              </a:lnSpc>
              <a:buFontTx/>
              <a:buNone/>
              <a:defRPr/>
            </a:pPr>
            <a:endParaRPr lang="en-IE" sz="1200" dirty="0"/>
          </a:p>
          <a:p>
            <a:pPr marL="0" indent="0">
              <a:lnSpc>
                <a:spcPct val="80000"/>
              </a:lnSpc>
              <a:buFontTx/>
              <a:buNone/>
              <a:defRPr/>
            </a:pPr>
            <a:r>
              <a:rPr lang="en-IE" sz="2000" dirty="0" smtClean="0"/>
              <a:t>Related </a:t>
            </a:r>
            <a:r>
              <a:rPr lang="en-IE" sz="2000" dirty="0"/>
              <a:t>to employee participation, communication, (quality of communication, trust), justice climate</a:t>
            </a:r>
          </a:p>
          <a:p>
            <a:pPr marL="0" indent="0">
              <a:lnSpc>
                <a:spcPct val="80000"/>
              </a:lnSpc>
              <a:buFontTx/>
              <a:buNone/>
              <a:defRPr/>
            </a:pPr>
            <a:r>
              <a:rPr lang="en-IE" sz="2000" dirty="0"/>
              <a:t>Linked with trust, performance, job satisfaction, organisational commitment, counterproductive work behaviours, </a:t>
            </a:r>
            <a:r>
              <a:rPr lang="en-IE" sz="2000" dirty="0" err="1"/>
              <a:t>absenteism</a:t>
            </a:r>
            <a:r>
              <a:rPr lang="en-IE" sz="2000" dirty="0"/>
              <a:t>, turnover and emotional exhaustion</a:t>
            </a:r>
          </a:p>
          <a:p>
            <a:pPr>
              <a:lnSpc>
                <a:spcPct val="80000"/>
              </a:lnSpc>
              <a:defRPr/>
            </a:pPr>
            <a:endParaRPr lang="en-IE" sz="1200" dirty="0"/>
          </a:p>
          <a:p>
            <a:pPr>
              <a:defRPr/>
            </a:pPr>
            <a:endParaRPr lang="en-IE" sz="1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3753</TotalTime>
  <Words>1887</Words>
  <Application>Microsoft Office PowerPoint</Application>
  <PresentationFormat>On-screen Show (4:3)</PresentationFormat>
  <Paragraphs>418</Paragraphs>
  <Slides>35</Slides>
  <Notes>6</Notes>
  <HiddenSlides>0</HiddenSlides>
  <MMClips>0</MMClips>
  <ScaleCrop>false</ScaleCrop>
  <HeadingPairs>
    <vt:vector size="8" baseType="variant">
      <vt:variant>
        <vt:lpstr>Polices utilisées</vt:lpstr>
      </vt:variant>
      <vt:variant>
        <vt:i4>8</vt:i4>
      </vt:variant>
      <vt:variant>
        <vt:lpstr>Modèle de conception</vt:lpstr>
      </vt:variant>
      <vt:variant>
        <vt:i4>2</vt:i4>
      </vt:variant>
      <vt:variant>
        <vt:lpstr>Serveurs OLE incorporés</vt:lpstr>
      </vt:variant>
      <vt:variant>
        <vt:i4>2</vt:i4>
      </vt:variant>
      <vt:variant>
        <vt:lpstr>Titres des diapositives</vt:lpstr>
      </vt:variant>
      <vt:variant>
        <vt:i4>35</vt:i4>
      </vt:variant>
    </vt:vector>
  </HeadingPairs>
  <TitlesOfParts>
    <vt:vector size="47" baseType="lpstr">
      <vt:lpstr>Arial</vt:lpstr>
      <vt:lpstr>Times New Roman</vt:lpstr>
      <vt:lpstr>Webdings</vt:lpstr>
      <vt:lpstr>宋体</vt:lpstr>
      <vt:lpstr>Calibri</vt:lpstr>
      <vt:lpstr>Euro 3 Times 12pt</vt:lpstr>
      <vt:lpstr>Symbol</vt:lpstr>
      <vt:lpstr>Wingdings</vt:lpstr>
      <vt:lpstr>default</vt:lpstr>
      <vt:lpstr>default</vt:lpstr>
      <vt:lpstr>Chart</vt:lpstr>
      <vt:lpstr>Microsoft Excel Chart</vt:lpstr>
      <vt:lpstr>Workplace relationships and work motivation: contributors to quality of employment Some findings from the European Working Conditions Survey </vt:lpstr>
      <vt:lpstr>Dimension 7:  Workplace relationships &amp; work motivation</vt:lpstr>
      <vt:lpstr>Why are workplace relationships and workplace motivation important elements of quality of employment?</vt:lpstr>
      <vt:lpstr>Diving in the theories</vt:lpstr>
      <vt:lpstr>Job demands/control(/support) model (JDC)  (Karasek and Theorell)</vt:lpstr>
      <vt:lpstr>Job demands resources and outcomes (Van den Broeck, De Witte)</vt:lpstr>
      <vt:lpstr>Diapositive 7</vt:lpstr>
      <vt:lpstr>Effort-reward inbalance (Siegrist)</vt:lpstr>
      <vt:lpstr>Organisational justice (Greenberg)</vt:lpstr>
      <vt:lpstr>Job characteristics model (Hackman and Oldman)</vt:lpstr>
      <vt:lpstr>Survey sources </vt:lpstr>
      <vt:lpstr>Why are these factors important? </vt:lpstr>
      <vt:lpstr>Sustainable work some findings from EWCS</vt:lpstr>
      <vt:lpstr>Health and mental health? </vt:lpstr>
      <vt:lpstr>Diapositive 15</vt:lpstr>
      <vt:lpstr>Coming back to  the Quality of Employment framework:  dimension 7</vt:lpstr>
      <vt:lpstr>Breakdowns</vt:lpstr>
      <vt:lpstr> Job quality : a trusting social environment </vt:lpstr>
      <vt:lpstr>Workplace relationships by age group and gender</vt:lpstr>
      <vt:lpstr>Workplace relationships (white/blue collar, high and low skilled)</vt:lpstr>
      <vt:lpstr>Workplace relationships</vt:lpstr>
      <vt:lpstr>Diapositive 22</vt:lpstr>
      <vt:lpstr>Work Motivation (by age group and gender)</vt:lpstr>
      <vt:lpstr>Work motivation (white/blue collar, high/low skilled)</vt:lpstr>
      <vt:lpstr>Work motivation (by educational background)</vt:lpstr>
      <vt:lpstr>Some issues</vt:lpstr>
      <vt:lpstr>.</vt:lpstr>
      <vt:lpstr>Work intensity on the increase  Working to tight deadlines,  EC12, EU15 and EU27, 1991-2010 (%)</vt:lpstr>
      <vt:lpstr> Differences in autonomy, 2000 – 2010, EU27 (%) being able to change or choose work methods</vt:lpstr>
      <vt:lpstr>Knowing what is expected in the job, and feeling of doing useful work, always or most of the time, by sector </vt:lpstr>
      <vt:lpstr>Contact met cliënten… </vt:lpstr>
      <vt:lpstr>Job sustainability and working conditions </vt:lpstr>
      <vt:lpstr>Threats and harassment by sector </vt:lpstr>
      <vt:lpstr>Feeling of one’s work well done,  by job satisfaction, 2010, EU27 (%) </vt:lpstr>
      <vt:lpstr>Involvement in improving work organisation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Greet Vermeylen</dc:creator>
  <cp:lastModifiedBy>csd</cp:lastModifiedBy>
  <cp:revision>68</cp:revision>
  <cp:lastPrinted>2013-09-10T13:39:30Z</cp:lastPrinted>
  <dcterms:created xsi:type="dcterms:W3CDTF">2011-05-12T10:10:03Z</dcterms:created>
  <dcterms:modified xsi:type="dcterms:W3CDTF">2013-09-12T14:03:27Z</dcterms:modified>
</cp:coreProperties>
</file>