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2" r:id="rId3"/>
    <p:sldId id="263" r:id="rId4"/>
    <p:sldId id="265" r:id="rId5"/>
    <p:sldId id="266" r:id="rId6"/>
    <p:sldId id="269" r:id="rId7"/>
    <p:sldId id="270" r:id="rId8"/>
    <p:sldId id="268" r:id="rId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176"/>
    <a:srgbClr val="0F5494"/>
    <a:srgbClr val="FFD624"/>
    <a:srgbClr val="3166CF"/>
    <a:srgbClr val="3E6FD2"/>
    <a:srgbClr val="2D5EC1"/>
    <a:srgbClr val="BDDE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4" d="100"/>
          <a:sy n="104" d="100"/>
        </p:scale>
        <p:origin x="-182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74ACF07-46AA-4775-A4D8-B7CBB390D3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965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76DFDFA-5A8B-4781-8EB3-B2232445B2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75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0" i="1" dirty="0">
                <a:solidFill>
                  <a:schemeClr val="bg1">
                    <a:lumMod val="95000"/>
                  </a:schemeClr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t>Meeting Expert group QoE, 22-23 November 2012, Wiesbaden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CB1AA1E-D1AF-461D-888C-5863098FFC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12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t>Meeting Expert group QoE, 22-23 November 2012, Wiesbaden</a:t>
            </a: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4E54257-2FED-4E77-9582-03AEB21F2B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20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t>Meeting Expert group QoE, 22-23 November 2012, Wiesbaden</a:t>
            </a: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F518C1A4-6B1D-434A-B17B-D5EBF52C82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195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0" i="1" dirty="0">
                <a:solidFill>
                  <a:schemeClr val="bg1"/>
                </a:solidFill>
              </a:rPr>
              <a:t>Eurostat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t>Meeting Expert group QoE, 22-23 November 2012, Wiesbaden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E7511490-FECA-4644-8603-6C596E9103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07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t>Meeting Expert group QoE, 22-23 November 2012, Wiesbaden</a:t>
            </a: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C5552F20-86B4-41CA-9F7D-8BF7775950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54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t>Meeting Expert group QoE, 22-23 November 2012, Wiesbaden</a:t>
            </a:r>
            <a:endParaRPr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C15F2421-8B02-421A-9292-D0F4F91007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11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t>Meeting Expert group QoE, 22-23 November 2012, Wiesbaden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8AFAA70B-F4E4-404F-8574-CE0FA05B21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83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t>Meeting Expert group QoE, 22-23 November 2012, Wiesbaden</a:t>
            </a: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EF5B3383-2F17-4C02-B8DA-8F5BA058315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354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t>Meeting Expert group QoE, 22-23 November 2012, Wiesbaden</a:t>
            </a: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7E41350E-E73E-4DC5-977B-4D39576D15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39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t>Meeting Expert group QoE, 22-23 November 2012, Wiesbaden</a:t>
            </a:r>
            <a:endParaRPr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66D002D5-3D34-4A0F-90EC-5F05FC469B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67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r>
              <a:t>Meeting Expert group QoE, 22-23 November 2012, Wiesbaden</a:t>
            </a:r>
            <a:endParaRPr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644DFD7C-9A4A-4034-8C34-7FFB79A796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33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133176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smtClean="0">
                <a:solidFill>
                  <a:srgbClr val="133176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Meeting Expert group QoE, 22-23 November 2012, Wiesbaden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13317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A75FC0-7BFB-486F-86C0-05C4BB1070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51275" y="1641475"/>
            <a:ext cx="4824413" cy="2089150"/>
          </a:xfrm>
        </p:spPr>
        <p:txBody>
          <a:bodyPr/>
          <a:lstStyle/>
          <a:p>
            <a:pPr algn="ctr" eaLnBrk="1" hangingPunct="1"/>
            <a:r>
              <a:rPr lang="en-GB" smtClean="0"/>
              <a:t>Quality of employment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68313" y="3933825"/>
            <a:ext cx="3743325" cy="1871663"/>
          </a:xfrm>
        </p:spPr>
        <p:txBody>
          <a:bodyPr/>
          <a:lstStyle/>
          <a:p>
            <a:pPr algn="ctr" eaLnBrk="1" hangingPunct="1"/>
            <a:r>
              <a:rPr lang="en-GB" dirty="0" smtClean="0"/>
              <a:t>Statistical frame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9113" y="5308600"/>
            <a:ext cx="58340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0" dirty="0">
                <a:solidFill>
                  <a:schemeClr val="accent3"/>
                </a:solidFill>
              </a:rPr>
              <a:t>Johan.van-der-valk@ec.europa.eu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0825" y="6308725"/>
            <a:ext cx="3600450" cy="476250"/>
          </a:xfrm>
        </p:spPr>
        <p:txBody>
          <a:bodyPr/>
          <a:lstStyle/>
          <a:p>
            <a:pPr>
              <a:defRPr/>
            </a:pPr>
            <a:r>
              <a:rPr dirty="0"/>
              <a:t>Meeting </a:t>
            </a:r>
            <a:r>
              <a:rPr dirty="0" err="1" smtClean="0"/>
              <a:t>QoE</a:t>
            </a:r>
            <a:r>
              <a:rPr dirty="0"/>
              <a:t>, </a:t>
            </a:r>
            <a:r>
              <a:rPr dirty="0" smtClean="0"/>
              <a:t>11-13 September 2013, Geneva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1F4EC-2E85-4ABD-A03E-785F4EA2431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pPr eaLnBrk="1" hangingPunct="1"/>
            <a:r>
              <a:rPr lang="en-GB" smtClean="0"/>
              <a:t>Contents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z="2800" dirty="0" smtClean="0"/>
              <a:t>Introduction: process of revision</a:t>
            </a:r>
          </a:p>
          <a:p>
            <a:pPr eaLnBrk="1" hangingPunct="1">
              <a:buFontTx/>
              <a:buChar char="•"/>
            </a:pPr>
            <a:r>
              <a:rPr lang="en-GB" sz="2800" dirty="0" smtClean="0"/>
              <a:t>Results of consultation</a:t>
            </a:r>
          </a:p>
          <a:p>
            <a:pPr eaLnBrk="1" hangingPunct="1">
              <a:buFontTx/>
              <a:buChar char="•"/>
            </a:pPr>
            <a:r>
              <a:rPr lang="en-GB" sz="2800" dirty="0" smtClean="0"/>
              <a:t>Main new elements in revised version</a:t>
            </a:r>
          </a:p>
          <a:p>
            <a:pPr lvl="1" eaLnBrk="1" hangingPunct="1"/>
            <a:r>
              <a:rPr lang="en-GB" sz="2400" b="0" dirty="0" smtClean="0"/>
              <a:t>Section II: </a:t>
            </a:r>
            <a:r>
              <a:rPr lang="en-GB" sz="2400" b="0" dirty="0"/>
              <a:t>The concept of quality of </a:t>
            </a:r>
            <a:r>
              <a:rPr lang="en-GB" sz="2400" b="0" dirty="0" smtClean="0"/>
              <a:t>employment</a:t>
            </a:r>
          </a:p>
          <a:p>
            <a:pPr lvl="1" eaLnBrk="1" hangingPunct="1"/>
            <a:r>
              <a:rPr lang="en-GB" sz="2400" b="0" dirty="0" smtClean="0"/>
              <a:t>Section III: Elements and principles of the statistical framework</a:t>
            </a:r>
          </a:p>
          <a:p>
            <a:pPr eaLnBrk="1" hangingPunct="1">
              <a:buFontTx/>
              <a:buChar char="•"/>
            </a:pPr>
            <a:endParaRPr lang="en-GB" sz="2800" dirty="0" smtClean="0"/>
          </a:p>
          <a:p>
            <a:pPr lvl="1" eaLnBrk="1" hangingPunct="1"/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3CFAF-E708-418D-ADE6-D65E6602EB18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pPr eaLnBrk="1" hangingPunct="1"/>
            <a:r>
              <a:rPr lang="en-GB" dirty="0" smtClean="0"/>
              <a:t>Introduction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 eaLnBrk="1" hangingPunct="1"/>
            <a:r>
              <a:rPr lang="en-GB" sz="2800" dirty="0" smtClean="0"/>
              <a:t>Mandate of expert group: </a:t>
            </a:r>
          </a:p>
          <a:p>
            <a:pPr lvl="1" eaLnBrk="1" hangingPunct="1"/>
            <a:r>
              <a:rPr lang="en-GB" dirty="0" smtClean="0"/>
              <a:t>revise concept paper</a:t>
            </a:r>
          </a:p>
          <a:p>
            <a:pPr lvl="1" eaLnBrk="1" hangingPunct="1"/>
            <a:r>
              <a:rPr lang="en-GB" dirty="0"/>
              <a:t>n</a:t>
            </a:r>
            <a:r>
              <a:rPr lang="en-GB" dirty="0" smtClean="0"/>
              <a:t>o unnecessary changes (</a:t>
            </a:r>
            <a:r>
              <a:rPr lang="en-GB" dirty="0" err="1" smtClean="0"/>
              <a:t>ic</a:t>
            </a:r>
            <a:r>
              <a:rPr lang="en-GB" dirty="0" smtClean="0"/>
              <a:t>. </a:t>
            </a:r>
            <a:r>
              <a:rPr lang="en-GB" dirty="0"/>
              <a:t>t</a:t>
            </a:r>
            <a:r>
              <a:rPr lang="en-GB" dirty="0" smtClean="0"/>
              <a:t>he dimensions)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sz="2800" dirty="0" smtClean="0"/>
              <a:t>Actions expert group</a:t>
            </a:r>
          </a:p>
          <a:p>
            <a:pPr lvl="1" eaLnBrk="1" hangingPunct="1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 smtClean="0"/>
              <a:t>step: consultation </a:t>
            </a:r>
            <a:r>
              <a:rPr lang="en-GB" dirty="0" smtClean="0"/>
              <a:t>within group on </a:t>
            </a:r>
            <a:r>
              <a:rPr lang="en-GB" dirty="0" smtClean="0"/>
              <a:t>main issues and direction to take</a:t>
            </a:r>
          </a:p>
          <a:p>
            <a:pPr lvl="1" eaLnBrk="1" hangingPunct="1"/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step: revise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2D27F-B022-4108-9CE1-62ECD725645E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pPr eaLnBrk="1" hangingPunct="1"/>
            <a:r>
              <a:rPr lang="en-GB" dirty="0" smtClean="0"/>
              <a:t>Main elements of concept of </a:t>
            </a:r>
            <a:r>
              <a:rPr lang="en-GB" dirty="0" err="1" smtClean="0"/>
              <a:t>QoE</a:t>
            </a:r>
            <a:endParaRPr lang="en-GB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435280" cy="3633788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QoE is complicated </a:t>
            </a:r>
            <a:r>
              <a:rPr lang="en-GB" sz="2800" dirty="0" smtClean="0"/>
              <a:t>multi-dimensional concept</a:t>
            </a:r>
            <a:endParaRPr lang="en-GB" sz="2800" dirty="0" smtClean="0"/>
          </a:p>
          <a:p>
            <a:pPr eaLnBrk="1" hangingPunct="1">
              <a:defRPr/>
            </a:pPr>
            <a:r>
              <a:rPr lang="en-GB" sz="2800" dirty="0" smtClean="0"/>
              <a:t>Perspective of the individual</a:t>
            </a:r>
          </a:p>
          <a:p>
            <a:pPr eaLnBrk="1" hangingPunct="1">
              <a:defRPr/>
            </a:pPr>
            <a:r>
              <a:rPr lang="en-GB" sz="2800" dirty="0" smtClean="0"/>
              <a:t>Can contain indicators on several analytical levels</a:t>
            </a:r>
          </a:p>
          <a:p>
            <a:pPr eaLnBrk="1" hangingPunct="1">
              <a:defRPr/>
            </a:pPr>
            <a:r>
              <a:rPr lang="en-GB" sz="2800" dirty="0" smtClean="0"/>
              <a:t>Statisticians should not define 'good' or 'bad' jobs</a:t>
            </a:r>
          </a:p>
          <a:p>
            <a:pPr lvl="1" eaLnBrk="1" hangingPunct="1">
              <a:defRPr/>
            </a:pPr>
            <a:endParaRPr lang="en-GB" dirty="0" smtClean="0"/>
          </a:p>
          <a:p>
            <a:pPr lvl="1" eaLnBrk="1" hangingPunct="1">
              <a:defRPr/>
            </a:pPr>
            <a:endParaRPr lang="en-GB" dirty="0" smtClean="0"/>
          </a:p>
          <a:p>
            <a:pPr lvl="1" eaLnBrk="1" hangingPunct="1">
              <a:defRPr/>
            </a:pPr>
            <a:endParaRPr lang="en-GB" dirty="0" smtClean="0"/>
          </a:p>
          <a:p>
            <a:pPr lvl="1" eaLnBrk="1" hangingPunct="1">
              <a:defRPr/>
            </a:pPr>
            <a:endParaRPr lang="en-GB" dirty="0" smtClean="0"/>
          </a:p>
          <a:p>
            <a:pPr marL="0" indent="0" eaLnBrk="1" hangingPunct="1">
              <a:buFontTx/>
              <a:buNone/>
              <a:defRPr/>
            </a:pPr>
            <a:endParaRPr lang="en-GB" dirty="0" smtClean="0"/>
          </a:p>
          <a:p>
            <a:pPr marL="0" indent="0" eaLnBrk="1" hangingPunct="1">
              <a:buFontTx/>
              <a:buNone/>
              <a:defRPr/>
            </a:pPr>
            <a:endParaRPr lang="en-GB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2D71F-EB58-4448-83A3-2AC8702B5CA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pPr eaLnBrk="1" hangingPunct="1"/>
            <a:r>
              <a:rPr lang="en-GB" dirty="0" smtClean="0"/>
              <a:t>Main elements of framework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dirty="0" smtClean="0"/>
              <a:t>Framework gives structure to set of indicators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Framework is toolbox to with indicators </a:t>
            </a:r>
          </a:p>
          <a:p>
            <a:pPr eaLnBrk="1" hangingPunct="1">
              <a:buFontTx/>
              <a:buChar char="•"/>
            </a:pPr>
            <a:r>
              <a:rPr lang="en-GB" i="1" dirty="0" smtClean="0"/>
              <a:t>Statistical</a:t>
            </a:r>
            <a:r>
              <a:rPr lang="en-GB" dirty="0" smtClean="0"/>
              <a:t> framework </a:t>
            </a:r>
          </a:p>
          <a:p>
            <a:pPr lvl="1" eaLnBrk="1" hangingPunct="1"/>
            <a:r>
              <a:rPr lang="en-GB" dirty="0"/>
              <a:t>n</a:t>
            </a:r>
            <a:r>
              <a:rPr lang="en-GB" dirty="0" smtClean="0"/>
              <a:t>ot attached to a (set of) policy agenda (s)</a:t>
            </a:r>
          </a:p>
          <a:p>
            <a:pPr lvl="1" eaLnBrk="1" hangingPunct="1"/>
            <a:r>
              <a:rPr lang="en-GB" dirty="0" smtClean="0"/>
              <a:t>but should be useful to all policy agendas </a:t>
            </a:r>
          </a:p>
          <a:p>
            <a:pPr lvl="1" eaLnBrk="1" hangingPunct="1"/>
            <a:r>
              <a:rPr lang="en-GB" dirty="0"/>
              <a:t>a</a:t>
            </a:r>
            <a:r>
              <a:rPr lang="en-GB" dirty="0" smtClean="0"/>
              <a:t>pplicable in international &amp; national contexts</a:t>
            </a:r>
          </a:p>
          <a:p>
            <a:pPr eaLnBrk="1" hangingPunct="1">
              <a:buFontTx/>
              <a:buChar char="•"/>
            </a:pPr>
            <a:r>
              <a:rPr lang="en-GB" dirty="0" smtClean="0"/>
              <a:t>Set of 6 principles defining the framework</a:t>
            </a:r>
          </a:p>
          <a:p>
            <a:pPr eaLnBrk="1" hangingPunct="1">
              <a:buFontTx/>
              <a:buChar char="•"/>
            </a:pP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89D02-E7DC-4C84-8D53-87BDEBE9E5A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204864"/>
            <a:ext cx="5362575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Dimensions of </a:t>
            </a:r>
            <a:r>
              <a:rPr lang="en-GB" dirty="0" err="1" smtClean="0"/>
              <a:t>QoE</a:t>
            </a:r>
            <a:r>
              <a:rPr lang="en-GB" dirty="0" smtClean="0"/>
              <a:t> frame work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11490-FECA-4644-8603-6C596E91034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Consequences for defining indicators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564904"/>
            <a:ext cx="8435280" cy="3888432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indicators of </a:t>
            </a:r>
            <a:r>
              <a:rPr lang="en-GB" dirty="0" err="1" smtClean="0"/>
              <a:t>QoE</a:t>
            </a:r>
            <a:r>
              <a:rPr lang="en-GB" dirty="0" smtClean="0"/>
              <a:t>:</a:t>
            </a:r>
          </a:p>
          <a:p>
            <a:r>
              <a:rPr lang="en-GB" dirty="0" smtClean="0"/>
              <a:t>should covers aspects of work that are linked to workers’ </a:t>
            </a:r>
            <a:r>
              <a:rPr lang="en-GB" dirty="0" smtClean="0"/>
              <a:t>well-being</a:t>
            </a:r>
          </a:p>
          <a:p>
            <a:r>
              <a:rPr lang="en-GB" dirty="0"/>
              <a:t>c</a:t>
            </a:r>
            <a:r>
              <a:rPr lang="en-GB" dirty="0" smtClean="0"/>
              <a:t>an be substantiated using international research in this area</a:t>
            </a:r>
            <a:endParaRPr lang="en-GB" dirty="0" smtClean="0"/>
          </a:p>
          <a:p>
            <a:r>
              <a:rPr lang="en-GB" dirty="0" smtClean="0"/>
              <a:t>are defined on individual level that allow specification for sub-populations</a:t>
            </a:r>
          </a:p>
          <a:p>
            <a:r>
              <a:rPr lang="en-GB" dirty="0" smtClean="0"/>
              <a:t>could include both objective as subjective concepts</a:t>
            </a:r>
          </a:p>
          <a:p>
            <a:r>
              <a:rPr lang="en-GB" dirty="0" smtClean="0"/>
              <a:t>do not cover access to employment</a:t>
            </a:r>
          </a:p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11490-FECA-4644-8603-6C596E910349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64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pPr eaLnBrk="1" hangingPunct="1"/>
            <a:r>
              <a:rPr lang="en-GB" smtClean="0"/>
              <a:t>Work still to be done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GB" sz="2800" dirty="0" smtClean="0"/>
              <a:t>Revise (where necessary) the text presenting the dimensions</a:t>
            </a:r>
          </a:p>
          <a:p>
            <a:pPr eaLnBrk="1" hangingPunct="1">
              <a:buFontTx/>
              <a:buChar char="•"/>
            </a:pPr>
            <a:r>
              <a:rPr lang="en-GB" sz="2800" dirty="0" smtClean="0"/>
              <a:t>Elaborate on the context indicators</a:t>
            </a:r>
          </a:p>
          <a:p>
            <a:pPr eaLnBrk="1" hangingPunct="1">
              <a:buFontTx/>
              <a:buChar char="•"/>
            </a:pPr>
            <a:r>
              <a:rPr lang="en-GB" sz="2800" dirty="0" smtClean="0"/>
              <a:t>Improve part on how to use the indicators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6A5C5-AA9C-4D7C-A9CF-4CC9D61404E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at_blue_E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Estat_blue_EN</Template>
  <TotalTime>279</TotalTime>
  <Words>267</Words>
  <Application>Microsoft Office PowerPoint</Application>
  <PresentationFormat>On-screen Show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Estat_blue_EN</vt:lpstr>
      <vt:lpstr>Quality of employment</vt:lpstr>
      <vt:lpstr>Contents</vt:lpstr>
      <vt:lpstr>Introduction</vt:lpstr>
      <vt:lpstr>Main elements of concept of QoE</vt:lpstr>
      <vt:lpstr>Main elements of framework</vt:lpstr>
      <vt:lpstr>Dimensions of QoE frame work</vt:lpstr>
      <vt:lpstr>Consequences for defining indicators</vt:lpstr>
      <vt:lpstr>Work still to be done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of employment</dc:title>
  <dc:creator>VAN DER VALK Johan (ESTAT)</dc:creator>
  <cp:lastModifiedBy>VAN DER VALK Johan (ESTAT)</cp:lastModifiedBy>
  <cp:revision>24</cp:revision>
  <dcterms:created xsi:type="dcterms:W3CDTF">2012-11-19T08:19:39Z</dcterms:created>
  <dcterms:modified xsi:type="dcterms:W3CDTF">2013-08-29T08:05:14Z</dcterms:modified>
</cp:coreProperties>
</file>