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57" r:id="rId2"/>
    <p:sldId id="284" r:id="rId3"/>
    <p:sldId id="263" r:id="rId4"/>
    <p:sldId id="262" r:id="rId5"/>
    <p:sldId id="272" r:id="rId6"/>
    <p:sldId id="282" r:id="rId7"/>
    <p:sldId id="281" r:id="rId8"/>
    <p:sldId id="278" r:id="rId9"/>
    <p:sldId id="285" r:id="rId10"/>
    <p:sldId id="277" r:id="rId11"/>
  </p:sldIdLst>
  <p:sldSz cx="9144000" cy="6858000" type="screen4x3"/>
  <p:notesSz cx="7150100" cy="9448800"/>
  <p:defaultTextStyle>
    <a:defPPr>
      <a:defRPr lang="en-CA"/>
    </a:defPPr>
    <a:lvl1pPr algn="ctr" rtl="0" fontAlgn="base">
      <a:spcBef>
        <a:spcPct val="0"/>
      </a:spcBef>
      <a:spcAft>
        <a:spcPct val="0"/>
      </a:spcAft>
      <a:defRPr sz="3200" kern="1200">
        <a:solidFill>
          <a:schemeClr val="accent2"/>
        </a:solidFill>
        <a:latin typeface="Arial Black" pitchFamily="34" charset="0"/>
        <a:ea typeface="+mn-ea"/>
        <a:cs typeface="+mn-cs"/>
      </a:defRPr>
    </a:lvl1pPr>
    <a:lvl2pPr marL="457200" algn="ctr" rtl="0" fontAlgn="base">
      <a:spcBef>
        <a:spcPct val="0"/>
      </a:spcBef>
      <a:spcAft>
        <a:spcPct val="0"/>
      </a:spcAft>
      <a:defRPr sz="3200" kern="1200">
        <a:solidFill>
          <a:schemeClr val="accent2"/>
        </a:solidFill>
        <a:latin typeface="Arial Black" pitchFamily="34" charset="0"/>
        <a:ea typeface="+mn-ea"/>
        <a:cs typeface="+mn-cs"/>
      </a:defRPr>
    </a:lvl2pPr>
    <a:lvl3pPr marL="914400" algn="ctr" rtl="0" fontAlgn="base">
      <a:spcBef>
        <a:spcPct val="0"/>
      </a:spcBef>
      <a:spcAft>
        <a:spcPct val="0"/>
      </a:spcAft>
      <a:defRPr sz="3200" kern="1200">
        <a:solidFill>
          <a:schemeClr val="accent2"/>
        </a:solidFill>
        <a:latin typeface="Arial Black" pitchFamily="34" charset="0"/>
        <a:ea typeface="+mn-ea"/>
        <a:cs typeface="+mn-cs"/>
      </a:defRPr>
    </a:lvl3pPr>
    <a:lvl4pPr marL="1371600" algn="ctr" rtl="0" fontAlgn="base">
      <a:spcBef>
        <a:spcPct val="0"/>
      </a:spcBef>
      <a:spcAft>
        <a:spcPct val="0"/>
      </a:spcAft>
      <a:defRPr sz="3200" kern="1200">
        <a:solidFill>
          <a:schemeClr val="accent2"/>
        </a:solidFill>
        <a:latin typeface="Arial Black" pitchFamily="34" charset="0"/>
        <a:ea typeface="+mn-ea"/>
        <a:cs typeface="+mn-cs"/>
      </a:defRPr>
    </a:lvl4pPr>
    <a:lvl5pPr marL="1828800" algn="ctr" rtl="0" fontAlgn="base">
      <a:spcBef>
        <a:spcPct val="0"/>
      </a:spcBef>
      <a:spcAft>
        <a:spcPct val="0"/>
      </a:spcAft>
      <a:defRPr sz="3200" kern="1200">
        <a:solidFill>
          <a:schemeClr val="accent2"/>
        </a:solidFill>
        <a:latin typeface="Arial Black" pitchFamily="34" charset="0"/>
        <a:ea typeface="+mn-ea"/>
        <a:cs typeface="+mn-cs"/>
      </a:defRPr>
    </a:lvl5pPr>
    <a:lvl6pPr marL="2286000" algn="l" defTabSz="914400" rtl="0" eaLnBrk="1" latinLnBrk="0" hangingPunct="1">
      <a:defRPr sz="3200" kern="1200">
        <a:solidFill>
          <a:schemeClr val="accent2"/>
        </a:solidFill>
        <a:latin typeface="Arial Black" pitchFamily="34" charset="0"/>
        <a:ea typeface="+mn-ea"/>
        <a:cs typeface="+mn-cs"/>
      </a:defRPr>
    </a:lvl6pPr>
    <a:lvl7pPr marL="2743200" algn="l" defTabSz="914400" rtl="0" eaLnBrk="1" latinLnBrk="0" hangingPunct="1">
      <a:defRPr sz="3200" kern="1200">
        <a:solidFill>
          <a:schemeClr val="accent2"/>
        </a:solidFill>
        <a:latin typeface="Arial Black" pitchFamily="34" charset="0"/>
        <a:ea typeface="+mn-ea"/>
        <a:cs typeface="+mn-cs"/>
      </a:defRPr>
    </a:lvl7pPr>
    <a:lvl8pPr marL="3200400" algn="l" defTabSz="914400" rtl="0" eaLnBrk="1" latinLnBrk="0" hangingPunct="1">
      <a:defRPr sz="3200" kern="1200">
        <a:solidFill>
          <a:schemeClr val="accent2"/>
        </a:solidFill>
        <a:latin typeface="Arial Black" pitchFamily="34" charset="0"/>
        <a:ea typeface="+mn-ea"/>
        <a:cs typeface="+mn-cs"/>
      </a:defRPr>
    </a:lvl8pPr>
    <a:lvl9pPr marL="3657600" algn="l" defTabSz="914400" rtl="0" eaLnBrk="1" latinLnBrk="0" hangingPunct="1">
      <a:defRPr sz="3200" kern="1200">
        <a:solidFill>
          <a:schemeClr val="accent2"/>
        </a:solidFill>
        <a:latin typeface="Arial Black"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9BDE"/>
    <a:srgbClr val="3677D3"/>
    <a:srgbClr val="FF0066"/>
    <a:srgbClr val="003366"/>
    <a:srgbClr val="FFFFFF"/>
    <a:srgbClr val="DFE9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34" autoAdjust="0"/>
    <p:restoredTop sz="91209" autoAdjust="0"/>
  </p:normalViewPr>
  <p:slideViewPr>
    <p:cSldViewPr>
      <p:cViewPr>
        <p:scale>
          <a:sx n="66" d="100"/>
          <a:sy n="66" d="100"/>
        </p:scale>
        <p:origin x="-49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82" y="-96"/>
      </p:cViewPr>
      <p:guideLst>
        <p:guide orient="horz" pos="2976"/>
        <p:guide pos="225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0" y="0"/>
            <a:ext cx="3098800" cy="471488"/>
          </a:xfrm>
          <a:prstGeom prst="rect">
            <a:avLst/>
          </a:prstGeom>
          <a:noFill/>
          <a:ln w="9525">
            <a:noFill/>
            <a:miter lim="800000"/>
            <a:headEnd/>
            <a:tailEnd/>
          </a:ln>
        </p:spPr>
        <p:txBody>
          <a:bodyPr vert="horz" wrap="square" lIns="92002" tIns="46001" rIns="92002" bIns="46001" numCol="1" anchor="t" anchorCtr="0" compatLnSpc="1">
            <a:prstTxWarp prst="textNoShape">
              <a:avLst/>
            </a:prstTxWarp>
          </a:bodyPr>
          <a:lstStyle>
            <a:lvl1pPr algn="l" defTabSz="919163">
              <a:defRPr sz="1200">
                <a:solidFill>
                  <a:schemeClr val="tx1"/>
                </a:solidFill>
                <a:latin typeface="Arial" charset="0"/>
              </a:defRPr>
            </a:lvl1pPr>
          </a:lstStyle>
          <a:p>
            <a:endParaRPr lang="fr-CA"/>
          </a:p>
        </p:txBody>
      </p:sp>
      <p:sp>
        <p:nvSpPr>
          <p:cNvPr id="183299" name="Rectangle 3"/>
          <p:cNvSpPr>
            <a:spLocks noGrp="1" noChangeArrowheads="1"/>
          </p:cNvSpPr>
          <p:nvPr>
            <p:ph type="dt" sz="quarter" idx="1"/>
          </p:nvPr>
        </p:nvSpPr>
        <p:spPr bwMode="auto">
          <a:xfrm>
            <a:off x="4049713" y="0"/>
            <a:ext cx="3098800" cy="471488"/>
          </a:xfrm>
          <a:prstGeom prst="rect">
            <a:avLst/>
          </a:prstGeom>
          <a:noFill/>
          <a:ln w="9525">
            <a:noFill/>
            <a:miter lim="800000"/>
            <a:headEnd/>
            <a:tailEnd/>
          </a:ln>
        </p:spPr>
        <p:txBody>
          <a:bodyPr vert="horz" wrap="square" lIns="92002" tIns="46001" rIns="92002" bIns="46001" numCol="1" anchor="t" anchorCtr="0" compatLnSpc="1">
            <a:prstTxWarp prst="textNoShape">
              <a:avLst/>
            </a:prstTxWarp>
          </a:bodyPr>
          <a:lstStyle>
            <a:lvl1pPr algn="r" defTabSz="919163">
              <a:defRPr sz="1200">
                <a:solidFill>
                  <a:schemeClr val="tx1"/>
                </a:solidFill>
                <a:latin typeface="Arial" charset="0"/>
              </a:defRPr>
            </a:lvl1pPr>
          </a:lstStyle>
          <a:p>
            <a:endParaRPr lang="fr-CA"/>
          </a:p>
        </p:txBody>
      </p:sp>
      <p:sp>
        <p:nvSpPr>
          <p:cNvPr id="183300" name="Rectangle 4"/>
          <p:cNvSpPr>
            <a:spLocks noGrp="1" noChangeArrowheads="1"/>
          </p:cNvSpPr>
          <p:nvPr>
            <p:ph type="ftr" sz="quarter" idx="2"/>
          </p:nvPr>
        </p:nvSpPr>
        <p:spPr bwMode="auto">
          <a:xfrm>
            <a:off x="0" y="8975725"/>
            <a:ext cx="3098800" cy="471488"/>
          </a:xfrm>
          <a:prstGeom prst="rect">
            <a:avLst/>
          </a:prstGeom>
          <a:noFill/>
          <a:ln w="9525">
            <a:noFill/>
            <a:miter lim="800000"/>
            <a:headEnd/>
            <a:tailEnd/>
          </a:ln>
        </p:spPr>
        <p:txBody>
          <a:bodyPr vert="horz" wrap="square" lIns="92002" tIns="46001" rIns="92002" bIns="46001" numCol="1" anchor="b" anchorCtr="0" compatLnSpc="1">
            <a:prstTxWarp prst="textNoShape">
              <a:avLst/>
            </a:prstTxWarp>
          </a:bodyPr>
          <a:lstStyle>
            <a:lvl1pPr algn="l" defTabSz="919163">
              <a:defRPr sz="1200">
                <a:solidFill>
                  <a:schemeClr val="tx1"/>
                </a:solidFill>
                <a:latin typeface="Arial" charset="0"/>
              </a:defRPr>
            </a:lvl1pPr>
          </a:lstStyle>
          <a:p>
            <a:endParaRPr lang="fr-CA"/>
          </a:p>
        </p:txBody>
      </p:sp>
      <p:sp>
        <p:nvSpPr>
          <p:cNvPr id="183301" name="Rectangle 5"/>
          <p:cNvSpPr>
            <a:spLocks noGrp="1" noChangeArrowheads="1"/>
          </p:cNvSpPr>
          <p:nvPr>
            <p:ph type="sldNum" sz="quarter" idx="3"/>
          </p:nvPr>
        </p:nvSpPr>
        <p:spPr bwMode="auto">
          <a:xfrm>
            <a:off x="4049713" y="8975725"/>
            <a:ext cx="3098800" cy="471488"/>
          </a:xfrm>
          <a:prstGeom prst="rect">
            <a:avLst/>
          </a:prstGeom>
          <a:noFill/>
          <a:ln w="9525">
            <a:noFill/>
            <a:miter lim="800000"/>
            <a:headEnd/>
            <a:tailEnd/>
          </a:ln>
        </p:spPr>
        <p:txBody>
          <a:bodyPr vert="horz" wrap="square" lIns="92002" tIns="46001" rIns="92002" bIns="46001" numCol="1" anchor="b" anchorCtr="0" compatLnSpc="1">
            <a:prstTxWarp prst="textNoShape">
              <a:avLst/>
            </a:prstTxWarp>
          </a:bodyPr>
          <a:lstStyle>
            <a:lvl1pPr algn="r" defTabSz="919163">
              <a:defRPr sz="1200">
                <a:solidFill>
                  <a:schemeClr val="tx1"/>
                </a:solidFill>
                <a:latin typeface="Arial" charset="0"/>
              </a:defRPr>
            </a:lvl1pPr>
          </a:lstStyle>
          <a:p>
            <a:fld id="{45212395-BFA4-4674-AA2C-B3D4C486EBC9}" type="slidenum">
              <a:rPr lang="fr-CA"/>
              <a:pPr/>
              <a:t>‹#›</a:t>
            </a:fld>
            <a:endParaRPr lang="fr-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98800" cy="471488"/>
          </a:xfrm>
          <a:prstGeom prst="rect">
            <a:avLst/>
          </a:prstGeom>
          <a:noFill/>
          <a:ln w="9525">
            <a:noFill/>
            <a:miter lim="800000"/>
            <a:headEnd/>
            <a:tailEnd/>
          </a:ln>
        </p:spPr>
        <p:txBody>
          <a:bodyPr vert="horz" wrap="square" lIns="94844" tIns="47423" rIns="94844" bIns="47423" numCol="1" anchor="t" anchorCtr="0" compatLnSpc="1">
            <a:prstTxWarp prst="textNoShape">
              <a:avLst/>
            </a:prstTxWarp>
          </a:bodyPr>
          <a:lstStyle>
            <a:lvl1pPr algn="l" defTabSz="947738">
              <a:defRPr sz="1200">
                <a:solidFill>
                  <a:schemeClr val="tx1"/>
                </a:solidFill>
                <a:latin typeface="Arial" charset="0"/>
              </a:defRPr>
            </a:lvl1pPr>
          </a:lstStyle>
          <a:p>
            <a:endParaRPr lang="en-US"/>
          </a:p>
        </p:txBody>
      </p:sp>
      <p:sp>
        <p:nvSpPr>
          <p:cNvPr id="3075" name="Rectangle 3"/>
          <p:cNvSpPr>
            <a:spLocks noGrp="1" noChangeArrowheads="1"/>
          </p:cNvSpPr>
          <p:nvPr>
            <p:ph type="dt" idx="1"/>
          </p:nvPr>
        </p:nvSpPr>
        <p:spPr bwMode="auto">
          <a:xfrm>
            <a:off x="4049713" y="0"/>
            <a:ext cx="3098800" cy="471488"/>
          </a:xfrm>
          <a:prstGeom prst="rect">
            <a:avLst/>
          </a:prstGeom>
          <a:noFill/>
          <a:ln w="9525">
            <a:noFill/>
            <a:miter lim="800000"/>
            <a:headEnd/>
            <a:tailEnd/>
          </a:ln>
        </p:spPr>
        <p:txBody>
          <a:bodyPr vert="horz" wrap="square" lIns="94844" tIns="47423" rIns="94844" bIns="47423" numCol="1" anchor="t" anchorCtr="0" compatLnSpc="1">
            <a:prstTxWarp prst="textNoShape">
              <a:avLst/>
            </a:prstTxWarp>
          </a:bodyPr>
          <a:lstStyle>
            <a:lvl1pPr algn="r" defTabSz="947738">
              <a:defRPr sz="1200">
                <a:solidFill>
                  <a:schemeClr val="tx1"/>
                </a:solidFill>
                <a:latin typeface="Arial" charset="0"/>
              </a:defRPr>
            </a:lvl1pPr>
          </a:lstStyle>
          <a:p>
            <a:endParaRPr lang="en-US"/>
          </a:p>
        </p:txBody>
      </p:sp>
      <p:sp>
        <p:nvSpPr>
          <p:cNvPr id="27652" name="Rectangle 4"/>
          <p:cNvSpPr>
            <a:spLocks noGrp="1" noRot="1" noChangeAspect="1" noChangeArrowheads="1" noTextEdit="1"/>
          </p:cNvSpPr>
          <p:nvPr>
            <p:ph type="sldImg" idx="2"/>
          </p:nvPr>
        </p:nvSpPr>
        <p:spPr bwMode="auto">
          <a:xfrm>
            <a:off x="1212850" y="709613"/>
            <a:ext cx="4724400" cy="35433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14375" y="4487863"/>
            <a:ext cx="5721350" cy="4251325"/>
          </a:xfrm>
          <a:prstGeom prst="rect">
            <a:avLst/>
          </a:prstGeom>
          <a:noFill/>
          <a:ln w="9525">
            <a:noFill/>
            <a:miter lim="800000"/>
            <a:headEnd/>
            <a:tailEnd/>
          </a:ln>
        </p:spPr>
        <p:txBody>
          <a:bodyPr vert="horz" wrap="square" lIns="94844" tIns="47423" rIns="94844" bIns="47423"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3078" name="Rectangle 6"/>
          <p:cNvSpPr>
            <a:spLocks noGrp="1" noChangeArrowheads="1"/>
          </p:cNvSpPr>
          <p:nvPr>
            <p:ph type="ftr" sz="quarter" idx="4"/>
          </p:nvPr>
        </p:nvSpPr>
        <p:spPr bwMode="auto">
          <a:xfrm>
            <a:off x="0" y="8975725"/>
            <a:ext cx="3098800" cy="471488"/>
          </a:xfrm>
          <a:prstGeom prst="rect">
            <a:avLst/>
          </a:prstGeom>
          <a:noFill/>
          <a:ln w="9525">
            <a:noFill/>
            <a:miter lim="800000"/>
            <a:headEnd/>
            <a:tailEnd/>
          </a:ln>
        </p:spPr>
        <p:txBody>
          <a:bodyPr vert="horz" wrap="square" lIns="94844" tIns="47423" rIns="94844" bIns="47423" numCol="1" anchor="b" anchorCtr="0" compatLnSpc="1">
            <a:prstTxWarp prst="textNoShape">
              <a:avLst/>
            </a:prstTxWarp>
          </a:bodyPr>
          <a:lstStyle>
            <a:lvl1pPr algn="l" defTabSz="947738">
              <a:defRPr sz="1200">
                <a:solidFill>
                  <a:schemeClr val="tx1"/>
                </a:solidFill>
                <a:latin typeface="Arial" charset="0"/>
              </a:defRPr>
            </a:lvl1pPr>
          </a:lstStyle>
          <a:p>
            <a:endParaRPr lang="en-US"/>
          </a:p>
        </p:txBody>
      </p:sp>
      <p:sp>
        <p:nvSpPr>
          <p:cNvPr id="3079" name="Rectangle 7"/>
          <p:cNvSpPr>
            <a:spLocks noGrp="1" noChangeArrowheads="1"/>
          </p:cNvSpPr>
          <p:nvPr>
            <p:ph type="sldNum" sz="quarter" idx="5"/>
          </p:nvPr>
        </p:nvSpPr>
        <p:spPr bwMode="auto">
          <a:xfrm>
            <a:off x="4049713" y="8975725"/>
            <a:ext cx="3098800" cy="471488"/>
          </a:xfrm>
          <a:prstGeom prst="rect">
            <a:avLst/>
          </a:prstGeom>
          <a:noFill/>
          <a:ln w="9525">
            <a:noFill/>
            <a:miter lim="800000"/>
            <a:headEnd/>
            <a:tailEnd/>
          </a:ln>
        </p:spPr>
        <p:txBody>
          <a:bodyPr vert="horz" wrap="square" lIns="94844" tIns="47423" rIns="94844" bIns="47423" numCol="1" anchor="b" anchorCtr="0" compatLnSpc="1">
            <a:prstTxWarp prst="textNoShape">
              <a:avLst/>
            </a:prstTxWarp>
          </a:bodyPr>
          <a:lstStyle>
            <a:lvl1pPr algn="r" defTabSz="947738">
              <a:defRPr sz="1200">
                <a:solidFill>
                  <a:schemeClr val="tx1"/>
                </a:solidFill>
                <a:latin typeface="Arial" charset="0"/>
              </a:defRPr>
            </a:lvl1pPr>
          </a:lstStyle>
          <a:p>
            <a:fld id="{645AFC28-545C-4F6C-9602-22745EA23629}" type="slidenum">
              <a:rPr lang="en-CA"/>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645AFC28-545C-4F6C-9602-22745EA23629}" type="slidenum">
              <a:rPr lang="en-CA" smtClean="0"/>
              <a:pPr/>
              <a:t>3</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fld id="{B465362B-A9F8-4C47-A698-13E057698A72}" type="slidenum">
              <a:rPr lang="en-CA"/>
              <a:pPr/>
              <a:t>4</a:t>
            </a:fld>
            <a:endParaRPr lang="en-CA"/>
          </a:p>
        </p:txBody>
      </p:sp>
      <p:sp>
        <p:nvSpPr>
          <p:cNvPr id="28675" name="Rectangle 2"/>
          <p:cNvSpPr>
            <a:spLocks noGrp="1" noRot="1" noChangeAspect="1" noChangeArrowheads="1" noTextEdit="1"/>
          </p:cNvSpPr>
          <p:nvPr>
            <p:ph type="sldImg"/>
          </p:nvPr>
        </p:nvSpPr>
        <p:spPr>
          <a:xfrm>
            <a:off x="1214438" y="709613"/>
            <a:ext cx="4722812" cy="3541712"/>
          </a:xfrm>
          <a:ln/>
        </p:spPr>
      </p:sp>
      <p:sp>
        <p:nvSpPr>
          <p:cNvPr id="28676" name="Rectangle 3"/>
          <p:cNvSpPr>
            <a:spLocks noGrp="1" noChangeArrowheads="1"/>
          </p:cNvSpPr>
          <p:nvPr>
            <p:ph type="body" idx="1"/>
          </p:nvPr>
        </p:nvSpPr>
        <p:spPr>
          <a:xfrm>
            <a:off x="715963" y="4487863"/>
            <a:ext cx="5718175" cy="4251325"/>
          </a:xfrm>
        </p:spPr>
        <p:txBody>
          <a:bodyPr/>
          <a:lstStyle/>
          <a:p>
            <a:pPr eaLnBrk="1" hangingPunct="1"/>
            <a:endParaRPr lang="fr-CA"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CA" dirty="0"/>
          </a:p>
        </p:txBody>
      </p:sp>
      <p:sp>
        <p:nvSpPr>
          <p:cNvPr id="4" name="Slide Number Placeholder 3"/>
          <p:cNvSpPr>
            <a:spLocks noGrp="1"/>
          </p:cNvSpPr>
          <p:nvPr>
            <p:ph type="sldNum" sz="quarter" idx="10"/>
          </p:nvPr>
        </p:nvSpPr>
        <p:spPr/>
        <p:txBody>
          <a:bodyPr/>
          <a:lstStyle/>
          <a:p>
            <a:fld id="{645AFC28-545C-4F6C-9602-22745EA23629}" type="slidenum">
              <a:rPr lang="en-CA" smtClean="0"/>
              <a:pPr/>
              <a:t>5</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Brian Murphy – </a:t>
            </a:r>
            <a:r>
              <a:rPr lang="en-CA" dirty="0" err="1" smtClean="0"/>
              <a:t>decile</a:t>
            </a:r>
            <a:r>
              <a:rPr lang="en-CA" dirty="0" smtClean="0"/>
              <a:t> ratios A source for annual income </a:t>
            </a:r>
            <a:r>
              <a:rPr lang="en-CA" dirty="0" err="1" smtClean="0"/>
              <a:t>decile</a:t>
            </a:r>
            <a:r>
              <a:rPr lang="en-CA" dirty="0" smtClean="0"/>
              <a:t> ratios</a:t>
            </a:r>
            <a:endParaRPr lang="en-CA" dirty="0"/>
          </a:p>
        </p:txBody>
      </p:sp>
      <p:sp>
        <p:nvSpPr>
          <p:cNvPr id="4" name="Slide Number Placeholder 3"/>
          <p:cNvSpPr>
            <a:spLocks noGrp="1"/>
          </p:cNvSpPr>
          <p:nvPr>
            <p:ph type="sldNum" sz="quarter" idx="10"/>
          </p:nvPr>
        </p:nvSpPr>
        <p:spPr/>
        <p:txBody>
          <a:bodyPr/>
          <a:lstStyle/>
          <a:p>
            <a:fld id="{645AFC28-545C-4F6C-9602-22745EA23629}" type="slidenum">
              <a:rPr lang="en-CA" smtClean="0"/>
              <a:pPr/>
              <a:t>6</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473DDBB-3AE4-4730-AC5A-02AF37F023AE}" type="datetime1">
              <a:rPr lang="en-CA"/>
              <a:pPr>
                <a:defRPr/>
              </a:pPr>
              <a:t>26/08/2013</a:t>
            </a:fld>
            <a:endParaRPr lang="en-CA"/>
          </a:p>
        </p:txBody>
      </p:sp>
      <p:sp>
        <p:nvSpPr>
          <p:cNvPr id="5"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pPr>
              <a:defRPr/>
            </a:pPr>
            <a:fld id="{7DFF98CA-2FA1-4F3A-AED6-A26B222D7433}" type="slidenum">
              <a:rPr lang="en-CA"/>
              <a:pPr>
                <a:defRPr/>
              </a:pPr>
              <a:t>‹#›</a:t>
            </a:fld>
            <a:endParaRPr lang="en-CA"/>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469FFAB-A055-4008-83CE-AD7B8124C66D}" type="datetime1">
              <a:rPr lang="en-CA"/>
              <a:pPr>
                <a:defRPr/>
              </a:pPr>
              <a:t>26/08/2013</a:t>
            </a:fld>
            <a:endParaRPr lang="en-CA"/>
          </a:p>
        </p:txBody>
      </p:sp>
      <p:sp>
        <p:nvSpPr>
          <p:cNvPr id="5"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pPr>
              <a:defRPr/>
            </a:pPr>
            <a:fld id="{BC9C4493-A5F0-472D-8D2D-8F29819BC298}" type="slidenum">
              <a:rPr lang="en-CA"/>
              <a:pPr>
                <a:defRPr/>
              </a:pPr>
              <a:t>‹#›</a:t>
            </a:fld>
            <a:endParaRPr lang="en-CA"/>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5DC97A4-8E30-44F0-914C-E829177D3D42}" type="datetime1">
              <a:rPr lang="en-CA"/>
              <a:pPr>
                <a:defRPr/>
              </a:pPr>
              <a:t>26/08/2013</a:t>
            </a:fld>
            <a:endParaRPr lang="en-CA"/>
          </a:p>
        </p:txBody>
      </p:sp>
      <p:sp>
        <p:nvSpPr>
          <p:cNvPr id="5"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pPr>
              <a:defRPr/>
            </a:pPr>
            <a:fld id="{497DBADE-8C6A-4F95-B25F-E3678EFEE084}" type="slidenum">
              <a:rPr lang="en-CA"/>
              <a:pPr>
                <a:defRPr/>
              </a:pPr>
              <a:t>‹#›</a:t>
            </a:fld>
            <a:endParaRPr lang="en-CA"/>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77DB294F-DAA1-4B2A-BBC9-5E48758314DF}" type="datetime1">
              <a:rPr lang="en-CA"/>
              <a:pPr>
                <a:defRPr/>
              </a:pPr>
              <a:t>26/08/2013</a:t>
            </a:fld>
            <a:endParaRPr lang="en-CA"/>
          </a:p>
        </p:txBody>
      </p:sp>
      <p:sp>
        <p:nvSpPr>
          <p:cNvPr id="5"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pPr>
              <a:defRPr/>
            </a:pPr>
            <a:fld id="{CADCE182-DE8C-429E-B17D-C41E40B25DCA}" type="slidenum">
              <a:rPr lang="en-CA"/>
              <a:pPr>
                <a:defRPr/>
              </a:pPr>
              <a:t>‹#›</a:t>
            </a:fld>
            <a:endParaRPr lang="en-CA"/>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CD2238B5-1E85-410E-8730-16C469EAF54D}" type="datetime1">
              <a:rPr lang="en-CA"/>
              <a:pPr>
                <a:defRPr/>
              </a:pPr>
              <a:t>26/08/2013</a:t>
            </a:fld>
            <a:endParaRPr lang="en-CA"/>
          </a:p>
        </p:txBody>
      </p:sp>
      <p:sp>
        <p:nvSpPr>
          <p:cNvPr id="6"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7" name="Rectangle 6"/>
          <p:cNvSpPr>
            <a:spLocks noGrp="1" noChangeArrowheads="1"/>
          </p:cNvSpPr>
          <p:nvPr>
            <p:ph type="sldNum" sz="quarter" idx="12"/>
          </p:nvPr>
        </p:nvSpPr>
        <p:spPr>
          <a:ln/>
        </p:spPr>
        <p:txBody>
          <a:bodyPr/>
          <a:lstStyle>
            <a:lvl1pPr>
              <a:defRPr/>
            </a:lvl1pPr>
          </a:lstStyle>
          <a:p>
            <a:pPr>
              <a:defRPr/>
            </a:pPr>
            <a:fld id="{C26FFB6E-5435-4D20-ACBF-9C12F06FE41A}" type="slidenum">
              <a:rPr lang="en-CA"/>
              <a:pPr>
                <a:defRPr/>
              </a:pPr>
              <a:t>‹#›</a:t>
            </a:fld>
            <a:endParaRPr lang="en-CA"/>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FE2EB7D-1F09-4685-823E-A5A7214567CA}" type="datetime1">
              <a:rPr lang="en-CA"/>
              <a:pPr>
                <a:defRPr/>
              </a:pPr>
              <a:t>26/08/2013</a:t>
            </a:fld>
            <a:endParaRPr lang="en-CA"/>
          </a:p>
        </p:txBody>
      </p:sp>
      <p:sp>
        <p:nvSpPr>
          <p:cNvPr id="5"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pPr>
              <a:defRPr/>
            </a:pPr>
            <a:fld id="{8776EC0A-4FA9-4B0E-B7DD-683EAF20D176}" type="slidenum">
              <a:rPr lang="en-CA"/>
              <a:pPr>
                <a:defRPr/>
              </a:pPr>
              <a:t>‹#›</a:t>
            </a:fld>
            <a:endParaRPr lang="en-CA"/>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6E50526B-A678-4D14-B353-A424982A94E3}" type="datetime1">
              <a:rPr lang="en-CA"/>
              <a:pPr>
                <a:defRPr/>
              </a:pPr>
              <a:t>26/08/2013</a:t>
            </a:fld>
            <a:endParaRPr lang="en-CA"/>
          </a:p>
        </p:txBody>
      </p:sp>
      <p:sp>
        <p:nvSpPr>
          <p:cNvPr id="5"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pPr>
              <a:defRPr/>
            </a:pPr>
            <a:fld id="{EB84C9F5-88A5-4D85-BF77-8298C89B5771}" type="slidenum">
              <a:rPr lang="en-CA"/>
              <a:pPr>
                <a:defRPr/>
              </a:pPr>
              <a:t>‹#›</a:t>
            </a:fld>
            <a:endParaRPr lang="en-CA"/>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9CD9A0B-89C1-491C-8A2F-B7B39D639B23}" type="datetime1">
              <a:rPr lang="en-CA"/>
              <a:pPr>
                <a:defRPr/>
              </a:pPr>
              <a:t>26/08/2013</a:t>
            </a:fld>
            <a:endParaRPr lang="en-CA"/>
          </a:p>
        </p:txBody>
      </p:sp>
      <p:sp>
        <p:nvSpPr>
          <p:cNvPr id="6"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7" name="Rectangle 6"/>
          <p:cNvSpPr>
            <a:spLocks noGrp="1" noChangeArrowheads="1"/>
          </p:cNvSpPr>
          <p:nvPr>
            <p:ph type="sldNum" sz="quarter" idx="12"/>
          </p:nvPr>
        </p:nvSpPr>
        <p:spPr>
          <a:ln/>
        </p:spPr>
        <p:txBody>
          <a:bodyPr/>
          <a:lstStyle>
            <a:lvl1pPr>
              <a:defRPr/>
            </a:lvl1pPr>
          </a:lstStyle>
          <a:p>
            <a:pPr>
              <a:defRPr/>
            </a:pPr>
            <a:fld id="{9BE4A69C-AFD9-4717-8558-86E63694CEEB}" type="slidenum">
              <a:rPr lang="en-CA"/>
              <a:pPr>
                <a:defRPr/>
              </a:pPr>
              <a:t>‹#›</a:t>
            </a:fld>
            <a:endParaRPr lang="en-CA"/>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07CDFC92-492E-4284-BF2A-EFCEA2546D33}" type="datetime1">
              <a:rPr lang="en-CA"/>
              <a:pPr>
                <a:defRPr/>
              </a:pPr>
              <a:t>26/08/2013</a:t>
            </a:fld>
            <a:endParaRPr lang="en-CA"/>
          </a:p>
        </p:txBody>
      </p:sp>
      <p:sp>
        <p:nvSpPr>
          <p:cNvPr id="8"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9" name="Rectangle 6"/>
          <p:cNvSpPr>
            <a:spLocks noGrp="1" noChangeArrowheads="1"/>
          </p:cNvSpPr>
          <p:nvPr>
            <p:ph type="sldNum" sz="quarter" idx="12"/>
          </p:nvPr>
        </p:nvSpPr>
        <p:spPr>
          <a:ln/>
        </p:spPr>
        <p:txBody>
          <a:bodyPr/>
          <a:lstStyle>
            <a:lvl1pPr>
              <a:defRPr/>
            </a:lvl1pPr>
          </a:lstStyle>
          <a:p>
            <a:pPr>
              <a:defRPr/>
            </a:pPr>
            <a:fld id="{FECDEDEA-3E85-4331-B6B5-0BD28EFFE2AD}" type="slidenum">
              <a:rPr lang="en-CA"/>
              <a:pPr>
                <a:defRPr/>
              </a:pPr>
              <a:t>‹#›</a:t>
            </a:fld>
            <a:endParaRPr lang="en-CA"/>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28845CEC-5DF7-4D28-96CD-E60A32393309}" type="datetime1">
              <a:rPr lang="en-CA"/>
              <a:pPr>
                <a:defRPr/>
              </a:pPr>
              <a:t>26/08/2013</a:t>
            </a:fld>
            <a:endParaRPr lang="en-CA"/>
          </a:p>
        </p:txBody>
      </p:sp>
      <p:sp>
        <p:nvSpPr>
          <p:cNvPr id="4"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5" name="Rectangle 6"/>
          <p:cNvSpPr>
            <a:spLocks noGrp="1" noChangeArrowheads="1"/>
          </p:cNvSpPr>
          <p:nvPr>
            <p:ph type="sldNum" sz="quarter" idx="12"/>
          </p:nvPr>
        </p:nvSpPr>
        <p:spPr>
          <a:ln/>
        </p:spPr>
        <p:txBody>
          <a:bodyPr/>
          <a:lstStyle>
            <a:lvl1pPr>
              <a:defRPr/>
            </a:lvl1pPr>
          </a:lstStyle>
          <a:p>
            <a:pPr>
              <a:defRPr/>
            </a:pPr>
            <a:fld id="{33FA31D0-B4C3-456B-BCD0-9403FD7C8FC5}" type="slidenum">
              <a:rPr lang="en-CA"/>
              <a:pPr>
                <a:defRPr/>
              </a:pPr>
              <a:t>‹#›</a:t>
            </a:fld>
            <a:endParaRPr lang="en-CA"/>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BB213AD-1C74-4A99-8464-0060CC256F2D}" type="datetime1">
              <a:rPr lang="en-CA"/>
              <a:pPr>
                <a:defRPr/>
              </a:pPr>
              <a:t>26/08/2013</a:t>
            </a:fld>
            <a:endParaRPr lang="en-CA"/>
          </a:p>
        </p:txBody>
      </p:sp>
      <p:sp>
        <p:nvSpPr>
          <p:cNvPr id="3"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4" name="Rectangle 6"/>
          <p:cNvSpPr>
            <a:spLocks noGrp="1" noChangeArrowheads="1"/>
          </p:cNvSpPr>
          <p:nvPr>
            <p:ph type="sldNum" sz="quarter" idx="12"/>
          </p:nvPr>
        </p:nvSpPr>
        <p:spPr>
          <a:ln/>
        </p:spPr>
        <p:txBody>
          <a:bodyPr/>
          <a:lstStyle>
            <a:lvl1pPr>
              <a:defRPr/>
            </a:lvl1pPr>
          </a:lstStyle>
          <a:p>
            <a:pPr>
              <a:defRPr/>
            </a:pPr>
            <a:fld id="{6FDCEC49-CF38-43B1-85DE-6AE8792443F3}" type="slidenum">
              <a:rPr lang="en-CA"/>
              <a:pPr>
                <a:defRPr/>
              </a:pPr>
              <a:t>‹#›</a:t>
            </a:fld>
            <a:endParaRPr lang="en-CA"/>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491577D-F5AC-43EA-B8A4-C238B4CE46E4}" type="datetime1">
              <a:rPr lang="en-CA"/>
              <a:pPr>
                <a:defRPr/>
              </a:pPr>
              <a:t>26/08/2013</a:t>
            </a:fld>
            <a:endParaRPr lang="en-CA"/>
          </a:p>
        </p:txBody>
      </p:sp>
      <p:sp>
        <p:nvSpPr>
          <p:cNvPr id="6"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7" name="Rectangle 6"/>
          <p:cNvSpPr>
            <a:spLocks noGrp="1" noChangeArrowheads="1"/>
          </p:cNvSpPr>
          <p:nvPr>
            <p:ph type="sldNum" sz="quarter" idx="12"/>
          </p:nvPr>
        </p:nvSpPr>
        <p:spPr>
          <a:ln/>
        </p:spPr>
        <p:txBody>
          <a:bodyPr/>
          <a:lstStyle>
            <a:lvl1pPr>
              <a:defRPr/>
            </a:lvl1pPr>
          </a:lstStyle>
          <a:p>
            <a:pPr>
              <a:defRPr/>
            </a:pPr>
            <a:fld id="{D897D56E-9379-4EEB-B695-EB85B3A7A976}" type="slidenum">
              <a:rPr lang="en-CA"/>
              <a:pPr>
                <a:defRPr/>
              </a:pPr>
              <a:t>‹#›</a:t>
            </a:fld>
            <a:endParaRPr lang="en-CA"/>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9706E55-B081-49F0-97F8-D9658B395E0D}" type="datetime1">
              <a:rPr lang="en-CA"/>
              <a:pPr>
                <a:defRPr/>
              </a:pPr>
              <a:t>26/08/2013</a:t>
            </a:fld>
            <a:endParaRPr lang="en-CA"/>
          </a:p>
        </p:txBody>
      </p:sp>
      <p:sp>
        <p:nvSpPr>
          <p:cNvPr id="6"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7" name="Rectangle 6"/>
          <p:cNvSpPr>
            <a:spLocks noGrp="1" noChangeArrowheads="1"/>
          </p:cNvSpPr>
          <p:nvPr>
            <p:ph type="sldNum" sz="quarter" idx="12"/>
          </p:nvPr>
        </p:nvSpPr>
        <p:spPr>
          <a:ln/>
        </p:spPr>
        <p:txBody>
          <a:bodyPr/>
          <a:lstStyle>
            <a:lvl1pPr>
              <a:defRPr/>
            </a:lvl1pPr>
          </a:lstStyle>
          <a:p>
            <a:pPr>
              <a:defRPr/>
            </a:pPr>
            <a:fld id="{92B25C22-E277-4A5D-91FD-01D4789B52FD}" type="slidenum">
              <a:rPr lang="en-CA"/>
              <a:pPr>
                <a:defRPr/>
              </a:pPr>
              <a:t>‹#›</a:t>
            </a:fld>
            <a:endParaRPr lang="en-CA"/>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588125" y="63801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mn-lt"/>
              </a:defRPr>
            </a:lvl1pPr>
          </a:lstStyle>
          <a:p>
            <a:pPr>
              <a:defRPr/>
            </a:pPr>
            <a:fld id="{97A8D1DA-B464-4299-8423-61E11E3C1B0F}" type="datetime1">
              <a:rPr lang="en-CA"/>
              <a:pPr>
                <a:defRPr/>
              </a:pPr>
              <a:t>26/08/2013</a:t>
            </a:fld>
            <a:endParaRPr lang="en-CA"/>
          </a:p>
        </p:txBody>
      </p:sp>
      <p:sp>
        <p:nvSpPr>
          <p:cNvPr id="1029" name="Rectangle 5"/>
          <p:cNvSpPr>
            <a:spLocks noGrp="1" noChangeArrowheads="1"/>
          </p:cNvSpPr>
          <p:nvPr>
            <p:ph type="ftr" sz="quarter" idx="3"/>
          </p:nvPr>
        </p:nvSpPr>
        <p:spPr bwMode="auto">
          <a:xfrm>
            <a:off x="2843213" y="63881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mn-lt"/>
              </a:defRPr>
            </a:lvl1pPr>
          </a:lstStyle>
          <a:p>
            <a:pPr>
              <a:defRPr/>
            </a:pPr>
            <a:r>
              <a:rPr lang="en-CA"/>
              <a:t>Statistics Canada • Statistique Canada</a:t>
            </a:r>
          </a:p>
        </p:txBody>
      </p:sp>
      <p:sp>
        <p:nvSpPr>
          <p:cNvPr id="1030" name="Rectangle 6"/>
          <p:cNvSpPr>
            <a:spLocks noGrp="1" noChangeArrowheads="1"/>
          </p:cNvSpPr>
          <p:nvPr>
            <p:ph type="sldNum" sz="quarter" idx="4"/>
          </p:nvPr>
        </p:nvSpPr>
        <p:spPr bwMode="auto">
          <a:xfrm>
            <a:off x="395288" y="6408738"/>
            <a:ext cx="152241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mn-lt"/>
              </a:defRPr>
            </a:lvl1pPr>
          </a:lstStyle>
          <a:p>
            <a:pPr>
              <a:defRPr/>
            </a:pPr>
            <a:fld id="{DF520808-F0A7-4BFA-93EC-B714153D9210}"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ransition>
    <p:fade/>
  </p:transition>
  <p:hf hdr="0"/>
  <p:txStyles>
    <p:titleStyle>
      <a:lvl1pPr algn="l" rtl="0" eaLnBrk="0" fontAlgn="base" hangingPunct="0">
        <a:spcBef>
          <a:spcPct val="0"/>
        </a:spcBef>
        <a:spcAft>
          <a:spcPct val="0"/>
        </a:spcAft>
        <a:defRPr sz="3200">
          <a:solidFill>
            <a:schemeClr val="accent2"/>
          </a:solidFill>
          <a:latin typeface="+mj-lt"/>
          <a:ea typeface="+mj-ea"/>
          <a:cs typeface="+mj-cs"/>
        </a:defRPr>
      </a:lvl1pPr>
      <a:lvl2pPr algn="l" rtl="0" eaLnBrk="0" fontAlgn="base" hangingPunct="0">
        <a:spcBef>
          <a:spcPct val="0"/>
        </a:spcBef>
        <a:spcAft>
          <a:spcPct val="0"/>
        </a:spcAft>
        <a:defRPr sz="3200">
          <a:solidFill>
            <a:schemeClr val="accent2"/>
          </a:solidFill>
          <a:latin typeface="Arial Black" pitchFamily="34" charset="0"/>
        </a:defRPr>
      </a:lvl2pPr>
      <a:lvl3pPr algn="l" rtl="0" eaLnBrk="0" fontAlgn="base" hangingPunct="0">
        <a:spcBef>
          <a:spcPct val="0"/>
        </a:spcBef>
        <a:spcAft>
          <a:spcPct val="0"/>
        </a:spcAft>
        <a:defRPr sz="3200">
          <a:solidFill>
            <a:schemeClr val="accent2"/>
          </a:solidFill>
          <a:latin typeface="Arial Black" pitchFamily="34" charset="0"/>
        </a:defRPr>
      </a:lvl3pPr>
      <a:lvl4pPr algn="l" rtl="0" eaLnBrk="0" fontAlgn="base" hangingPunct="0">
        <a:spcBef>
          <a:spcPct val="0"/>
        </a:spcBef>
        <a:spcAft>
          <a:spcPct val="0"/>
        </a:spcAft>
        <a:defRPr sz="3200">
          <a:solidFill>
            <a:schemeClr val="accent2"/>
          </a:solidFill>
          <a:latin typeface="Arial Black" pitchFamily="34" charset="0"/>
        </a:defRPr>
      </a:lvl4pPr>
      <a:lvl5pPr algn="l" rtl="0" eaLnBrk="0" fontAlgn="base" hangingPunct="0">
        <a:spcBef>
          <a:spcPct val="0"/>
        </a:spcBef>
        <a:spcAft>
          <a:spcPct val="0"/>
        </a:spcAft>
        <a:defRPr sz="3200">
          <a:solidFill>
            <a:schemeClr val="accent2"/>
          </a:solidFill>
          <a:latin typeface="Arial Black" pitchFamily="34" charset="0"/>
        </a:defRPr>
      </a:lvl5pPr>
      <a:lvl6pPr marL="457200" algn="l" rtl="0" fontAlgn="base">
        <a:spcBef>
          <a:spcPct val="0"/>
        </a:spcBef>
        <a:spcAft>
          <a:spcPct val="0"/>
        </a:spcAft>
        <a:defRPr sz="3200">
          <a:solidFill>
            <a:schemeClr val="accent2"/>
          </a:solidFill>
          <a:latin typeface="Arial Black" pitchFamily="34" charset="0"/>
        </a:defRPr>
      </a:lvl6pPr>
      <a:lvl7pPr marL="914400" algn="l" rtl="0" fontAlgn="base">
        <a:spcBef>
          <a:spcPct val="0"/>
        </a:spcBef>
        <a:spcAft>
          <a:spcPct val="0"/>
        </a:spcAft>
        <a:defRPr sz="3200">
          <a:solidFill>
            <a:schemeClr val="accent2"/>
          </a:solidFill>
          <a:latin typeface="Arial Black" pitchFamily="34" charset="0"/>
        </a:defRPr>
      </a:lvl7pPr>
      <a:lvl8pPr marL="1371600" algn="l" rtl="0" fontAlgn="base">
        <a:spcBef>
          <a:spcPct val="0"/>
        </a:spcBef>
        <a:spcAft>
          <a:spcPct val="0"/>
        </a:spcAft>
        <a:defRPr sz="3200">
          <a:solidFill>
            <a:schemeClr val="accent2"/>
          </a:solidFill>
          <a:latin typeface="Arial Black" pitchFamily="34" charset="0"/>
        </a:defRPr>
      </a:lvl8pPr>
      <a:lvl9pPr marL="1828800" algn="l" rtl="0" fontAlgn="base">
        <a:spcBef>
          <a:spcPct val="0"/>
        </a:spcBef>
        <a:spcAft>
          <a:spcPct val="0"/>
        </a:spcAft>
        <a:defRPr sz="3200">
          <a:solidFill>
            <a:schemeClr val="accent2"/>
          </a:solidFill>
          <a:latin typeface="Arial Black" pitchFamily="34"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2a_Earnings_deciles_Final.docx" TargetMode="External"/><Relationship Id="rId2" Type="http://schemas.openxmlformats.org/officeDocument/2006/relationships/hyperlink" Target="2a_Avg_earning_Final.docx" TargetMode="External"/><Relationship Id="rId1" Type="http://schemas.openxmlformats.org/officeDocument/2006/relationships/slideLayout" Target="../slideLayouts/slideLayout2.xml"/><Relationship Id="rId5" Type="http://schemas.openxmlformats.org/officeDocument/2006/relationships/hyperlink" Target="2a_Self%20employment%20earnings_Final.docx" TargetMode="External"/><Relationship Id="rId4" Type="http://schemas.openxmlformats.org/officeDocument/2006/relationships/hyperlink" Target="2a_Low_pay_Final.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1692275" y="1844675"/>
            <a:ext cx="5975350" cy="366713"/>
          </a:xfrm>
          <a:prstGeom prst="rect">
            <a:avLst/>
          </a:prstGeom>
          <a:noFill/>
          <a:ln w="9525">
            <a:noFill/>
            <a:miter lim="800000"/>
            <a:headEnd/>
            <a:tailEnd/>
          </a:ln>
        </p:spPr>
        <p:txBody>
          <a:bodyPr>
            <a:spAutoFit/>
          </a:bodyPr>
          <a:lstStyle/>
          <a:p>
            <a:pPr algn="l">
              <a:spcBef>
                <a:spcPct val="50000"/>
              </a:spcBef>
            </a:pPr>
            <a:endParaRPr lang="fr-CA" sz="1800">
              <a:solidFill>
                <a:schemeClr val="tx1"/>
              </a:solidFill>
              <a:latin typeface="Arial" charset="0"/>
            </a:endParaRPr>
          </a:p>
        </p:txBody>
      </p:sp>
      <p:sp>
        <p:nvSpPr>
          <p:cNvPr id="6147" name="Rectangle 17"/>
          <p:cNvSpPr>
            <a:spLocks noChangeArrowheads="1"/>
          </p:cNvSpPr>
          <p:nvPr/>
        </p:nvSpPr>
        <p:spPr bwMode="auto">
          <a:xfrm>
            <a:off x="755650" y="1700213"/>
            <a:ext cx="7559675" cy="1600200"/>
          </a:xfrm>
          <a:prstGeom prst="rect">
            <a:avLst/>
          </a:prstGeom>
          <a:noFill/>
          <a:ln w="9525">
            <a:noFill/>
            <a:miter lim="800000"/>
            <a:headEnd/>
            <a:tailEnd/>
          </a:ln>
        </p:spPr>
        <p:txBody>
          <a:bodyPr anchor="ctr"/>
          <a:lstStyle/>
          <a:p>
            <a:pPr eaLnBrk="0" hangingPunct="0">
              <a:buSzPct val="100000"/>
            </a:pPr>
            <a:r>
              <a:rPr lang="en-CA" sz="2400" dirty="0" smtClean="0">
                <a:solidFill>
                  <a:srgbClr val="333399"/>
                </a:solidFill>
                <a:sym typeface="Arial Black" pitchFamily="34" charset="0"/>
              </a:rPr>
              <a:t>Brief report on the </a:t>
            </a:r>
            <a:r>
              <a:rPr lang="en-CA" sz="2400" dirty="0" smtClean="0">
                <a:solidFill>
                  <a:srgbClr val="333399"/>
                </a:solidFill>
                <a:sym typeface="Arial Black" pitchFamily="34" charset="0"/>
              </a:rPr>
              <a:t>content development for the “Income </a:t>
            </a:r>
            <a:r>
              <a:rPr lang="en-CA" sz="2400" dirty="0" smtClean="0">
                <a:solidFill>
                  <a:srgbClr val="333399"/>
                </a:solidFill>
                <a:sym typeface="Arial Black" pitchFamily="34" charset="0"/>
              </a:rPr>
              <a:t>from employment” </a:t>
            </a:r>
          </a:p>
          <a:p>
            <a:pPr eaLnBrk="0" hangingPunct="0">
              <a:buSzPct val="100000"/>
            </a:pPr>
            <a:r>
              <a:rPr lang="en-CA" sz="2400" dirty="0" smtClean="0">
                <a:solidFill>
                  <a:srgbClr val="333399"/>
                </a:solidFill>
                <a:sym typeface="Arial Black" pitchFamily="34" charset="0"/>
              </a:rPr>
              <a:t>sub-dimension</a:t>
            </a:r>
            <a:endParaRPr lang="en-CA" sz="2400" dirty="0">
              <a:solidFill>
                <a:srgbClr val="333399"/>
              </a:solidFill>
              <a:sym typeface="Arial Black" pitchFamily="34" charset="0"/>
            </a:endParaRPr>
          </a:p>
        </p:txBody>
      </p:sp>
      <p:sp>
        <p:nvSpPr>
          <p:cNvPr id="6148" name="Rectangle 18"/>
          <p:cNvSpPr>
            <a:spLocks noChangeArrowheads="1"/>
          </p:cNvSpPr>
          <p:nvPr/>
        </p:nvSpPr>
        <p:spPr bwMode="auto">
          <a:xfrm>
            <a:off x="1476375" y="3429000"/>
            <a:ext cx="6337300" cy="2511425"/>
          </a:xfrm>
          <a:prstGeom prst="rect">
            <a:avLst/>
          </a:prstGeom>
          <a:noFill/>
          <a:ln w="9525">
            <a:noFill/>
            <a:miter lim="800000"/>
            <a:headEnd/>
            <a:tailEnd/>
          </a:ln>
        </p:spPr>
        <p:txBody>
          <a:bodyPr/>
          <a:lstStyle/>
          <a:p>
            <a:pPr eaLnBrk="0" hangingPunct="0">
              <a:lnSpc>
                <a:spcPct val="80000"/>
              </a:lnSpc>
              <a:spcBef>
                <a:spcPct val="20000"/>
              </a:spcBef>
              <a:buSzPct val="100000"/>
            </a:pPr>
            <a:r>
              <a:rPr lang="fr-CA" sz="2400" b="1" dirty="0" smtClean="0">
                <a:solidFill>
                  <a:srgbClr val="000000"/>
                </a:solidFill>
                <a:latin typeface="Arial" charset="0"/>
                <a:sym typeface="Arial Black" pitchFamily="34" charset="0"/>
              </a:rPr>
              <a:t>UNECE/ILO/Eurostat</a:t>
            </a:r>
          </a:p>
          <a:p>
            <a:pPr eaLnBrk="0" hangingPunct="0">
              <a:lnSpc>
                <a:spcPct val="80000"/>
              </a:lnSpc>
              <a:spcBef>
                <a:spcPct val="20000"/>
              </a:spcBef>
              <a:buSzPct val="100000"/>
            </a:pPr>
            <a:r>
              <a:rPr lang="fr-CA" sz="2400" b="1" dirty="0" smtClean="0">
                <a:solidFill>
                  <a:srgbClr val="000000"/>
                </a:solidFill>
                <a:latin typeface="Arial" charset="0"/>
                <a:sym typeface="Arial Black" pitchFamily="34" charset="0"/>
              </a:rPr>
              <a:t>Expert Group Meeting on </a:t>
            </a:r>
            <a:r>
              <a:rPr lang="en-CA" sz="2400" b="1" dirty="0" smtClean="0">
                <a:solidFill>
                  <a:srgbClr val="000000"/>
                </a:solidFill>
                <a:latin typeface="Arial" charset="0"/>
                <a:sym typeface="Arial Black" pitchFamily="34" charset="0"/>
              </a:rPr>
              <a:t>Measuring Quality of Employment, Geneva</a:t>
            </a:r>
          </a:p>
          <a:p>
            <a:pPr eaLnBrk="0" hangingPunct="0">
              <a:lnSpc>
                <a:spcPct val="80000"/>
              </a:lnSpc>
              <a:spcBef>
                <a:spcPct val="20000"/>
              </a:spcBef>
              <a:buSzPct val="100000"/>
            </a:pPr>
            <a:endParaRPr lang="en-CA" sz="2400" b="1" dirty="0" smtClean="0">
              <a:solidFill>
                <a:srgbClr val="000000"/>
              </a:solidFill>
              <a:latin typeface="Arial" charset="0"/>
              <a:sym typeface="Arial Black" pitchFamily="34" charset="0"/>
            </a:endParaRPr>
          </a:p>
          <a:p>
            <a:pPr eaLnBrk="0" hangingPunct="0">
              <a:lnSpc>
                <a:spcPct val="80000"/>
              </a:lnSpc>
              <a:spcBef>
                <a:spcPct val="20000"/>
              </a:spcBef>
              <a:buSzPct val="100000"/>
            </a:pPr>
            <a:r>
              <a:rPr lang="en-CA" sz="2000" b="1" dirty="0" smtClean="0">
                <a:solidFill>
                  <a:srgbClr val="000000"/>
                </a:solidFill>
                <a:latin typeface="Arial" charset="0"/>
                <a:sym typeface="Arial Black" pitchFamily="34" charset="0"/>
              </a:rPr>
              <a:t>Jason Gilmore, Senior Analyst</a:t>
            </a:r>
          </a:p>
          <a:p>
            <a:pPr eaLnBrk="0" hangingPunct="0">
              <a:lnSpc>
                <a:spcPct val="80000"/>
              </a:lnSpc>
              <a:spcBef>
                <a:spcPct val="20000"/>
              </a:spcBef>
              <a:buSzPct val="100000"/>
            </a:pPr>
            <a:r>
              <a:rPr lang="en-CA" sz="2000" b="1" dirty="0" smtClean="0">
                <a:solidFill>
                  <a:srgbClr val="000000"/>
                </a:solidFill>
                <a:latin typeface="Arial" charset="0"/>
                <a:sym typeface="Arial Black" pitchFamily="34" charset="0"/>
              </a:rPr>
              <a:t>Labour Statistics Division</a:t>
            </a:r>
            <a:br>
              <a:rPr lang="en-CA" sz="2000" b="1" dirty="0" smtClean="0">
                <a:solidFill>
                  <a:srgbClr val="000000"/>
                </a:solidFill>
                <a:latin typeface="Arial" charset="0"/>
                <a:sym typeface="Arial Black" pitchFamily="34" charset="0"/>
              </a:rPr>
            </a:br>
            <a:r>
              <a:rPr lang="en-CA" sz="2000" b="1" dirty="0" smtClean="0">
                <a:solidFill>
                  <a:srgbClr val="000000"/>
                </a:solidFill>
                <a:latin typeface="Arial" charset="0"/>
                <a:sym typeface="Arial Black" pitchFamily="34" charset="0"/>
              </a:rPr>
              <a:t>Statistics Canada</a:t>
            </a:r>
          </a:p>
          <a:p>
            <a:pPr eaLnBrk="0" hangingPunct="0">
              <a:lnSpc>
                <a:spcPct val="80000"/>
              </a:lnSpc>
              <a:spcBef>
                <a:spcPct val="20000"/>
              </a:spcBef>
              <a:buSzPct val="100000"/>
            </a:pPr>
            <a:r>
              <a:rPr lang="en-CA" sz="2000" b="1" dirty="0" smtClean="0">
                <a:solidFill>
                  <a:srgbClr val="000000"/>
                </a:solidFill>
                <a:latin typeface="Arial" charset="0"/>
                <a:sym typeface="Arial Black" pitchFamily="34" charset="0"/>
              </a:rPr>
              <a:t>September 11, 2013</a:t>
            </a:r>
            <a:endParaRPr lang="en-CA" sz="2000" b="1" dirty="0">
              <a:solidFill>
                <a:srgbClr val="000000"/>
              </a:solidFill>
              <a:latin typeface="Arial" charset="0"/>
              <a:sym typeface="Arial Black"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pPr algn="ctr"/>
            <a:r>
              <a:rPr lang="en-CA" sz="3600" dirty="0" smtClean="0"/>
              <a:t>Thank you!</a:t>
            </a:r>
            <a:br>
              <a:rPr lang="en-CA" sz="3600" dirty="0" smtClean="0"/>
            </a:br>
            <a:r>
              <a:rPr lang="en-CA" sz="3600" dirty="0" smtClean="0"/>
              <a:t>Questions?</a:t>
            </a:r>
            <a:endParaRPr lang="en-CA" sz="3600" dirty="0"/>
          </a:p>
        </p:txBody>
      </p:sp>
      <p:sp>
        <p:nvSpPr>
          <p:cNvPr id="8" name="Subtitle 7"/>
          <p:cNvSpPr>
            <a:spLocks noGrp="1"/>
          </p:cNvSpPr>
          <p:nvPr>
            <p:ph type="subTitle" idx="1"/>
          </p:nvPr>
        </p:nvSpPr>
        <p:spPr/>
        <p:txBody>
          <a:bodyPr/>
          <a:lstStyle/>
          <a:p>
            <a:r>
              <a:rPr lang="en-CA" dirty="0" smtClean="0"/>
              <a:t>jason.gilmore@statcan.gc.ca</a:t>
            </a:r>
            <a:endParaRPr lang="en-CA" dirty="0"/>
          </a:p>
        </p:txBody>
      </p:sp>
      <p:sp>
        <p:nvSpPr>
          <p:cNvPr id="4" name="Date Placeholder 3"/>
          <p:cNvSpPr>
            <a:spLocks noGrp="1"/>
          </p:cNvSpPr>
          <p:nvPr>
            <p:ph type="dt" sz="half" idx="10"/>
          </p:nvPr>
        </p:nvSpPr>
        <p:spPr/>
        <p:txBody>
          <a:bodyPr/>
          <a:lstStyle/>
          <a:p>
            <a:pPr>
              <a:defRPr/>
            </a:pPr>
            <a:fld id="{AFE2EB7D-1F09-4685-823E-A5A7214567CA}" type="datetime1">
              <a:rPr lang="en-CA" smtClean="0"/>
              <a:pPr>
                <a:defRPr/>
              </a:pPr>
              <a:t>26/08/2013</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8776EC0A-4FA9-4B0E-B7DD-683EAF20D176}" type="slidenum">
              <a:rPr lang="en-CA" smtClean="0"/>
              <a:pPr>
                <a:defRPr/>
              </a:pPr>
              <a:t>10</a:t>
            </a:fld>
            <a:endParaRPr lang="en-CA"/>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 to 2(a): </a:t>
            </a:r>
            <a:br>
              <a:rPr lang="en-CA" dirty="0" smtClean="0"/>
            </a:br>
            <a:r>
              <a:rPr lang="en-CA" dirty="0" smtClean="0"/>
              <a:t>Earnings sub-dimension</a:t>
            </a:r>
            <a:endParaRPr lang="en-CA" dirty="0"/>
          </a:p>
        </p:txBody>
      </p:sp>
      <p:sp>
        <p:nvSpPr>
          <p:cNvPr id="3" name="Content Placeholder 2"/>
          <p:cNvSpPr>
            <a:spLocks noGrp="1"/>
          </p:cNvSpPr>
          <p:nvPr>
            <p:ph idx="1"/>
          </p:nvPr>
        </p:nvSpPr>
        <p:spPr/>
        <p:txBody>
          <a:bodyPr/>
          <a:lstStyle/>
          <a:p>
            <a:r>
              <a:rPr lang="en-CA" dirty="0" smtClean="0"/>
              <a:t>The intention for this sub-dimension is to present an aspect of quality of employment from the perspective of earnings from employment.</a:t>
            </a:r>
          </a:p>
          <a:p>
            <a:r>
              <a:rPr lang="en-CA" dirty="0" smtClean="0"/>
              <a:t>Earnings distributions and low pay provide more insight than average earnings, but averages are still important to examine</a:t>
            </a:r>
          </a:p>
          <a:p>
            <a:r>
              <a:rPr lang="en-CA" dirty="0" smtClean="0"/>
              <a:t>Contextual variables and </a:t>
            </a:r>
            <a:r>
              <a:rPr lang="en-CA" dirty="0" err="1" smtClean="0"/>
              <a:t>disaggregations</a:t>
            </a:r>
            <a:r>
              <a:rPr lang="en-CA" dirty="0" smtClean="0"/>
              <a:t> are critical to understanding quality of employment from earnings data</a:t>
            </a:r>
            <a:endParaRPr lang="en-CA" dirty="0"/>
          </a:p>
        </p:txBody>
      </p:sp>
      <p:sp>
        <p:nvSpPr>
          <p:cNvPr id="4" name="Date Placeholder 3"/>
          <p:cNvSpPr>
            <a:spLocks noGrp="1"/>
          </p:cNvSpPr>
          <p:nvPr>
            <p:ph type="dt" sz="half" idx="10"/>
          </p:nvPr>
        </p:nvSpPr>
        <p:spPr/>
        <p:txBody>
          <a:bodyPr/>
          <a:lstStyle/>
          <a:p>
            <a:pPr>
              <a:defRPr/>
            </a:pPr>
            <a:fld id="{AFE2EB7D-1F09-4685-823E-A5A7214567CA}" type="datetime1">
              <a:rPr lang="en-CA" smtClean="0"/>
              <a:pPr>
                <a:defRPr/>
              </a:pPr>
              <a:t>26/08/2013</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8776EC0A-4FA9-4B0E-B7DD-683EAF20D176}" type="slidenum">
              <a:rPr lang="en-CA" smtClean="0"/>
              <a:pPr>
                <a:defRPr/>
              </a:pPr>
              <a:t>2</a:t>
            </a:fld>
            <a:endParaRPr lang="en-CA"/>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Recap: Earnings indicators discussed in November 2011</a:t>
            </a:r>
            <a:endParaRPr lang="en-CA" dirty="0"/>
          </a:p>
        </p:txBody>
      </p:sp>
      <p:sp>
        <p:nvSpPr>
          <p:cNvPr id="3" name="Content Placeholder 2"/>
          <p:cNvSpPr>
            <a:spLocks noGrp="1"/>
          </p:cNvSpPr>
          <p:nvPr>
            <p:ph idx="1"/>
          </p:nvPr>
        </p:nvSpPr>
        <p:spPr/>
        <p:txBody>
          <a:bodyPr/>
          <a:lstStyle/>
          <a:p>
            <a:pPr>
              <a:lnSpc>
                <a:spcPct val="200000"/>
              </a:lnSpc>
            </a:pPr>
            <a:r>
              <a:rPr lang="en-CA" sz="3200" dirty="0" smtClean="0"/>
              <a:t>Average weekly and hourly earnings</a:t>
            </a:r>
          </a:p>
          <a:p>
            <a:pPr>
              <a:lnSpc>
                <a:spcPct val="200000"/>
              </a:lnSpc>
            </a:pPr>
            <a:r>
              <a:rPr lang="en-CA" sz="3200" dirty="0" smtClean="0"/>
              <a:t>Low pay</a:t>
            </a:r>
          </a:p>
          <a:p>
            <a:pPr>
              <a:lnSpc>
                <a:spcPct val="200000"/>
              </a:lnSpc>
            </a:pPr>
            <a:r>
              <a:rPr lang="en-CA" sz="3200" dirty="0" smtClean="0"/>
              <a:t>Distribution of earnings</a:t>
            </a:r>
          </a:p>
          <a:p>
            <a:pPr>
              <a:lnSpc>
                <a:spcPct val="200000"/>
              </a:lnSpc>
            </a:pPr>
            <a:r>
              <a:rPr lang="en-CA" sz="3200" dirty="0" smtClean="0"/>
              <a:t>Self-employment income</a:t>
            </a:r>
          </a:p>
          <a:p>
            <a:endParaRPr lang="en-CA" dirty="0" smtClean="0"/>
          </a:p>
          <a:p>
            <a:endParaRPr lang="en-CA" dirty="0" smtClean="0"/>
          </a:p>
          <a:p>
            <a:endParaRPr lang="en-CA" dirty="0"/>
          </a:p>
        </p:txBody>
      </p:sp>
      <p:sp>
        <p:nvSpPr>
          <p:cNvPr id="4" name="Date Placeholder 3"/>
          <p:cNvSpPr>
            <a:spLocks noGrp="1"/>
          </p:cNvSpPr>
          <p:nvPr>
            <p:ph type="dt" sz="half" idx="10"/>
          </p:nvPr>
        </p:nvSpPr>
        <p:spPr/>
        <p:txBody>
          <a:bodyPr/>
          <a:lstStyle/>
          <a:p>
            <a:pPr>
              <a:defRPr/>
            </a:pPr>
            <a:fld id="{AFE2EB7D-1F09-4685-823E-A5A7214567CA}" type="datetime1">
              <a:rPr lang="en-CA" smtClean="0"/>
              <a:pPr>
                <a:defRPr/>
              </a:pPr>
              <a:t>26/08/2013</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8776EC0A-4FA9-4B0E-B7DD-683EAF20D176}" type="slidenum">
              <a:rPr lang="en-CA" smtClean="0"/>
              <a:pPr>
                <a:defRPr/>
              </a:pPr>
              <a:t>3</a:t>
            </a:fld>
            <a:endParaRPr lang="en-CA"/>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eaLnBrk="0" hangingPunct="0">
              <a:buSzPct val="100000"/>
            </a:pPr>
            <a:fld id="{D8FCF28B-0BC6-468E-9B02-202CC3257109}" type="datetime1">
              <a:rPr lang="en-CA" smtClean="0">
                <a:solidFill>
                  <a:srgbClr val="000000"/>
                </a:solidFill>
                <a:sym typeface="Arial Black" pitchFamily="34" charset="0"/>
              </a:rPr>
              <a:pPr eaLnBrk="0" hangingPunct="0">
                <a:buSzPct val="100000"/>
              </a:pPr>
              <a:t>26/08/2013</a:t>
            </a:fld>
            <a:endParaRPr lang="en-CA" smtClean="0">
              <a:solidFill>
                <a:srgbClr val="000000"/>
              </a:solidFill>
              <a:sym typeface="Arial Black" pitchFamily="34" charset="0"/>
            </a:endParaRPr>
          </a:p>
        </p:txBody>
      </p:sp>
      <p:sp>
        <p:nvSpPr>
          <p:cNvPr id="5" name="Footer Placeholder 4"/>
          <p:cNvSpPr>
            <a:spLocks noGrp="1"/>
          </p:cNvSpPr>
          <p:nvPr>
            <p:ph type="ftr" sz="quarter" idx="11"/>
          </p:nvPr>
        </p:nvSpPr>
        <p:spPr/>
        <p:txBody>
          <a:bodyPr/>
          <a:lstStyle/>
          <a:p>
            <a:pPr eaLnBrk="0" hangingPunct="0">
              <a:buSzPct val="100000"/>
            </a:pPr>
            <a:r>
              <a:rPr lang="en-CA" smtClean="0">
                <a:solidFill>
                  <a:srgbClr val="000000"/>
                </a:solidFill>
                <a:sym typeface="Arial Black" pitchFamily="34" charset="0"/>
              </a:rPr>
              <a:t>Statistique Canada • Statistics Canada</a:t>
            </a:r>
          </a:p>
        </p:txBody>
      </p:sp>
      <p:sp>
        <p:nvSpPr>
          <p:cNvPr id="6" name="Slide Number Placeholder 5"/>
          <p:cNvSpPr>
            <a:spLocks noGrp="1"/>
          </p:cNvSpPr>
          <p:nvPr>
            <p:ph type="sldNum" sz="quarter" idx="12"/>
          </p:nvPr>
        </p:nvSpPr>
        <p:spPr/>
        <p:txBody>
          <a:bodyPr/>
          <a:lstStyle/>
          <a:p>
            <a:pPr eaLnBrk="0" hangingPunct="0">
              <a:buSzPct val="100000"/>
            </a:pPr>
            <a:fld id="{44868A53-858F-4383-BCAF-06C5CEF16176}" type="slidenum">
              <a:rPr lang="en-CA" smtClean="0">
                <a:solidFill>
                  <a:srgbClr val="000000"/>
                </a:solidFill>
                <a:sym typeface="Arial Black" pitchFamily="34" charset="0"/>
              </a:rPr>
              <a:pPr eaLnBrk="0" hangingPunct="0">
                <a:buSzPct val="100000"/>
              </a:pPr>
              <a:t>4</a:t>
            </a:fld>
            <a:endParaRPr lang="en-CA" smtClean="0">
              <a:solidFill>
                <a:srgbClr val="000000"/>
              </a:solidFill>
              <a:sym typeface="Arial Black" pitchFamily="34" charset="0"/>
            </a:endParaRPr>
          </a:p>
        </p:txBody>
      </p:sp>
      <p:sp>
        <p:nvSpPr>
          <p:cNvPr id="7173" name="Rectangle 2"/>
          <p:cNvSpPr>
            <a:spLocks noGrp="1" noChangeArrowheads="1"/>
          </p:cNvSpPr>
          <p:nvPr>
            <p:ph type="title"/>
          </p:nvPr>
        </p:nvSpPr>
        <p:spPr bwMode="auto">
          <a:xfrm>
            <a:off x="323850" y="404813"/>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ctr"/>
            <a:r>
              <a:rPr lang="fr-CA" dirty="0" err="1" smtClean="0">
                <a:solidFill>
                  <a:srgbClr val="333399"/>
                </a:solidFill>
                <a:sym typeface="Arial Black" pitchFamily="34" charset="0"/>
              </a:rPr>
              <a:t>Earnings</a:t>
            </a:r>
            <a:r>
              <a:rPr lang="fr-CA" dirty="0" smtClean="0">
                <a:solidFill>
                  <a:srgbClr val="333399"/>
                </a:solidFill>
                <a:sym typeface="Arial Black" pitchFamily="34" charset="0"/>
              </a:rPr>
              <a:t> questions/issues </a:t>
            </a:r>
            <a:r>
              <a:rPr lang="fr-CA" dirty="0" err="1" smtClean="0">
                <a:solidFill>
                  <a:srgbClr val="333399"/>
                </a:solidFill>
                <a:sym typeface="Arial Black" pitchFamily="34" charset="0"/>
              </a:rPr>
              <a:t>arising</a:t>
            </a:r>
            <a:r>
              <a:rPr lang="fr-CA" dirty="0" smtClean="0">
                <a:solidFill>
                  <a:srgbClr val="333399"/>
                </a:solidFill>
                <a:sym typeface="Arial Black" pitchFamily="34" charset="0"/>
              </a:rPr>
              <a:t> </a:t>
            </a:r>
            <a:r>
              <a:rPr lang="fr-CA" dirty="0" err="1" smtClean="0">
                <a:solidFill>
                  <a:srgbClr val="333399"/>
                </a:solidFill>
                <a:sym typeface="Arial Black" pitchFamily="34" charset="0"/>
              </a:rPr>
              <a:t>from</a:t>
            </a:r>
            <a:r>
              <a:rPr lang="fr-CA" dirty="0" smtClean="0">
                <a:solidFill>
                  <a:srgbClr val="333399"/>
                </a:solidFill>
                <a:sym typeface="Arial Black" pitchFamily="34" charset="0"/>
              </a:rPr>
              <a:t> </a:t>
            </a:r>
            <a:r>
              <a:rPr lang="fr-CA" dirty="0" err="1" smtClean="0">
                <a:solidFill>
                  <a:srgbClr val="333399"/>
                </a:solidFill>
                <a:sym typeface="Arial Black" pitchFamily="34" charset="0"/>
              </a:rPr>
              <a:t>November</a:t>
            </a:r>
            <a:r>
              <a:rPr lang="fr-CA" dirty="0" smtClean="0">
                <a:solidFill>
                  <a:srgbClr val="333399"/>
                </a:solidFill>
                <a:sym typeface="Arial Black" pitchFamily="34" charset="0"/>
              </a:rPr>
              <a:t> 2011 meeting</a:t>
            </a:r>
          </a:p>
        </p:txBody>
      </p:sp>
      <p:sp>
        <p:nvSpPr>
          <p:cNvPr id="7174" name="Rectangle 3"/>
          <p:cNvSpPr>
            <a:spLocks noGrp="1" noChangeArrowheads="1"/>
          </p:cNvSpPr>
          <p:nvPr>
            <p:ph type="body" idx="1"/>
          </p:nvPr>
        </p:nvSpPr>
        <p:spPr bwMode="auto">
          <a:xfrm>
            <a:off x="481013" y="1600200"/>
            <a:ext cx="8123237" cy="4565650"/>
          </a:xfrm>
          <a:noFill/>
          <a:ln>
            <a:miter lim="800000"/>
            <a:headEnd/>
            <a:tailEnd/>
          </a:ln>
        </p:spPr>
        <p:txBody>
          <a:bodyPr vert="horz" wrap="square" lIns="91440" tIns="45720" rIns="91440" bIns="45720" numCol="1" anchor="t" anchorCtr="0" compatLnSpc="1">
            <a:prstTxWarp prst="textNoShape">
              <a:avLst/>
            </a:prstTxWarp>
          </a:bodyPr>
          <a:lstStyle/>
          <a:p>
            <a:pPr marL="0" indent="0">
              <a:buClr>
                <a:srgbClr val="333399"/>
              </a:buClr>
            </a:pPr>
            <a:r>
              <a:rPr lang="fr-CA" sz="2600" dirty="0" smtClean="0">
                <a:solidFill>
                  <a:srgbClr val="000000"/>
                </a:solidFill>
                <a:sym typeface="Arial Black" pitchFamily="34" charset="0"/>
              </a:rPr>
              <a:t> </a:t>
            </a:r>
            <a:r>
              <a:rPr lang="en-CA" sz="2600" dirty="0" smtClean="0">
                <a:solidFill>
                  <a:srgbClr val="000000"/>
                </a:solidFill>
                <a:sym typeface="Arial Black" pitchFamily="34" charset="0"/>
              </a:rPr>
              <a:t>Hourly, weekly or monthly earnings?</a:t>
            </a:r>
          </a:p>
          <a:p>
            <a:pPr marL="0" indent="0">
              <a:buClr>
                <a:srgbClr val="333399"/>
              </a:buClr>
            </a:pPr>
            <a:r>
              <a:rPr lang="en-CA" sz="2600" dirty="0" smtClean="0">
                <a:solidFill>
                  <a:srgbClr val="000000"/>
                </a:solidFill>
                <a:sym typeface="Arial Black" pitchFamily="34" charset="0"/>
              </a:rPr>
              <a:t> Average or median earnings?</a:t>
            </a:r>
          </a:p>
          <a:p>
            <a:pPr marL="0" indent="0">
              <a:buClr>
                <a:srgbClr val="333399"/>
              </a:buClr>
            </a:pPr>
            <a:r>
              <a:rPr lang="en-CA" sz="2600" dirty="0" smtClean="0">
                <a:solidFill>
                  <a:srgbClr val="000000"/>
                </a:solidFill>
                <a:sym typeface="Arial Black" pitchFamily="34" charset="0"/>
              </a:rPr>
              <a:t> Recommended </a:t>
            </a:r>
            <a:r>
              <a:rPr lang="en-CA" sz="2600" dirty="0" err="1" smtClean="0">
                <a:solidFill>
                  <a:srgbClr val="000000"/>
                </a:solidFill>
                <a:sym typeface="Arial Black" pitchFamily="34" charset="0"/>
              </a:rPr>
              <a:t>disaggregations</a:t>
            </a:r>
            <a:r>
              <a:rPr lang="en-CA" sz="2600" dirty="0" smtClean="0">
                <a:solidFill>
                  <a:srgbClr val="000000"/>
                </a:solidFill>
                <a:sym typeface="Arial Black" pitchFamily="34" charset="0"/>
              </a:rPr>
              <a:t> (age, sex, immigrant, etc.)?</a:t>
            </a:r>
          </a:p>
          <a:p>
            <a:pPr marL="0" indent="0">
              <a:buClr>
                <a:srgbClr val="333399"/>
              </a:buClr>
            </a:pPr>
            <a:r>
              <a:rPr lang="en-CA" sz="2600" dirty="0" smtClean="0">
                <a:solidFill>
                  <a:srgbClr val="000000"/>
                </a:solidFill>
                <a:sym typeface="Arial Black" pitchFamily="34" charset="0"/>
              </a:rPr>
              <a:t> Data sources (LFS, administrative, other)?</a:t>
            </a:r>
          </a:p>
          <a:p>
            <a:pPr marL="0" indent="0">
              <a:buClr>
                <a:srgbClr val="333399"/>
              </a:buClr>
            </a:pPr>
            <a:r>
              <a:rPr lang="en-CA" sz="2600" dirty="0" smtClean="0">
                <a:solidFill>
                  <a:srgbClr val="000000"/>
                </a:solidFill>
                <a:sym typeface="Arial Black" pitchFamily="34" charset="0"/>
              </a:rPr>
              <a:t> Low pay (half or 2/3 median hourly earnings)?</a:t>
            </a:r>
          </a:p>
          <a:p>
            <a:pPr marL="0" indent="0">
              <a:buClr>
                <a:srgbClr val="333399"/>
              </a:buClr>
            </a:pPr>
            <a:r>
              <a:rPr lang="en-CA" sz="2600" dirty="0" smtClean="0">
                <a:solidFill>
                  <a:srgbClr val="000000"/>
                </a:solidFill>
                <a:sym typeface="Arial Black" pitchFamily="34" charset="0"/>
              </a:rPr>
              <a:t> Earnings distribution: quintiles, deciles?</a:t>
            </a:r>
            <a:endParaRPr lang="en-CA" sz="2200" dirty="0" smtClean="0">
              <a:solidFill>
                <a:srgbClr val="000000"/>
              </a:solidFill>
              <a:sym typeface="Arial Black" pitchFamily="34" charset="0"/>
            </a:endParaRPr>
          </a:p>
          <a:p>
            <a:pPr marL="0" indent="0">
              <a:buClr>
                <a:srgbClr val="333399"/>
              </a:buClr>
              <a:buNone/>
            </a:pPr>
            <a:endParaRPr lang="fr-CA" sz="2600" dirty="0" smtClean="0">
              <a:solidFill>
                <a:srgbClr val="000000"/>
              </a:solidFill>
              <a:sym typeface="Arial Black" pitchFamily="34" charset="0"/>
            </a:endParaRPr>
          </a:p>
          <a:p>
            <a:pPr marL="0" indent="0">
              <a:buClr>
                <a:srgbClr val="333399"/>
              </a:buClr>
            </a:pPr>
            <a:endParaRPr lang="fr-CA" sz="2600" dirty="0" smtClean="0">
              <a:solidFill>
                <a:srgbClr val="000000"/>
              </a:solidFill>
              <a:sym typeface="Arial Black"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400" dirty="0" smtClean="0"/>
              <a:t>Earnings decisions arising from November 2012 Expert Group (and subsequent offline discussions) – page 1</a:t>
            </a:r>
            <a:endParaRPr lang="en-CA" sz="2400" dirty="0"/>
          </a:p>
        </p:txBody>
      </p:sp>
      <p:sp>
        <p:nvSpPr>
          <p:cNvPr id="3" name="Content Placeholder 2"/>
          <p:cNvSpPr>
            <a:spLocks noGrp="1"/>
          </p:cNvSpPr>
          <p:nvPr>
            <p:ph idx="1"/>
          </p:nvPr>
        </p:nvSpPr>
        <p:spPr/>
        <p:txBody>
          <a:bodyPr/>
          <a:lstStyle/>
          <a:p>
            <a:pPr marL="0" indent="0">
              <a:buClr>
                <a:srgbClr val="333399"/>
              </a:buClr>
            </a:pPr>
            <a:r>
              <a:rPr lang="en-CA" b="1" dirty="0" smtClean="0">
                <a:solidFill>
                  <a:srgbClr val="000000"/>
                </a:solidFill>
                <a:sym typeface="Arial Black" pitchFamily="34" charset="0"/>
              </a:rPr>
              <a:t>Hourly, weekly or monthly earnings?</a:t>
            </a:r>
          </a:p>
          <a:p>
            <a:pPr marL="400050" lvl="1" indent="0">
              <a:buClr>
                <a:srgbClr val="333399"/>
              </a:buClr>
            </a:pPr>
            <a:r>
              <a:rPr lang="en-CA" u="sng" dirty="0" smtClean="0">
                <a:solidFill>
                  <a:srgbClr val="000000"/>
                </a:solidFill>
                <a:sym typeface="Arial Black" pitchFamily="34" charset="0"/>
              </a:rPr>
              <a:t>Hourly</a:t>
            </a:r>
            <a:r>
              <a:rPr lang="en-CA" dirty="0" smtClean="0">
                <a:solidFill>
                  <a:srgbClr val="000000"/>
                </a:solidFill>
                <a:sym typeface="Arial Black" pitchFamily="34" charset="0"/>
              </a:rPr>
              <a:t> and </a:t>
            </a:r>
            <a:r>
              <a:rPr lang="en-CA" u="sng" dirty="0" smtClean="0">
                <a:solidFill>
                  <a:srgbClr val="000000"/>
                </a:solidFill>
                <a:sym typeface="Arial Black" pitchFamily="34" charset="0"/>
              </a:rPr>
              <a:t>monthly</a:t>
            </a:r>
            <a:r>
              <a:rPr lang="en-CA" dirty="0" smtClean="0">
                <a:solidFill>
                  <a:srgbClr val="000000"/>
                </a:solidFill>
                <a:sym typeface="Arial Black" pitchFamily="34" charset="0"/>
              </a:rPr>
              <a:t> earnings would be the target indicators.</a:t>
            </a:r>
          </a:p>
          <a:p>
            <a:pPr marL="800100" lvl="2" indent="0">
              <a:buClr>
                <a:srgbClr val="333399"/>
              </a:buClr>
            </a:pPr>
            <a:r>
              <a:rPr lang="en-CA" dirty="0" smtClean="0">
                <a:solidFill>
                  <a:srgbClr val="000000"/>
                </a:solidFill>
                <a:sym typeface="Arial Black" pitchFamily="34" charset="0"/>
              </a:rPr>
              <a:t>If only weekly earnings are available, multiply by 4.3 to get approximate monthly earnings.</a:t>
            </a:r>
          </a:p>
          <a:p>
            <a:pPr marL="0" indent="0">
              <a:buClr>
                <a:srgbClr val="333399"/>
              </a:buClr>
            </a:pPr>
            <a:r>
              <a:rPr lang="en-CA" b="1" dirty="0" smtClean="0">
                <a:solidFill>
                  <a:srgbClr val="000000"/>
                </a:solidFill>
                <a:sym typeface="Arial Black" pitchFamily="34" charset="0"/>
              </a:rPr>
              <a:t>Average or median earnings?</a:t>
            </a:r>
          </a:p>
          <a:p>
            <a:pPr marL="400050" lvl="1" indent="0">
              <a:buClr>
                <a:srgbClr val="333399"/>
              </a:buClr>
            </a:pPr>
            <a:r>
              <a:rPr lang="en-CA" dirty="0" smtClean="0">
                <a:solidFill>
                  <a:srgbClr val="000000"/>
                </a:solidFill>
                <a:sym typeface="Arial Black" pitchFamily="34" charset="0"/>
              </a:rPr>
              <a:t> Discussed at length. Decision was that the target indicator was to present data on </a:t>
            </a:r>
            <a:r>
              <a:rPr lang="en-CA" u="sng" dirty="0" smtClean="0">
                <a:solidFill>
                  <a:srgbClr val="000000"/>
                </a:solidFill>
                <a:sym typeface="Arial Black" pitchFamily="34" charset="0"/>
              </a:rPr>
              <a:t>average</a:t>
            </a:r>
            <a:r>
              <a:rPr lang="en-CA" dirty="0" smtClean="0">
                <a:solidFill>
                  <a:srgbClr val="000000"/>
                </a:solidFill>
                <a:sym typeface="Arial Black" pitchFamily="34" charset="0"/>
              </a:rPr>
              <a:t> earnings, but that </a:t>
            </a:r>
            <a:r>
              <a:rPr lang="en-CA" u="sng" dirty="0" smtClean="0">
                <a:solidFill>
                  <a:srgbClr val="000000"/>
                </a:solidFill>
                <a:sym typeface="Arial Black" pitchFamily="34" charset="0"/>
              </a:rPr>
              <a:t>median</a:t>
            </a:r>
            <a:r>
              <a:rPr lang="en-CA" dirty="0" smtClean="0">
                <a:solidFill>
                  <a:srgbClr val="000000"/>
                </a:solidFill>
                <a:sym typeface="Arial Black" pitchFamily="34" charset="0"/>
              </a:rPr>
              <a:t> earnings was an optional additional indicator.</a:t>
            </a:r>
          </a:p>
          <a:p>
            <a:pPr marL="0" indent="0">
              <a:buClr>
                <a:srgbClr val="333399"/>
              </a:buClr>
            </a:pPr>
            <a:endParaRPr lang="fr-CA" dirty="0" smtClean="0">
              <a:solidFill>
                <a:srgbClr val="000000"/>
              </a:solidFill>
              <a:sym typeface="Arial Black" pitchFamily="34" charset="0"/>
            </a:endParaRPr>
          </a:p>
          <a:p>
            <a:endParaRPr lang="en-CA" dirty="0"/>
          </a:p>
        </p:txBody>
      </p:sp>
      <p:sp>
        <p:nvSpPr>
          <p:cNvPr id="4" name="Date Placeholder 3"/>
          <p:cNvSpPr>
            <a:spLocks noGrp="1"/>
          </p:cNvSpPr>
          <p:nvPr>
            <p:ph type="dt" sz="half" idx="10"/>
          </p:nvPr>
        </p:nvSpPr>
        <p:spPr/>
        <p:txBody>
          <a:bodyPr/>
          <a:lstStyle/>
          <a:p>
            <a:pPr>
              <a:defRPr/>
            </a:pPr>
            <a:fld id="{AFE2EB7D-1F09-4685-823E-A5A7214567CA}" type="datetime1">
              <a:rPr lang="en-CA" smtClean="0"/>
              <a:pPr>
                <a:defRPr/>
              </a:pPr>
              <a:t>26/08/2013</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8776EC0A-4FA9-4B0E-B7DD-683EAF20D176}" type="slidenum">
              <a:rPr lang="en-CA" smtClean="0"/>
              <a:pPr>
                <a:defRPr/>
              </a:pPr>
              <a:t>5</a:t>
            </a:fld>
            <a:endParaRPr lang="en-CA"/>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400" dirty="0" smtClean="0"/>
              <a:t>Earnings decisions arising from November 2012 Expert Group (and subsequent offline discussions) – page 2</a:t>
            </a:r>
            <a:endParaRPr lang="en-CA" sz="2400" dirty="0"/>
          </a:p>
        </p:txBody>
      </p:sp>
      <p:sp>
        <p:nvSpPr>
          <p:cNvPr id="3" name="Content Placeholder 2"/>
          <p:cNvSpPr>
            <a:spLocks noGrp="1"/>
          </p:cNvSpPr>
          <p:nvPr>
            <p:ph idx="1"/>
          </p:nvPr>
        </p:nvSpPr>
        <p:spPr/>
        <p:txBody>
          <a:bodyPr/>
          <a:lstStyle/>
          <a:p>
            <a:pPr marL="0" indent="0">
              <a:buClr>
                <a:srgbClr val="333399"/>
              </a:buClr>
            </a:pPr>
            <a:r>
              <a:rPr lang="en-CA" b="1" dirty="0" smtClean="0">
                <a:solidFill>
                  <a:srgbClr val="000000"/>
                </a:solidFill>
                <a:sym typeface="Arial Black" pitchFamily="34" charset="0"/>
              </a:rPr>
              <a:t>Recommended </a:t>
            </a:r>
            <a:r>
              <a:rPr lang="en-CA" b="1" dirty="0" err="1" smtClean="0">
                <a:solidFill>
                  <a:srgbClr val="000000"/>
                </a:solidFill>
                <a:sym typeface="Arial Black" pitchFamily="34" charset="0"/>
              </a:rPr>
              <a:t>disaggregations</a:t>
            </a:r>
            <a:r>
              <a:rPr lang="en-CA" b="1" dirty="0" smtClean="0">
                <a:solidFill>
                  <a:srgbClr val="000000"/>
                </a:solidFill>
                <a:sym typeface="Arial Black" pitchFamily="34" charset="0"/>
              </a:rPr>
              <a:t> (age, sex, immigrant, etc.)?</a:t>
            </a:r>
          </a:p>
          <a:p>
            <a:pPr marL="400050" lvl="1" indent="0">
              <a:buClr>
                <a:srgbClr val="333399"/>
              </a:buClr>
            </a:pPr>
            <a:r>
              <a:rPr lang="en-CA" dirty="0" smtClean="0">
                <a:solidFill>
                  <a:srgbClr val="000000"/>
                </a:solidFill>
                <a:sym typeface="Arial Black" pitchFamily="34" charset="0"/>
              </a:rPr>
              <a:t>At minimum, full-time/part </a:t>
            </a:r>
            <a:r>
              <a:rPr lang="fr-CA" dirty="0" smtClean="0">
                <a:solidFill>
                  <a:srgbClr val="000000"/>
                </a:solidFill>
                <a:sym typeface="Arial Black" pitchFamily="34" charset="0"/>
              </a:rPr>
              <a:t>time; </a:t>
            </a:r>
            <a:r>
              <a:rPr lang="en-CA" dirty="0" smtClean="0">
                <a:solidFill>
                  <a:srgbClr val="000000"/>
                </a:solidFill>
                <a:sym typeface="Arial Black" pitchFamily="34" charset="0"/>
              </a:rPr>
              <a:t>sex; age group; and vulnerable populations (e.g., immigrants). </a:t>
            </a:r>
          </a:p>
          <a:p>
            <a:pPr marL="800100" lvl="2" indent="0">
              <a:buClr>
                <a:srgbClr val="333399"/>
              </a:buClr>
            </a:pPr>
            <a:r>
              <a:rPr lang="en-CA" dirty="0" smtClean="0">
                <a:solidFill>
                  <a:srgbClr val="000000"/>
                </a:solidFill>
                <a:sym typeface="Arial Black" pitchFamily="34" charset="0"/>
              </a:rPr>
              <a:t>Others could include: industry/occupation of employment, class of worker (private sector, public sector), etc..</a:t>
            </a:r>
          </a:p>
          <a:p>
            <a:pPr marL="0" indent="0">
              <a:buClr>
                <a:srgbClr val="333399"/>
              </a:buClr>
            </a:pPr>
            <a:r>
              <a:rPr lang="fr-CA" b="1" dirty="0" smtClean="0">
                <a:solidFill>
                  <a:srgbClr val="000000"/>
                </a:solidFill>
                <a:sym typeface="Arial Black" pitchFamily="34" charset="0"/>
              </a:rPr>
              <a:t>Data sources (LFS, administrative, </a:t>
            </a:r>
            <a:r>
              <a:rPr lang="en-CA" b="1" dirty="0" smtClean="0">
                <a:solidFill>
                  <a:srgbClr val="000000"/>
                </a:solidFill>
                <a:sym typeface="Arial Black" pitchFamily="34" charset="0"/>
              </a:rPr>
              <a:t>other</a:t>
            </a:r>
            <a:r>
              <a:rPr lang="fr-CA" b="1" dirty="0" smtClean="0">
                <a:solidFill>
                  <a:srgbClr val="000000"/>
                </a:solidFill>
                <a:sym typeface="Arial Black" pitchFamily="34" charset="0"/>
              </a:rPr>
              <a:t>)?</a:t>
            </a:r>
          </a:p>
          <a:p>
            <a:pPr marL="400050" lvl="1" indent="0">
              <a:buClr>
                <a:srgbClr val="333399"/>
              </a:buClr>
            </a:pPr>
            <a:r>
              <a:rPr lang="en-CA" dirty="0" smtClean="0">
                <a:solidFill>
                  <a:srgbClr val="000000"/>
                </a:solidFill>
                <a:sym typeface="Arial Black" pitchFamily="34" charset="0"/>
              </a:rPr>
              <a:t>Whichever data source is the most appropriate for your country.</a:t>
            </a:r>
          </a:p>
          <a:p>
            <a:pPr lvl="1"/>
            <a:endParaRPr lang="en-CA" dirty="0"/>
          </a:p>
        </p:txBody>
      </p:sp>
      <p:sp>
        <p:nvSpPr>
          <p:cNvPr id="4" name="Date Placeholder 3"/>
          <p:cNvSpPr>
            <a:spLocks noGrp="1"/>
          </p:cNvSpPr>
          <p:nvPr>
            <p:ph type="dt" sz="half" idx="10"/>
          </p:nvPr>
        </p:nvSpPr>
        <p:spPr/>
        <p:txBody>
          <a:bodyPr/>
          <a:lstStyle/>
          <a:p>
            <a:pPr>
              <a:defRPr/>
            </a:pPr>
            <a:fld id="{AFE2EB7D-1F09-4685-823E-A5A7214567CA}" type="datetime1">
              <a:rPr lang="en-CA" smtClean="0"/>
              <a:pPr>
                <a:defRPr/>
              </a:pPr>
              <a:t>26/08/2013</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8776EC0A-4FA9-4B0E-B7DD-683EAF20D176}" type="slidenum">
              <a:rPr lang="en-CA" smtClean="0"/>
              <a:pPr>
                <a:defRPr/>
              </a:pPr>
              <a:t>6</a:t>
            </a:fld>
            <a:endParaRPr lang="en-CA"/>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400" dirty="0" smtClean="0"/>
              <a:t>Earnings decisions arising from November 2012 Expert Group (and subsequent offline discussions) – page 3</a:t>
            </a:r>
            <a:endParaRPr lang="en-CA" sz="2400" dirty="0"/>
          </a:p>
        </p:txBody>
      </p:sp>
      <p:sp>
        <p:nvSpPr>
          <p:cNvPr id="3" name="Content Placeholder 2"/>
          <p:cNvSpPr>
            <a:spLocks noGrp="1"/>
          </p:cNvSpPr>
          <p:nvPr>
            <p:ph idx="1"/>
          </p:nvPr>
        </p:nvSpPr>
        <p:spPr>
          <a:xfrm>
            <a:off x="467544" y="1484784"/>
            <a:ext cx="8229600" cy="4525963"/>
          </a:xfrm>
        </p:spPr>
        <p:txBody>
          <a:bodyPr/>
          <a:lstStyle/>
          <a:p>
            <a:pPr marL="0" indent="0">
              <a:buClr>
                <a:srgbClr val="333399"/>
              </a:buClr>
            </a:pPr>
            <a:r>
              <a:rPr lang="en-CA" b="1" dirty="0" smtClean="0">
                <a:solidFill>
                  <a:srgbClr val="000000"/>
                </a:solidFill>
                <a:sym typeface="Arial Black" pitchFamily="34" charset="0"/>
              </a:rPr>
              <a:t>Low pay (half or 2/3 median hourly earnings)?</a:t>
            </a:r>
          </a:p>
          <a:p>
            <a:pPr marL="400050" lvl="1" indent="0">
              <a:buClr>
                <a:srgbClr val="333399"/>
              </a:buClr>
            </a:pPr>
            <a:r>
              <a:rPr lang="en-CA" dirty="0" smtClean="0">
                <a:solidFill>
                  <a:srgbClr val="000000"/>
                </a:solidFill>
                <a:sym typeface="Arial Black" pitchFamily="34" charset="0"/>
              </a:rPr>
              <a:t>2/3 median hourly earnings. Coincides with various international standards.</a:t>
            </a:r>
          </a:p>
          <a:p>
            <a:pPr marL="0" indent="0">
              <a:buClr>
                <a:srgbClr val="333399"/>
              </a:buClr>
            </a:pPr>
            <a:r>
              <a:rPr lang="en-CA" b="1" dirty="0" smtClean="0">
                <a:solidFill>
                  <a:srgbClr val="000000"/>
                </a:solidFill>
                <a:sym typeface="Arial Black" pitchFamily="34" charset="0"/>
              </a:rPr>
              <a:t>Earnings distribution: quintiles, deciles?</a:t>
            </a:r>
          </a:p>
          <a:p>
            <a:pPr marL="400050" lvl="1" indent="0">
              <a:buClr>
                <a:srgbClr val="333399"/>
              </a:buClr>
            </a:pPr>
            <a:r>
              <a:rPr lang="en-CA" sz="2000" dirty="0" smtClean="0">
                <a:solidFill>
                  <a:srgbClr val="000000"/>
                </a:solidFill>
                <a:sym typeface="Arial Black" pitchFamily="34" charset="0"/>
              </a:rPr>
              <a:t>Deciles is the target indicator. If there are concerns for data quality, quintiles can be used instead.</a:t>
            </a:r>
          </a:p>
          <a:p>
            <a:r>
              <a:rPr lang="en-CA" b="1" dirty="0" smtClean="0"/>
              <a:t>“New”: average self-employment income</a:t>
            </a:r>
          </a:p>
          <a:p>
            <a:pPr lvl="1"/>
            <a:r>
              <a:rPr lang="en-CA" dirty="0" smtClean="0"/>
              <a:t>This had been put to the side in Nov. 2011. It was agreed in Nov. 2012 that it should be on the indicator list, even if there are data availability issues in some countries.</a:t>
            </a:r>
          </a:p>
          <a:p>
            <a:pPr lvl="2"/>
            <a:r>
              <a:rPr lang="en-CA" dirty="0" smtClean="0"/>
              <a:t>Likely to be administrative data source</a:t>
            </a:r>
            <a:endParaRPr lang="en-CA" dirty="0"/>
          </a:p>
        </p:txBody>
      </p:sp>
      <p:sp>
        <p:nvSpPr>
          <p:cNvPr id="4" name="Date Placeholder 3"/>
          <p:cNvSpPr>
            <a:spLocks noGrp="1"/>
          </p:cNvSpPr>
          <p:nvPr>
            <p:ph type="dt" sz="half" idx="10"/>
          </p:nvPr>
        </p:nvSpPr>
        <p:spPr/>
        <p:txBody>
          <a:bodyPr/>
          <a:lstStyle/>
          <a:p>
            <a:pPr>
              <a:defRPr/>
            </a:pPr>
            <a:fld id="{AFE2EB7D-1F09-4685-823E-A5A7214567CA}" type="datetime1">
              <a:rPr lang="en-CA" smtClean="0"/>
              <a:pPr>
                <a:defRPr/>
              </a:pPr>
              <a:t>26/08/2013</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8776EC0A-4FA9-4B0E-B7DD-683EAF20D176}" type="slidenum">
              <a:rPr lang="en-CA" smtClean="0"/>
              <a:pPr>
                <a:defRPr/>
              </a:pPr>
              <a:t>7</a:t>
            </a:fld>
            <a:endParaRPr lang="en-CA"/>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Related indicators and sub-dimensions</a:t>
            </a:r>
            <a:endParaRPr lang="en-CA" dirty="0"/>
          </a:p>
        </p:txBody>
      </p:sp>
      <p:sp>
        <p:nvSpPr>
          <p:cNvPr id="3" name="Content Placeholder 2"/>
          <p:cNvSpPr>
            <a:spLocks noGrp="1"/>
          </p:cNvSpPr>
          <p:nvPr>
            <p:ph idx="1"/>
          </p:nvPr>
        </p:nvSpPr>
        <p:spPr/>
        <p:txBody>
          <a:bodyPr/>
          <a:lstStyle/>
          <a:p>
            <a:r>
              <a:rPr lang="en-CA" i="1" dirty="0" smtClean="0"/>
              <a:t>Fair treatment in employment (1(c) ) </a:t>
            </a:r>
            <a:r>
              <a:rPr lang="en-CA" dirty="0" smtClean="0"/>
              <a:t>is a related indicator (i.e., pay differences by gender). </a:t>
            </a:r>
          </a:p>
          <a:p>
            <a:r>
              <a:rPr lang="en-CA" dirty="0" smtClean="0"/>
              <a:t>The sub-dimension </a:t>
            </a:r>
            <a:r>
              <a:rPr lang="en-CA" i="1" dirty="0" smtClean="0"/>
              <a:t>Working Hours (3(a)) </a:t>
            </a:r>
            <a:r>
              <a:rPr lang="en-CA" dirty="0" smtClean="0"/>
              <a:t>is important when looking at monthly (or weekly) earnings, as hours worked affects the interpretation of the data.</a:t>
            </a:r>
          </a:p>
          <a:p>
            <a:endParaRPr lang="en-CA" dirty="0"/>
          </a:p>
        </p:txBody>
      </p:sp>
      <p:sp>
        <p:nvSpPr>
          <p:cNvPr id="4" name="Date Placeholder 3"/>
          <p:cNvSpPr>
            <a:spLocks noGrp="1"/>
          </p:cNvSpPr>
          <p:nvPr>
            <p:ph type="dt" sz="half" idx="10"/>
          </p:nvPr>
        </p:nvSpPr>
        <p:spPr/>
        <p:txBody>
          <a:bodyPr/>
          <a:lstStyle/>
          <a:p>
            <a:pPr>
              <a:defRPr/>
            </a:pPr>
            <a:fld id="{AFE2EB7D-1F09-4685-823E-A5A7214567CA}" type="datetime1">
              <a:rPr lang="en-CA" smtClean="0"/>
              <a:pPr>
                <a:defRPr/>
              </a:pPr>
              <a:t>26/08/2013</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8776EC0A-4FA9-4B0E-B7DD-683EAF20D176}" type="slidenum">
              <a:rPr lang="en-CA" smtClean="0"/>
              <a:pPr>
                <a:defRPr/>
              </a:pPr>
              <a:t>8</a:t>
            </a:fld>
            <a:endParaRPr lang="en-CA"/>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Links to the current indicator sheets on Income from Employment</a:t>
            </a:r>
            <a:endParaRPr lang="en-CA" dirty="0"/>
          </a:p>
        </p:txBody>
      </p:sp>
      <p:sp>
        <p:nvSpPr>
          <p:cNvPr id="3" name="Content Placeholder 2"/>
          <p:cNvSpPr>
            <a:spLocks noGrp="1"/>
          </p:cNvSpPr>
          <p:nvPr>
            <p:ph idx="1"/>
          </p:nvPr>
        </p:nvSpPr>
        <p:spPr/>
        <p:txBody>
          <a:bodyPr/>
          <a:lstStyle/>
          <a:p>
            <a:r>
              <a:rPr lang="en-CA" dirty="0" smtClean="0">
                <a:hlinkClick r:id="rId2" action="ppaction://hlinkfile"/>
              </a:rPr>
              <a:t>Average earnings</a:t>
            </a:r>
            <a:endParaRPr lang="en-CA" dirty="0" smtClean="0"/>
          </a:p>
          <a:p>
            <a:r>
              <a:rPr lang="en-CA" dirty="0" smtClean="0">
                <a:hlinkClick r:id="rId3" action="ppaction://hlinkfile"/>
              </a:rPr>
              <a:t>Earnings distribution</a:t>
            </a:r>
            <a:endParaRPr lang="en-CA" dirty="0" smtClean="0"/>
          </a:p>
          <a:p>
            <a:r>
              <a:rPr lang="en-CA" dirty="0" smtClean="0">
                <a:hlinkClick r:id="rId4" action="ppaction://hlinkfile"/>
              </a:rPr>
              <a:t>Low pay</a:t>
            </a:r>
            <a:endParaRPr lang="en-CA" dirty="0" smtClean="0"/>
          </a:p>
          <a:p>
            <a:r>
              <a:rPr lang="en-CA" dirty="0" smtClean="0">
                <a:hlinkClick r:id="rId5" action="ppaction://hlinkfile"/>
              </a:rPr>
              <a:t>Self-employment income</a:t>
            </a:r>
            <a:endParaRPr lang="en-CA" dirty="0"/>
          </a:p>
        </p:txBody>
      </p:sp>
      <p:sp>
        <p:nvSpPr>
          <p:cNvPr id="4" name="Date Placeholder 3"/>
          <p:cNvSpPr>
            <a:spLocks noGrp="1"/>
          </p:cNvSpPr>
          <p:nvPr>
            <p:ph type="dt" sz="half" idx="10"/>
          </p:nvPr>
        </p:nvSpPr>
        <p:spPr/>
        <p:txBody>
          <a:bodyPr/>
          <a:lstStyle/>
          <a:p>
            <a:pPr>
              <a:defRPr/>
            </a:pPr>
            <a:fld id="{AFE2EB7D-1F09-4685-823E-A5A7214567CA}" type="datetime1">
              <a:rPr lang="en-CA" smtClean="0"/>
              <a:pPr>
                <a:defRPr/>
              </a:pPr>
              <a:t>26/08/2013</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8776EC0A-4FA9-4B0E-B7DD-683EAF20D176}" type="slidenum">
              <a:rPr lang="en-CA" smtClean="0"/>
              <a:pPr>
                <a:defRPr/>
              </a:pPr>
              <a:t>9</a:t>
            </a:fld>
            <a:endParaRPr lang="en-CA"/>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CA" sz="3200" b="0" i="0" u="none" strike="noStrike" cap="none" normalizeH="0" baseline="0" smtClean="0">
            <a:ln>
              <a:noFill/>
            </a:ln>
            <a:solidFill>
              <a:schemeClr val="accent2"/>
            </a:solidFill>
            <a:effectLst/>
            <a:latin typeface="Arial Black" pitchFamily="34"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CA" sz="3200" b="0" i="0" u="none" strike="noStrike" cap="none" normalizeH="0" baseline="0" smtClean="0">
            <a:ln>
              <a:noFill/>
            </a:ln>
            <a:solidFill>
              <a:schemeClr val="accent2"/>
            </a:solidFill>
            <a:effectLst/>
            <a:latin typeface="Arial Black"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DISS-DIFF-Eng Template</Template>
  <TotalTime>18702</TotalTime>
  <Words>615</Words>
  <Application>Microsoft Office PowerPoint</Application>
  <PresentationFormat>On-screen Show (4:3)</PresentationFormat>
  <Paragraphs>87</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Slide 1</vt:lpstr>
      <vt:lpstr>Introduction to 2(a):  Earnings sub-dimension</vt:lpstr>
      <vt:lpstr>Recap: Earnings indicators discussed in November 2011</vt:lpstr>
      <vt:lpstr>Earnings questions/issues arising from November 2011 meeting</vt:lpstr>
      <vt:lpstr>Earnings decisions arising from November 2012 Expert Group (and subsequent offline discussions) – page 1</vt:lpstr>
      <vt:lpstr>Earnings decisions arising from November 2012 Expert Group (and subsequent offline discussions) – page 2</vt:lpstr>
      <vt:lpstr>Earnings decisions arising from November 2012 Expert Group (and subsequent offline discussions) – page 3</vt:lpstr>
      <vt:lpstr>Related indicators and sub-dimensions</vt:lpstr>
      <vt:lpstr>Links to the current indicator sheets on Income from Employment</vt:lpstr>
      <vt:lpstr>Thank you! Questions?</vt:lpstr>
    </vt:vector>
  </TitlesOfParts>
  <Company>STC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gilmjas</cp:lastModifiedBy>
  <cp:revision>257</cp:revision>
  <dcterms:created xsi:type="dcterms:W3CDTF">2008-07-17T14:58:13Z</dcterms:created>
  <dcterms:modified xsi:type="dcterms:W3CDTF">2013-08-26T17:29:29Z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-133681237</vt:i4>
  </property>
  <property fmtid="{D5CDD505-2E9C-101B-9397-08002B2CF9AE}" pid="3" name="_NewReviewCycle">
    <vt:lpwstr/>
  </property>
  <property fmtid="{D5CDD505-2E9C-101B-9397-08002B2CF9AE}" pid="4" name="_EmailSubject">
    <vt:lpwstr>Meeting on Measuring Quality of Employment, 11-13 September 2013 - Hints for the presentations regarding the sub-dimensions</vt:lpwstr>
  </property>
  <property fmtid="{D5CDD505-2E9C-101B-9397-08002B2CF9AE}" pid="5" name="_AuthorEmail">
    <vt:lpwstr>Jason.Gilmore@a.statcan.gc.ca</vt:lpwstr>
  </property>
  <property fmtid="{D5CDD505-2E9C-101B-9397-08002B2CF9AE}" pid="6" name="_AuthorEmailDisplayName">
    <vt:lpwstr>Gilmore, Jason - LSD/DST</vt:lpwstr>
  </property>
  <property fmtid="{D5CDD505-2E9C-101B-9397-08002B2CF9AE}" pid="7" name="_PreviousAdHocReviewCycleID">
    <vt:i4>1317275628</vt:i4>
  </property>
</Properties>
</file>