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1"/>
  </p:notesMasterIdLst>
  <p:sldIdLst>
    <p:sldId id="256" r:id="rId2"/>
    <p:sldId id="297" r:id="rId3"/>
    <p:sldId id="296" r:id="rId4"/>
    <p:sldId id="298" r:id="rId5"/>
    <p:sldId id="299" r:id="rId6"/>
    <p:sldId id="282" r:id="rId7"/>
    <p:sldId id="283" r:id="rId8"/>
    <p:sldId id="284" r:id="rId9"/>
    <p:sldId id="285" r:id="rId10"/>
    <p:sldId id="286" r:id="rId11"/>
    <p:sldId id="287" r:id="rId12"/>
    <p:sldId id="288" r:id="rId13"/>
    <p:sldId id="290" r:id="rId14"/>
    <p:sldId id="291" r:id="rId15"/>
    <p:sldId id="292" r:id="rId16"/>
    <p:sldId id="293" r:id="rId17"/>
    <p:sldId id="294" r:id="rId18"/>
    <p:sldId id="295"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66CC"/>
    <a:srgbClr val="66CCFF"/>
    <a:srgbClr val="0099FF"/>
    <a:srgbClr val="478EE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2" autoAdjust="0"/>
    <p:restoredTop sz="91200" autoAdjust="0"/>
  </p:normalViewPr>
  <p:slideViewPr>
    <p:cSldViewPr>
      <p:cViewPr varScale="1">
        <p:scale>
          <a:sx n="69" d="100"/>
          <a:sy n="69" d="100"/>
        </p:scale>
        <p:origin x="1332" y="43"/>
      </p:cViewPr>
      <p:guideLst>
        <p:guide orient="horz" pos="2160"/>
        <p:guide pos="2880"/>
      </p:guideLst>
    </p:cSldViewPr>
  </p:slideViewPr>
  <p:notesTextViewPr>
    <p:cViewPr>
      <p:scale>
        <a:sx n="1" d="1"/>
        <a:sy n="1" d="1"/>
      </p:scale>
      <p:origin x="0" y="0"/>
    </p:cViewPr>
  </p:notesTextViewPr>
  <p:sorterViewPr>
    <p:cViewPr>
      <p:scale>
        <a:sx n="150" d="100"/>
        <a:sy n="150" d="100"/>
      </p:scale>
      <p:origin x="0" y="78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C7DC9-55DC-4586-AA44-B63F050583B6}" type="datetimeFigureOut">
              <a:rPr lang="en-GB" smtClean="0"/>
              <a:t>03/04/2016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D4CFC-AD25-4A48-901E-033B0D81F8E9}" type="slidenum">
              <a:rPr lang="en-GB" smtClean="0"/>
              <a:t>‹N°›</a:t>
            </a:fld>
            <a:endParaRPr lang="en-GB" dirty="0"/>
          </a:p>
        </p:txBody>
      </p:sp>
    </p:spTree>
    <p:extLst>
      <p:ext uri="{BB962C8B-B14F-4D97-AF65-F5344CB8AC3E}">
        <p14:creationId xmlns:p14="http://schemas.microsoft.com/office/powerpoint/2010/main" val="248117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Georgian data on citizenship</a:t>
            </a:r>
            <a:r>
              <a:rPr lang="en-US" baseline="0" dirty="0"/>
              <a:t> available on website. Flags in corner give the source of data when selected. Data can be pivoted on variables if different view is preferable</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r>
              <a:rPr lang="en-US" baseline="0" dirty="0"/>
              <a:t> data on stock has not been updated recently. Flow data are updated more consistently, particularly for migration statistics involving citizenship status.</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is defined</a:t>
            </a:r>
            <a:r>
              <a:rPr lang="en-US" baseline="0" dirty="0"/>
              <a:t> as complete and consistent breakdowns (</a:t>
            </a:r>
            <a:r>
              <a:rPr lang="en-US" baseline="0" dirty="0" err="1"/>
              <a:t>eg</a:t>
            </a:r>
            <a:r>
              <a:rPr lang="en-US" baseline="0" dirty="0"/>
              <a:t> by age, country of birth, sex and country in table 1) are available for each year where data are available. Partial is assigned where data are available, but do not fulfill all criteria given for “Full”.</a:t>
            </a:r>
          </a:p>
          <a:p>
            <a:endParaRPr lang="en-US" baseline="0" dirty="0"/>
          </a:p>
          <a:p>
            <a:r>
              <a:rPr lang="en-US" baseline="0" dirty="0"/>
              <a:t>Georgian data is generally complete where available, though breakdowns are not available by country of previous/next residence for long-term immigration/emigration in 2012 (the most recent year with data available).</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is defined as two or more years</a:t>
            </a:r>
            <a:r>
              <a:rPr lang="en-US" baseline="0" dirty="0"/>
              <a:t> of data provided in consecutive years. </a:t>
            </a:r>
            <a:r>
              <a:rPr lang="en-US" dirty="0"/>
              <a:t>Decennial is assumed where two years of data 10 years apart</a:t>
            </a:r>
            <a:r>
              <a:rPr lang="en-US" baseline="0" dirty="0"/>
              <a:t> are provided. Sporadic is defined as non-decennial data where data are provided in two or more non-consecutive years.</a:t>
            </a:r>
          </a:p>
          <a:p>
            <a:endParaRPr lang="en-US" baseline="0" dirty="0"/>
          </a:p>
          <a:p>
            <a:r>
              <a:rPr lang="en-US" baseline="0" dirty="0"/>
              <a:t>Georgian data does not appear to provided on a regular basis for many tables. Table 5 and 6 have data for 2002 and 2013-2014 – maybe the start of providing annual data? Only data in table 7 are provided annually (2009-2014). As noted in earlier slides, data on immigration stock has not been updated recently.</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cross-check for Georgian data. Countries can view mirror statistics</a:t>
            </a:r>
            <a:r>
              <a:rPr lang="en-US" baseline="0" dirty="0"/>
              <a:t> – Immigration of previous Georgian residents in one country should equal emigration of Georgian residents to that same country.</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Immigrant</a:t>
            </a:r>
            <a:r>
              <a:rPr lang="en-US" baseline="0" dirty="0"/>
              <a:t>s to various countries who previously lived in Georgia</a:t>
            </a:r>
          </a:p>
          <a:p>
            <a:endParaRPr lang="en-US" dirty="0"/>
          </a:p>
          <a:p>
            <a:r>
              <a:rPr lang="en-US" dirty="0"/>
              <a:t>Recent</a:t>
            </a:r>
            <a:r>
              <a:rPr lang="en-US" baseline="0" dirty="0"/>
              <a:t> Georgian data not available for cross-check (most recent year with data breakdown is 2002). Mirror statistics could be generated in the future.</a:t>
            </a:r>
          </a:p>
          <a:p>
            <a:endParaRPr lang="en-US" baseline="0" dirty="0"/>
          </a:p>
          <a:p>
            <a:r>
              <a:rPr lang="en-US" baseline="0" dirty="0"/>
              <a:t>Ukraine data not broken down by gender</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Georgian citizens who have immigrated to various countries (previous residence</a:t>
            </a:r>
            <a:r>
              <a:rPr lang="en-US" baseline="0" dirty="0"/>
              <a:t> not necessarily Georgia)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Recent</a:t>
            </a:r>
            <a:r>
              <a:rPr lang="en-US" baseline="0" dirty="0"/>
              <a:t> Georgian data not available for cross-check (most recent data 2002). Data on Georgian citizens immigrating to Armenia available only through 2011. Ukraine data not broken down by gender.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Mirror statistics not available in Migration Clearing House</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Georgian citizens who were residing in various countries and have departed (not necessarily</a:t>
            </a:r>
            <a:r>
              <a:rPr lang="en-US" baseline="0" dirty="0"/>
              <a:t> to Georgia)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Recent</a:t>
            </a:r>
            <a:r>
              <a:rPr lang="en-US" baseline="0" dirty="0"/>
              <a:t> Georgian data not available for cross-check (most recent data 2002). Data on Georgian citizens emigrating to Armenia only available in 2011. Ukraine data not broken down by gender.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Mirror statistics not available in Migration Clearing House</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a:t>
            </a:r>
            <a:r>
              <a:rPr lang="en-US" baseline="0" dirty="0"/>
              <a:t> of tables in migration statistics clearing house. See corner for website</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variables available within one of the tables. Data can be viewed in browser or downloaded via Excel table.</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5636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6512" y="0"/>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a:t>Click to edit Master title style</a:t>
            </a:r>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defTabSz="457200">
              <a:defRPr/>
            </a:pPr>
            <a:r>
              <a:rPr lang="en-US" sz="700" dirty="0">
                <a:solidFill>
                  <a:srgbClr val="FFFFFF"/>
                </a:solidFill>
                <a:latin typeface="Arial"/>
                <a:cs typeface="Arial"/>
              </a:rPr>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694204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1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2719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573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98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a:t>Click to edit Master text styles</a:t>
            </a:r>
          </a:p>
          <a:p>
            <a:pPr lvl="1"/>
            <a:r>
              <a:rPr lang="en-US" dirty="0"/>
              <a:t>Second level</a:t>
            </a:r>
          </a:p>
          <a:p>
            <a:pPr lvl="2"/>
            <a:r>
              <a:rPr lang="en-US" dirty="0"/>
              <a:t>Third level </a:t>
            </a:r>
          </a:p>
        </p:txBody>
      </p:sp>
    </p:spTree>
    <p:extLst>
      <p:ext uri="{BB962C8B-B14F-4D97-AF65-F5344CB8AC3E}">
        <p14:creationId xmlns:p14="http://schemas.microsoft.com/office/powerpoint/2010/main" val="396712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a:t>Click to edit Master title style</a:t>
            </a:r>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396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32434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1104" cy="747936"/>
          </a:xfrm>
        </p:spPr>
        <p:txBody>
          <a:bodyPr anchor="ctr" anchorCtr="0"/>
          <a:lstStyle/>
          <a:p>
            <a:r>
              <a:rPr lang="en-US" dirty="0"/>
              <a:t>Click to edit Master title style</a:t>
            </a:r>
          </a:p>
        </p:txBody>
      </p:sp>
      <p:sp>
        <p:nvSpPr>
          <p:cNvPr id="3" name="Content Placeholder 2"/>
          <p:cNvSpPr>
            <a:spLocks noGrp="1"/>
          </p:cNvSpPr>
          <p:nvPr>
            <p:ph idx="1"/>
          </p:nvPr>
        </p:nvSpPr>
        <p:spPr>
          <a:xfrm>
            <a:off x="457200" y="1554088"/>
            <a:ext cx="8229600" cy="4755232"/>
          </a:xfrm>
        </p:spPr>
        <p:txBody>
          <a:bodyPr/>
          <a:lstStyle>
            <a:lvl1pPr>
              <a:lnSpc>
                <a:spcPct val="100000"/>
              </a:lnSpc>
              <a:spcAft>
                <a:spcPts val="1200"/>
              </a:spcAft>
              <a:defRPr sz="2400"/>
            </a:lvl1pPr>
            <a:lvl2pPr>
              <a:lnSpc>
                <a:spcPct val="100000"/>
              </a:lnSpc>
              <a:spcBef>
                <a:spcPts val="600"/>
              </a:spcBef>
              <a:spcAft>
                <a:spcPts val="600"/>
              </a:spcAft>
              <a:defRPr/>
            </a:lvl2pPr>
            <a:lvl3pPr>
              <a:lnSpc>
                <a:spcPct val="100000"/>
              </a:lnSpc>
              <a:spcBef>
                <a:spcPts val="0"/>
              </a:spcBef>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061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95120" cy="762000"/>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E5670F49-A4C7-4E3F-A473-92D7AC89D895}" type="slidenum">
              <a:rPr lang="en-GB" smtClean="0"/>
              <a:t>‹N°›</a:t>
            </a:fld>
            <a:endParaRPr lang="en-GB"/>
          </a:p>
        </p:txBody>
      </p:sp>
      <p:sp>
        <p:nvSpPr>
          <p:cNvPr id="4" name="Content Placeholder 2"/>
          <p:cNvSpPr>
            <a:spLocks noGrp="1"/>
          </p:cNvSpPr>
          <p:nvPr>
            <p:ph idx="1"/>
          </p:nvPr>
        </p:nvSpPr>
        <p:spPr>
          <a:xfrm>
            <a:off x="457200" y="1554088"/>
            <a:ext cx="8229600" cy="4755232"/>
          </a:xfrm>
        </p:spPr>
        <p:txBody>
          <a:bodyPr/>
          <a:lstStyle>
            <a:lvl1pPr>
              <a:lnSpc>
                <a:spcPct val="100000"/>
              </a:lnSpc>
              <a:spcAft>
                <a:spcPts val="1200"/>
              </a:spcAft>
              <a:defRPr sz="2400"/>
            </a:lvl1pPr>
            <a:lvl2pPr>
              <a:lnSpc>
                <a:spcPct val="100000"/>
              </a:lnSpc>
              <a:spcBef>
                <a:spcPts val="600"/>
              </a:spcBef>
              <a:spcAft>
                <a:spcPts val="600"/>
              </a:spcAft>
              <a:defRPr/>
            </a:lvl2pPr>
            <a:lvl3pPr>
              <a:lnSpc>
                <a:spcPct val="100000"/>
              </a:lnSpc>
              <a:spcBef>
                <a:spcPts val="0"/>
              </a:spcBef>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46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Tree>
    <p:extLst>
      <p:ext uri="{BB962C8B-B14F-4D97-AF65-F5344CB8AC3E}">
        <p14:creationId xmlns:p14="http://schemas.microsoft.com/office/powerpoint/2010/main" val="384553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a:t>Click to edit Master text styles</a:t>
            </a:r>
          </a:p>
          <a:p>
            <a:pPr lvl="1"/>
            <a:r>
              <a:rPr lang="en-US" dirty="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8810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 l</a:t>
            </a:r>
          </a:p>
        </p:txBody>
      </p:sp>
    </p:spTree>
    <p:extLst>
      <p:ext uri="{BB962C8B-B14F-4D97-AF65-F5344CB8AC3E}">
        <p14:creationId xmlns:p14="http://schemas.microsoft.com/office/powerpoint/2010/main" val="20029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0587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24328" y="199572"/>
            <a:ext cx="1512168" cy="462292"/>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70F49-A4C7-4E3F-A473-92D7AC89D895}" type="slidenum">
              <a:rPr lang="en-GB" smtClean="0"/>
              <a:t>‹N°›</a:t>
            </a:fld>
            <a:endParaRPr lang="en-GB"/>
          </a:p>
        </p:txBody>
      </p:sp>
    </p:spTree>
    <p:extLst>
      <p:ext uri="{BB962C8B-B14F-4D97-AF65-F5344CB8AC3E}">
        <p14:creationId xmlns:p14="http://schemas.microsoft.com/office/powerpoint/2010/main" val="16006167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unece.org/index.php?id=17456"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2856"/>
            <a:ext cx="7715200" cy="2185144"/>
          </a:xfrm>
        </p:spPr>
        <p:txBody>
          <a:bodyPr>
            <a:normAutofit fontScale="90000"/>
          </a:bodyPr>
          <a:lstStyle/>
          <a:p>
            <a:r>
              <a:rPr lang="en-US" dirty="0"/>
              <a:t>UNECE </a:t>
            </a:r>
            <a:r>
              <a:rPr lang="en-US" dirty="0" err="1"/>
              <a:t>მიგრაციის</a:t>
            </a:r>
            <a:r>
              <a:rPr lang="en-US" dirty="0"/>
              <a:t> </a:t>
            </a:r>
            <a:r>
              <a:rPr lang="en-US" dirty="0" err="1"/>
              <a:t>სტატისტიკის</a:t>
            </a:r>
            <a:r>
              <a:rPr lang="en-US" dirty="0"/>
              <a:t> </a:t>
            </a:r>
            <a:r>
              <a:rPr lang="en-US" dirty="0" err="1"/>
              <a:t>საინფორმაციო</a:t>
            </a:r>
            <a:r>
              <a:rPr lang="en-US" dirty="0"/>
              <a:t> </a:t>
            </a:r>
            <a:r>
              <a:rPr lang="en-US" dirty="0" err="1"/>
              <a:t>ცენტრი</a:t>
            </a:r>
            <a:br>
              <a:rPr lang="en-US" dirty="0"/>
            </a:br>
            <a:r>
              <a:rPr lang="en-US" dirty="0"/>
              <a:t>– </a:t>
            </a:r>
            <a:r>
              <a:rPr lang="en-US" dirty="0" err="1"/>
              <a:t>კავშირი</a:t>
            </a:r>
            <a:r>
              <a:rPr lang="en-US" dirty="0"/>
              <a:t> </a:t>
            </a:r>
            <a:r>
              <a:rPr lang="en-US" dirty="0" err="1"/>
              <a:t>საქართველოსთან</a:t>
            </a:r>
            <a:r>
              <a:rPr lang="en-US" dirty="0"/>
              <a:t> </a:t>
            </a:r>
            <a:endParaRPr lang="en-GB" dirty="0"/>
          </a:p>
        </p:txBody>
      </p:sp>
      <p:sp>
        <p:nvSpPr>
          <p:cNvPr id="3" name="Subtitle 2"/>
          <p:cNvSpPr>
            <a:spLocks noGrp="1"/>
          </p:cNvSpPr>
          <p:nvPr>
            <p:ph type="subTitle" idx="1"/>
          </p:nvPr>
        </p:nvSpPr>
        <p:spPr>
          <a:xfrm>
            <a:off x="457200" y="4725144"/>
            <a:ext cx="6858000" cy="883176"/>
          </a:xfrm>
        </p:spPr>
        <p:txBody>
          <a:bodyPr>
            <a:normAutofit/>
          </a:bodyPr>
          <a:lstStyle/>
          <a:p>
            <a:r>
              <a:rPr lang="en-GB" dirty="0" err="1"/>
              <a:t>სამუშაო</a:t>
            </a:r>
            <a:r>
              <a:rPr lang="en-GB" dirty="0"/>
              <a:t> </a:t>
            </a:r>
            <a:r>
              <a:rPr lang="en-GB" dirty="0" err="1"/>
              <a:t>შეხვედრა</a:t>
            </a:r>
            <a:r>
              <a:rPr lang="en-GB" dirty="0"/>
              <a:t> </a:t>
            </a:r>
            <a:r>
              <a:rPr lang="en-GB" dirty="0" err="1"/>
              <a:t>მიგრაციის</a:t>
            </a:r>
            <a:r>
              <a:rPr lang="en-GB" dirty="0"/>
              <a:t> </a:t>
            </a:r>
            <a:r>
              <a:rPr lang="en-GB" dirty="0" err="1"/>
              <a:t>სტატისტიკის</a:t>
            </a:r>
            <a:r>
              <a:rPr lang="en-GB" dirty="0"/>
              <a:t> </a:t>
            </a:r>
            <a:r>
              <a:rPr lang="en-GB" dirty="0" err="1"/>
              <a:t>თემაზე</a:t>
            </a:r>
            <a:endParaRPr lang="en-GB" dirty="0"/>
          </a:p>
          <a:p>
            <a:r>
              <a:rPr lang="en-GB" dirty="0" err="1"/>
              <a:t>თბილისი</a:t>
            </a:r>
            <a:r>
              <a:rPr lang="en-GB" dirty="0"/>
              <a:t>, </a:t>
            </a:r>
            <a:r>
              <a:rPr lang="en-GB" dirty="0" err="1"/>
              <a:t>საქართველო</a:t>
            </a:r>
            <a:r>
              <a:rPr lang="en-GB" dirty="0"/>
              <a:t>, 2016 </a:t>
            </a:r>
            <a:r>
              <a:rPr lang="en-GB" dirty="0" err="1"/>
              <a:t>წლის</a:t>
            </a:r>
            <a:r>
              <a:rPr lang="en-GB" dirty="0"/>
              <a:t> 5-6 </a:t>
            </a:r>
            <a:r>
              <a:rPr lang="en-GB" dirty="0" err="1"/>
              <a:t>აპრილი</a:t>
            </a:r>
            <a:r>
              <a:rPr lang="en-GB" dirty="0"/>
              <a:t> </a:t>
            </a:r>
          </a:p>
        </p:txBody>
      </p:sp>
    </p:spTree>
    <p:extLst>
      <p:ext uri="{BB962C8B-B14F-4D97-AF65-F5344CB8AC3E}">
        <p14:creationId xmlns:p14="http://schemas.microsoft.com/office/powerpoint/2010/main" val="426522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95" t="7965" r="1304" b="3514"/>
          <a:stretch/>
        </p:blipFill>
        <p:spPr bwMode="auto">
          <a:xfrm>
            <a:off x="35496" y="49552"/>
            <a:ext cx="9108504" cy="6763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691680" y="5946314"/>
            <a:ext cx="3490424" cy="457200"/>
          </a:xfrm>
          <a:prstGeom prst="rect">
            <a:avLst/>
          </a:prstGeom>
          <a:noFill/>
          <a:ln>
            <a:noFill/>
          </a:ln>
        </p:spPr>
        <p:txBody>
          <a:bodyPr wrap="none" lIns="0" tIns="0" rIns="0" bIns="0" rtlCol="0">
            <a:noAutofit/>
          </a:bodyPr>
          <a:lstStyle/>
          <a:p>
            <a:pPr>
              <a:lnSpc>
                <a:spcPts val="2160"/>
              </a:lnSpc>
              <a:spcBef>
                <a:spcPts val="1200"/>
              </a:spcBef>
            </a:pPr>
            <a:r>
              <a:rPr lang="en-GB" sz="1600" b="1" i="1" dirty="0">
                <a:solidFill>
                  <a:srgbClr val="0099FF"/>
                </a:solidFill>
              </a:rPr>
              <a:t>http://w3.unece.org/PXWeb2015/pxweb/en/STAT/STAT__30-GE__99-MCH_1</a:t>
            </a:r>
          </a:p>
        </p:txBody>
      </p:sp>
      <p:sp>
        <p:nvSpPr>
          <p:cNvPr id="4" name="Slide Number Placeholder 3"/>
          <p:cNvSpPr>
            <a:spLocks noGrp="1"/>
          </p:cNvSpPr>
          <p:nvPr>
            <p:ph type="sldNum" sz="quarter" idx="10"/>
          </p:nvPr>
        </p:nvSpPr>
        <p:spPr/>
        <p:txBody>
          <a:bodyPr/>
          <a:lstStyle/>
          <a:p>
            <a:fld id="{E5670F49-A4C7-4E3F-A473-92D7AC89D895}" type="slidenum">
              <a:rPr lang="en-GB" smtClean="0"/>
              <a:t>10</a:t>
            </a:fld>
            <a:endParaRPr lang="en-GB"/>
          </a:p>
        </p:txBody>
      </p:sp>
    </p:spTree>
    <p:extLst>
      <p:ext uri="{BB962C8B-B14F-4D97-AF65-F5344CB8AC3E}">
        <p14:creationId xmlns:p14="http://schemas.microsoft.com/office/powerpoint/2010/main" val="5385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80" t="5309" r="10768" b="18364"/>
          <a:stretch/>
        </p:blipFill>
        <p:spPr bwMode="auto">
          <a:xfrm>
            <a:off x="107504" y="116632"/>
            <a:ext cx="8928992" cy="6590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691680" y="5946314"/>
            <a:ext cx="4680520" cy="457200"/>
          </a:xfrm>
          <a:prstGeom prst="rect">
            <a:avLst/>
          </a:prstGeom>
          <a:solidFill>
            <a:schemeClr val="bg1"/>
          </a:solidFill>
          <a:ln>
            <a:noFill/>
          </a:ln>
        </p:spPr>
        <p:txBody>
          <a:bodyPr wrap="none" lIns="0" tIns="0" rIns="0" bIns="0" rtlCol="0">
            <a:noAutofit/>
          </a:bodyPr>
          <a:lstStyle/>
          <a:p>
            <a:pPr>
              <a:lnSpc>
                <a:spcPts val="2160"/>
              </a:lnSpc>
              <a:spcBef>
                <a:spcPts val="1200"/>
              </a:spcBef>
            </a:pPr>
            <a:r>
              <a:rPr lang="en-GB" sz="1600" b="1" i="1" dirty="0">
                <a:solidFill>
                  <a:srgbClr val="0099FF"/>
                </a:solidFill>
              </a:rPr>
              <a:t>http://w3.unece.org/PXWeb2015/pxweb/en/STAT/STAT__30-GE__99-MCH_1</a:t>
            </a:r>
          </a:p>
        </p:txBody>
      </p:sp>
      <p:sp>
        <p:nvSpPr>
          <p:cNvPr id="4" name="Slide Number Placeholder 3"/>
          <p:cNvSpPr>
            <a:spLocks noGrp="1"/>
          </p:cNvSpPr>
          <p:nvPr>
            <p:ph type="sldNum" sz="quarter" idx="10"/>
          </p:nvPr>
        </p:nvSpPr>
        <p:spPr/>
        <p:txBody>
          <a:bodyPr/>
          <a:lstStyle/>
          <a:p>
            <a:fld id="{E5670F49-A4C7-4E3F-A473-92D7AC89D895}" type="slidenum">
              <a:rPr lang="en-GB" smtClean="0"/>
              <a:t>11</a:t>
            </a:fld>
            <a:endParaRPr lang="en-GB"/>
          </a:p>
        </p:txBody>
      </p:sp>
    </p:spTree>
    <p:extLst>
      <p:ext uri="{BB962C8B-B14F-4D97-AF65-F5344CB8AC3E}">
        <p14:creationId xmlns:p14="http://schemas.microsoft.com/office/powerpoint/2010/main" val="424115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მონაცემების</a:t>
            </a:r>
            <a:r>
              <a:rPr lang="en-GB" dirty="0"/>
              <a:t> </a:t>
            </a:r>
            <a:r>
              <a:rPr lang="en-GB" dirty="0" err="1"/>
              <a:t>დროულობა</a:t>
            </a:r>
            <a:r>
              <a:rPr lang="en-GB" dirty="0"/>
              <a:t> </a:t>
            </a:r>
            <a:br>
              <a:rPr lang="en-GB" dirty="0"/>
            </a:br>
            <a:r>
              <a:rPr lang="en-GB" sz="2400" dirty="0"/>
              <a:t>(</a:t>
            </a:r>
            <a:r>
              <a:rPr lang="en-GB" sz="2400" dirty="0" err="1"/>
              <a:t>ყველაზე</a:t>
            </a:r>
            <a:r>
              <a:rPr lang="en-GB" sz="2400" dirty="0"/>
              <a:t> </a:t>
            </a:r>
            <a:r>
              <a:rPr lang="en-GB" sz="2400" dirty="0" err="1"/>
              <a:t>ბოლო</a:t>
            </a:r>
            <a:r>
              <a:rPr lang="en-GB" sz="2400" dirty="0"/>
              <a:t> </a:t>
            </a:r>
            <a:r>
              <a:rPr lang="en-GB" sz="2400" dirty="0" err="1"/>
              <a:t>წელი</a:t>
            </a:r>
            <a:r>
              <a:rPr lang="en-GB" sz="2400" dirty="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2099180"/>
              </p:ext>
            </p:extLst>
          </p:nvPr>
        </p:nvGraphicFramePr>
        <p:xfrm>
          <a:off x="323528" y="1556792"/>
          <a:ext cx="8008991" cy="4211544"/>
        </p:xfrm>
        <a:graphic>
          <a:graphicData uri="http://schemas.openxmlformats.org/drawingml/2006/table">
            <a:tbl>
              <a:tblPr/>
              <a:tblGrid>
                <a:gridCol w="2543638">
                  <a:extLst>
                    <a:ext uri="{9D8B030D-6E8A-4147-A177-3AD203B41FA5}">
                      <a16:colId xmlns:a16="http://schemas.microsoft.com/office/drawing/2014/main" val="20000"/>
                    </a:ext>
                  </a:extLst>
                </a:gridCol>
                <a:gridCol w="508725">
                  <a:extLst>
                    <a:ext uri="{9D8B030D-6E8A-4147-A177-3AD203B41FA5}">
                      <a16:colId xmlns:a16="http://schemas.microsoft.com/office/drawing/2014/main" val="20001"/>
                    </a:ext>
                  </a:extLst>
                </a:gridCol>
                <a:gridCol w="508725">
                  <a:extLst>
                    <a:ext uri="{9D8B030D-6E8A-4147-A177-3AD203B41FA5}">
                      <a16:colId xmlns:a16="http://schemas.microsoft.com/office/drawing/2014/main" val="20002"/>
                    </a:ext>
                  </a:extLst>
                </a:gridCol>
                <a:gridCol w="445136">
                  <a:extLst>
                    <a:ext uri="{9D8B030D-6E8A-4147-A177-3AD203B41FA5}">
                      <a16:colId xmlns:a16="http://schemas.microsoft.com/office/drawing/2014/main" val="20003"/>
                    </a:ext>
                  </a:extLst>
                </a:gridCol>
                <a:gridCol w="572318">
                  <a:extLst>
                    <a:ext uri="{9D8B030D-6E8A-4147-A177-3AD203B41FA5}">
                      <a16:colId xmlns:a16="http://schemas.microsoft.com/office/drawing/2014/main" val="20004"/>
                    </a:ext>
                  </a:extLst>
                </a:gridCol>
                <a:gridCol w="445136">
                  <a:extLst>
                    <a:ext uri="{9D8B030D-6E8A-4147-A177-3AD203B41FA5}">
                      <a16:colId xmlns:a16="http://schemas.microsoft.com/office/drawing/2014/main" val="20005"/>
                    </a:ext>
                  </a:extLst>
                </a:gridCol>
                <a:gridCol w="422815">
                  <a:extLst>
                    <a:ext uri="{9D8B030D-6E8A-4147-A177-3AD203B41FA5}">
                      <a16:colId xmlns:a16="http://schemas.microsoft.com/office/drawing/2014/main" val="20006"/>
                    </a:ext>
                  </a:extLst>
                </a:gridCol>
                <a:gridCol w="472039">
                  <a:extLst>
                    <a:ext uri="{9D8B030D-6E8A-4147-A177-3AD203B41FA5}">
                      <a16:colId xmlns:a16="http://schemas.microsoft.com/office/drawing/2014/main" val="20007"/>
                    </a:ext>
                  </a:extLst>
                </a:gridCol>
                <a:gridCol w="404605">
                  <a:extLst>
                    <a:ext uri="{9D8B030D-6E8A-4147-A177-3AD203B41FA5}">
                      <a16:colId xmlns:a16="http://schemas.microsoft.com/office/drawing/2014/main" val="20008"/>
                    </a:ext>
                  </a:extLst>
                </a:gridCol>
                <a:gridCol w="404605">
                  <a:extLst>
                    <a:ext uri="{9D8B030D-6E8A-4147-A177-3AD203B41FA5}">
                      <a16:colId xmlns:a16="http://schemas.microsoft.com/office/drawing/2014/main" val="20009"/>
                    </a:ext>
                  </a:extLst>
                </a:gridCol>
                <a:gridCol w="404605">
                  <a:extLst>
                    <a:ext uri="{9D8B030D-6E8A-4147-A177-3AD203B41FA5}">
                      <a16:colId xmlns:a16="http://schemas.microsoft.com/office/drawing/2014/main" val="20010"/>
                    </a:ext>
                  </a:extLst>
                </a:gridCol>
                <a:gridCol w="472039">
                  <a:extLst>
                    <a:ext uri="{9D8B030D-6E8A-4147-A177-3AD203B41FA5}">
                      <a16:colId xmlns:a16="http://schemas.microsoft.com/office/drawing/2014/main" val="20011"/>
                    </a:ext>
                  </a:extLst>
                </a:gridCol>
                <a:gridCol w="404605">
                  <a:extLst>
                    <a:ext uri="{9D8B030D-6E8A-4147-A177-3AD203B41FA5}">
                      <a16:colId xmlns:a16="http://schemas.microsoft.com/office/drawing/2014/main" val="20012"/>
                    </a:ext>
                  </a:extLst>
                </a:gridCol>
              </a:tblGrid>
              <a:tr h="470938">
                <a:tc>
                  <a:txBody>
                    <a:bodyPr/>
                    <a:lstStyle/>
                    <a:p>
                      <a:pPr algn="l" rtl="0" fontAlgn="b"/>
                      <a:r>
                        <a:rPr lang="en-GB" sz="1400" b="1" i="0" u="none" strike="noStrike" dirty="0" err="1">
                          <a:solidFill>
                            <a:srgbClr val="000000"/>
                          </a:solidFill>
                          <a:effectLst/>
                          <a:latin typeface="+mj-lt"/>
                        </a:rPr>
                        <a:t>ცხრილი</a:t>
                      </a:r>
                      <a:endParaRPr lang="en-GB" sz="14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1" u="none" strike="noStrike" dirty="0">
                          <a:solidFill>
                            <a:srgbClr val="000000"/>
                          </a:solidFill>
                          <a:effectLst/>
                          <a:latin typeface="+mj-lt"/>
                        </a:rPr>
                        <a:t>GEO</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ARM</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AZE</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BLR</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KAZ</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KGZ</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MDA</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RUS</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TJK</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TKM</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UKR</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UZB</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358">
                <a:tc>
                  <a:txBody>
                    <a:bodyPr/>
                    <a:lstStyle/>
                    <a:p>
                      <a:pPr algn="l" rtl="0" fontAlgn="b"/>
                      <a:r>
                        <a:rPr lang="en-GB" sz="1200" b="0" i="0" u="none" strike="noStrike" dirty="0">
                          <a:solidFill>
                            <a:srgbClr val="000000"/>
                          </a:solidFill>
                          <a:effectLst/>
                          <a:latin typeface="+mj-lt"/>
                        </a:rPr>
                        <a:t>1 </a:t>
                      </a:r>
                      <a:r>
                        <a:rPr lang="en-GB" sz="1200" b="0" i="0" u="none" strike="noStrike" kern="1200" dirty="0" err="1">
                          <a:solidFill>
                            <a:srgbClr val="000000"/>
                          </a:solidFill>
                          <a:effectLst/>
                          <a:latin typeface="+mn-lt"/>
                          <a:ea typeface="+mn-ea"/>
                          <a:cs typeface="+mn-cs"/>
                        </a:rPr>
                        <a:t>მოსახლეობა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ასაკის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დაბადების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ქვეყნის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სქესის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ქვეყნის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და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წლის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მიხედვით</a:t>
                      </a:r>
                      <a:r>
                        <a:rPr lang="en-GB" sz="1200" b="0" i="0" u="none" strike="noStrike" kern="1200" dirty="0">
                          <a:solidFill>
                            <a:srgbClr val="000000"/>
                          </a:solidFill>
                          <a:effectLst/>
                          <a:latin typeface="+mn-lt"/>
                          <a:ea typeface="+mn-ea"/>
                          <a:cs typeface="+mn-cs"/>
                        </a:rPr>
                        <a:t> </a:t>
                      </a:r>
                      <a:r>
                        <a:rPr lang="en-GB" sz="1200" b="0"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1" u="none" strike="noStrike" dirty="0">
                          <a:solidFill>
                            <a:srgbClr val="000000"/>
                          </a:solidFill>
                          <a:effectLst/>
                          <a:latin typeface="+mj-lt"/>
                        </a:rPr>
                        <a:t>2002 </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1" i="0" u="none" strike="noStrike" dirty="0">
                          <a:solidFill>
                            <a:srgbClr val="000000"/>
                          </a:solidFill>
                          <a:effectLst/>
                          <a:latin typeface="+mj-lt"/>
                        </a:rPr>
                        <a:t> 2011</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2009</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2009</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000" b="1" i="0" u="none" strike="noStrike" dirty="0">
                          <a:solidFill>
                            <a:srgbClr val="000000"/>
                          </a:solidFill>
                          <a:effectLst/>
                          <a:latin typeface="+mj-lt"/>
                        </a:rPr>
                        <a:t>2009</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000" b="1" i="0" u="none" strike="noStrike" dirty="0">
                          <a:solidFill>
                            <a:srgbClr val="000000"/>
                          </a:solidFill>
                          <a:effectLst/>
                          <a:latin typeface="+mj-lt"/>
                        </a:rPr>
                        <a:t>2010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mj-lt"/>
                        </a:rPr>
                        <a:t> -</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2001</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358">
                <a:tc>
                  <a:txBody>
                    <a:bodyPr/>
                    <a:lstStyle/>
                    <a:p>
                      <a:pPr algn="l" rtl="0" fontAlgn="b"/>
                      <a:r>
                        <a:rPr lang="en-GB" sz="1200" b="0" i="0" u="none" strike="noStrike" dirty="0">
                          <a:solidFill>
                            <a:srgbClr val="000000"/>
                          </a:solidFill>
                          <a:effectLst/>
                          <a:latin typeface="+mj-lt"/>
                        </a:rPr>
                        <a:t>2 </a:t>
                      </a:r>
                      <a:r>
                        <a:rPr lang="en-GB" sz="1200" b="0" i="0" u="none" strike="noStrike" kern="1200" dirty="0" err="1">
                          <a:solidFill>
                            <a:srgbClr val="000000"/>
                          </a:solidFill>
                          <a:effectLst/>
                          <a:latin typeface="+mn-lt"/>
                          <a:ea typeface="+mn-ea"/>
                          <a:cs typeface="+mn-cs"/>
                        </a:rPr>
                        <a:t>მოსახლეობა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ასაკის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მოქალაქოების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ქვეყნის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სქესის</a:t>
                      </a:r>
                      <a:r>
                        <a:rPr lang="en-GB" sz="1200" b="0" i="0" u="none" strike="noStrike" kern="1200" dirty="0">
                          <a:solidFill>
                            <a:srgbClr val="000000"/>
                          </a:solidFill>
                          <a:effectLst/>
                          <a:latin typeface="+mn-lt"/>
                          <a:ea typeface="+mn-ea"/>
                          <a:cs typeface="+mn-cs"/>
                        </a:rPr>
                        <a:t>,</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და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წლის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r>
                        <a:rPr lang="en-GB" sz="1200" b="0"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1" u="none" strike="noStrike" dirty="0">
                          <a:solidFill>
                            <a:srgbClr val="000000"/>
                          </a:solidFill>
                          <a:effectLst/>
                          <a:latin typeface="+mj-lt"/>
                        </a:rPr>
                        <a:t>2002</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1" i="0" u="none" strike="noStrike" dirty="0">
                          <a:solidFill>
                            <a:srgbClr val="000000"/>
                          </a:solidFill>
                          <a:effectLst/>
                          <a:latin typeface="+mj-lt"/>
                        </a:rPr>
                        <a:t>2011</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2009</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2009</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000" b="1" i="0" u="none" strike="noStrike" dirty="0">
                          <a:solidFill>
                            <a:srgbClr val="000000"/>
                          </a:solidFill>
                          <a:effectLst/>
                          <a:latin typeface="+mj-lt"/>
                        </a:rPr>
                        <a:t>2009</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a:solidFill>
                            <a:srgbClr val="000000"/>
                          </a:solidFill>
                          <a:effectLst/>
                          <a:latin typeface="+mj-lt"/>
                        </a:rPr>
                        <a:t>2014</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000" b="1" i="0" u="none" strike="noStrike" dirty="0">
                          <a:solidFill>
                            <a:srgbClr val="000000"/>
                          </a:solidFill>
                          <a:effectLst/>
                          <a:latin typeface="+mj-lt"/>
                        </a:rPr>
                        <a:t>2010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rgbClr val="000000"/>
                          </a:solidFill>
                          <a:effectLst/>
                          <a:latin typeface="+mj-lt"/>
                        </a:rPr>
                        <a:t> 2010</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mj-lt"/>
                        </a:rPr>
                        <a:t> -</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2001</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mj-lt"/>
                        </a:rPr>
                        <a:t> -</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03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3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იმიგრაცია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წინა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საცხოვრებელი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kern="1200" dirty="0">
                        <a:solidFill>
                          <a:srgbClr val="000000"/>
                        </a:solidFill>
                        <a:effectLst/>
                        <a:latin typeface="+mn-lt"/>
                        <a:ea typeface="+mn-ea"/>
                        <a:cs typeface="+mn-cs"/>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1" u="none" strike="noStrike" dirty="0">
                          <a:solidFill>
                            <a:srgbClr val="000000"/>
                          </a:solidFill>
                          <a:effectLst/>
                          <a:latin typeface="+mj-lt"/>
                        </a:rPr>
                        <a:t>2012</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mj-lt"/>
                        </a:rPr>
                        <a:t> </a:t>
                      </a:r>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chemeClr val="bg1"/>
                          </a:solidFill>
                          <a:effectLst/>
                          <a:latin typeface="+mj-lt"/>
                        </a:rPr>
                        <a:t>2013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mj-lt"/>
                        </a:rPr>
                        <a:t> -</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2012</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0003"/>
                  </a:ext>
                </a:extLst>
              </a:tr>
              <a:tr h="2919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4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ემიგრაცია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შემდეგი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საცხოვრებელი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kern="1200" dirty="0">
                        <a:solidFill>
                          <a:srgbClr val="000000"/>
                        </a:solidFill>
                        <a:effectLst/>
                        <a:latin typeface="+mn-lt"/>
                        <a:ea typeface="+mn-ea"/>
                        <a:cs typeface="+mn-cs"/>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1" u="none" strike="noStrike" dirty="0">
                          <a:solidFill>
                            <a:srgbClr val="000000"/>
                          </a:solidFill>
                          <a:effectLst/>
                          <a:latin typeface="+mj-lt"/>
                        </a:rPr>
                        <a:t>2012</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mj-lt"/>
                        </a:rPr>
                        <a:t> -</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2012</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0004"/>
                  </a:ext>
                </a:extLst>
              </a:tr>
              <a:tr h="2919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5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იმიგრაცია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მოქალაქეობის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სტატუსის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kern="1200" dirty="0">
                        <a:solidFill>
                          <a:srgbClr val="000000"/>
                        </a:solidFill>
                        <a:effectLst/>
                        <a:latin typeface="+mn-lt"/>
                        <a:ea typeface="+mn-ea"/>
                        <a:cs typeface="+mn-cs"/>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1" u="none" strike="noStrike" dirty="0">
                          <a:solidFill>
                            <a:schemeClr val="bg1"/>
                          </a:solidFill>
                          <a:effectLst/>
                          <a:latin typeface="+mj-lt"/>
                        </a:rPr>
                        <a:t>2014</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2011</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chemeClr val="bg1"/>
                          </a:solidFill>
                          <a:effectLst/>
                          <a:latin typeface="+mj-lt"/>
                        </a:rPr>
                        <a:t>2013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2012</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mj-lt"/>
                        </a:rPr>
                        <a:t> -</a:t>
                      </a:r>
                      <a:endParaRPr lang="en-GB" sz="10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19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6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ემიგრაცია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მოქალაქეობის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სტატუსის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მიხედვით</a:t>
                      </a:r>
                      <a:r>
                        <a:rPr lang="en-GB" sz="1200" b="0" i="0" u="none" strike="noStrike" kern="1200" dirty="0">
                          <a:solidFill>
                            <a:srgbClr val="000000"/>
                          </a:solidFill>
                          <a:effectLst/>
                          <a:latin typeface="+mn-lt"/>
                          <a:ea typeface="+mn-ea"/>
                          <a:cs typeface="+mn-cs"/>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H" sz="1000" b="0" i="1" u="none" strike="noStrike" dirty="0">
                          <a:solidFill>
                            <a:schemeClr val="bg1"/>
                          </a:solidFill>
                          <a:effectLst/>
                          <a:latin typeface="+mj-lt"/>
                        </a:rPr>
                        <a:t>2014</a:t>
                      </a:r>
                      <a:endParaRPr lang="en-GB" sz="1000" b="0" i="1" u="none" strike="noStrike" dirty="0">
                        <a:solidFill>
                          <a:schemeClr val="bg1"/>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2011</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2012</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0358">
                <a:tc>
                  <a:txBody>
                    <a:bodyPr/>
                    <a:lstStyle/>
                    <a:p>
                      <a:pPr algn="l" rtl="0" fontAlgn="b"/>
                      <a:r>
                        <a:rPr lang="en-GB" sz="1200" b="0" i="0" u="none" strike="noStrike" dirty="0">
                          <a:solidFill>
                            <a:srgbClr val="000000"/>
                          </a:solidFill>
                          <a:effectLst/>
                          <a:latin typeface="+mj-lt"/>
                        </a:rPr>
                        <a:t>7 </a:t>
                      </a:r>
                      <a:r>
                        <a:rPr lang="en-GB" sz="1200" b="0" i="0" u="none" strike="noStrike" kern="1200" dirty="0" err="1">
                          <a:solidFill>
                            <a:srgbClr val="000000"/>
                          </a:solidFill>
                          <a:effectLst/>
                          <a:latin typeface="+mn-lt"/>
                          <a:ea typeface="+mn-ea"/>
                          <a:cs typeface="+mn-cs"/>
                        </a:rPr>
                        <a:t>მოქალაქეობის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მიღება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წინა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მოქალაქეობის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0" i="1" u="none" strike="noStrike" dirty="0">
                          <a:solidFill>
                            <a:schemeClr val="bg1"/>
                          </a:solidFill>
                          <a:effectLst/>
                          <a:latin typeface="+mj-lt"/>
                        </a:rPr>
                        <a:t> 2014</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chemeClr val="bg1"/>
                          </a:solidFill>
                          <a:effectLst/>
                          <a:latin typeface="+mj-lt"/>
                        </a:rPr>
                        <a:t>2013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bg1"/>
                          </a:solidFill>
                          <a:effectLst/>
                          <a:latin typeface="+mj-lt"/>
                        </a:rPr>
                        <a:t> 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bg1"/>
                          </a:solidFill>
                          <a:effectLst/>
                          <a:latin typeface="+mj-lt"/>
                        </a:rPr>
                        <a:t>2014</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05261199"/>
              </p:ext>
            </p:extLst>
          </p:nvPr>
        </p:nvGraphicFramePr>
        <p:xfrm>
          <a:off x="2627784" y="5589240"/>
          <a:ext cx="3730012" cy="215900"/>
        </p:xfrm>
        <a:graphic>
          <a:graphicData uri="http://schemas.openxmlformats.org/drawingml/2006/table">
            <a:tbl>
              <a:tblPr/>
              <a:tblGrid>
                <a:gridCol w="878488">
                  <a:extLst>
                    <a:ext uri="{9D8B030D-6E8A-4147-A177-3AD203B41FA5}">
                      <a16:colId xmlns:a16="http://schemas.microsoft.com/office/drawing/2014/main" val="20000"/>
                    </a:ext>
                  </a:extLst>
                </a:gridCol>
                <a:gridCol w="950508">
                  <a:extLst>
                    <a:ext uri="{9D8B030D-6E8A-4147-A177-3AD203B41FA5}">
                      <a16:colId xmlns:a16="http://schemas.microsoft.com/office/drawing/2014/main" val="20001"/>
                    </a:ext>
                  </a:extLst>
                </a:gridCol>
                <a:gridCol w="950508">
                  <a:extLst>
                    <a:ext uri="{9D8B030D-6E8A-4147-A177-3AD203B41FA5}">
                      <a16:colId xmlns:a16="http://schemas.microsoft.com/office/drawing/2014/main" val="20002"/>
                    </a:ext>
                  </a:extLst>
                </a:gridCol>
                <a:gridCol w="950508">
                  <a:extLst>
                    <a:ext uri="{9D8B030D-6E8A-4147-A177-3AD203B41FA5}">
                      <a16:colId xmlns:a16="http://schemas.microsoft.com/office/drawing/2014/main" val="20003"/>
                    </a:ext>
                  </a:extLst>
                </a:gridCol>
              </a:tblGrid>
              <a:tr h="215900">
                <a:tc>
                  <a:txBody>
                    <a:bodyPr/>
                    <a:lstStyle/>
                    <a:p>
                      <a:pPr algn="ctr" fontAlgn="b"/>
                      <a:r>
                        <a:rPr lang="fr-CH" sz="1100" b="1" i="0" u="none" strike="noStrike" dirty="0">
                          <a:solidFill>
                            <a:schemeClr val="bg1"/>
                          </a:solidFill>
                          <a:effectLst/>
                          <a:latin typeface="Calibri"/>
                        </a:rPr>
                        <a:t>2013 or 2014</a:t>
                      </a:r>
                      <a:endParaRPr lang="en-GB" sz="1100" b="1" i="0" u="none" strike="noStrike" dirty="0">
                        <a:solidFill>
                          <a:schemeClr val="bg1"/>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b"/>
                      <a:r>
                        <a:rPr lang="en-GB" sz="1100" b="1" i="0" u="none" strike="noStrike" dirty="0">
                          <a:solidFill>
                            <a:srgbClr val="000000"/>
                          </a:solidFill>
                          <a:effectLst/>
                          <a:latin typeface="Calibri"/>
                        </a:rPr>
                        <a:t>2009-2012</a:t>
                      </a: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fr-CH" sz="1100" b="1" i="0" u="none" strike="noStrike" dirty="0" err="1">
                          <a:solidFill>
                            <a:srgbClr val="000000"/>
                          </a:solidFill>
                          <a:effectLst/>
                          <a:latin typeface="Calibri"/>
                        </a:rPr>
                        <a:t>Before</a:t>
                      </a:r>
                      <a:r>
                        <a:rPr lang="fr-CH" sz="1100" b="1" i="0" u="none" strike="noStrike" baseline="0" dirty="0">
                          <a:solidFill>
                            <a:srgbClr val="000000"/>
                          </a:solidFill>
                          <a:effectLst/>
                          <a:latin typeface="Calibri"/>
                        </a:rPr>
                        <a:t> 2009</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1" i="0" u="none" strike="noStrike" dirty="0">
                          <a:solidFill>
                            <a:srgbClr val="000000"/>
                          </a:solidFill>
                          <a:effectLst/>
                          <a:latin typeface="Calibri"/>
                        </a:rPr>
                        <a:t>Not Available</a:t>
                      </a: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0"/>
          </p:nvPr>
        </p:nvSpPr>
        <p:spPr/>
        <p:txBody>
          <a:bodyPr/>
          <a:lstStyle/>
          <a:p>
            <a:fld id="{E5670F49-A4C7-4E3F-A473-92D7AC89D895}" type="slidenum">
              <a:rPr lang="en-GB" smtClean="0"/>
              <a:t>12</a:t>
            </a:fld>
            <a:endParaRPr lang="en-GB"/>
          </a:p>
        </p:txBody>
      </p:sp>
    </p:spTree>
    <p:extLst>
      <p:ext uri="{BB962C8B-B14F-4D97-AF65-F5344CB8AC3E}">
        <p14:creationId xmlns:p14="http://schemas.microsoft.com/office/powerpoint/2010/main" val="47653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55160" cy="1035968"/>
          </a:xfrm>
        </p:spPr>
        <p:txBody>
          <a:bodyPr/>
          <a:lstStyle/>
          <a:p>
            <a:r>
              <a:rPr lang="en-GB" dirty="0" err="1"/>
              <a:t>მონაცემების</a:t>
            </a:r>
            <a:r>
              <a:rPr lang="en-GB" dirty="0"/>
              <a:t> </a:t>
            </a:r>
            <a:r>
              <a:rPr lang="en-GB" dirty="0" err="1"/>
              <a:t>სისრულე</a:t>
            </a:r>
            <a:br>
              <a:rPr lang="en-GB" dirty="0"/>
            </a:br>
            <a:r>
              <a:rPr lang="en-GB" sz="2400" dirty="0"/>
              <a:t>(</a:t>
            </a:r>
            <a:r>
              <a:rPr lang="en-GB" sz="2400" dirty="0" err="1"/>
              <a:t>თანმიმდევრულობა</a:t>
            </a:r>
            <a:r>
              <a:rPr lang="en-GB" sz="2400" dirty="0"/>
              <a:t>, </a:t>
            </a:r>
            <a:r>
              <a:rPr lang="en-GB" sz="2400" dirty="0" err="1"/>
              <a:t>განყოფილებებს</a:t>
            </a:r>
            <a:r>
              <a:rPr lang="en-GB" sz="2400" dirty="0"/>
              <a:t> </a:t>
            </a:r>
            <a:r>
              <a:rPr lang="en-GB" sz="2400" dirty="0" err="1"/>
              <a:t>შორის</a:t>
            </a:r>
            <a:r>
              <a:rPr lang="en-GB" sz="2400" dirty="0"/>
              <a:t> </a:t>
            </a:r>
            <a:r>
              <a:rPr lang="en-GB" sz="2400" dirty="0" err="1"/>
              <a:t>არსებული</a:t>
            </a:r>
            <a:r>
              <a:rPr lang="en-GB" sz="2400" dirty="0"/>
              <a:t> </a:t>
            </a:r>
            <a:r>
              <a:rPr lang="en-GB" sz="2400" dirty="0" err="1"/>
              <a:t>მონაცემების</a:t>
            </a:r>
            <a:r>
              <a:rPr lang="en-GB" sz="2400" dirty="0"/>
              <a:t> </a:t>
            </a:r>
            <a:r>
              <a:rPr lang="en-GB" sz="2400" dirty="0" err="1"/>
              <a:t>ხელმისაწვდომობა</a:t>
            </a:r>
            <a:r>
              <a:rPr lang="en-GB" sz="2400" dirty="0"/>
              <a:t>)</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723002911"/>
              </p:ext>
            </p:extLst>
          </p:nvPr>
        </p:nvGraphicFramePr>
        <p:xfrm>
          <a:off x="242721" y="1816871"/>
          <a:ext cx="8289719" cy="3587284"/>
        </p:xfrm>
        <a:graphic>
          <a:graphicData uri="http://schemas.openxmlformats.org/drawingml/2006/table">
            <a:tbl>
              <a:tblPr/>
              <a:tblGrid>
                <a:gridCol w="3124593">
                  <a:extLst>
                    <a:ext uri="{9D8B030D-6E8A-4147-A177-3AD203B41FA5}">
                      <a16:colId xmlns:a16="http://schemas.microsoft.com/office/drawing/2014/main" val="20000"/>
                    </a:ext>
                  </a:extLst>
                </a:gridCol>
                <a:gridCol w="484606">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432048">
                  <a:extLst>
                    <a:ext uri="{9D8B030D-6E8A-4147-A177-3AD203B41FA5}">
                      <a16:colId xmlns:a16="http://schemas.microsoft.com/office/drawing/2014/main" val="20010"/>
                    </a:ext>
                  </a:extLst>
                </a:gridCol>
                <a:gridCol w="432048">
                  <a:extLst>
                    <a:ext uri="{9D8B030D-6E8A-4147-A177-3AD203B41FA5}">
                      <a16:colId xmlns:a16="http://schemas.microsoft.com/office/drawing/2014/main" val="20011"/>
                    </a:ext>
                  </a:extLst>
                </a:gridCol>
                <a:gridCol w="432048">
                  <a:extLst>
                    <a:ext uri="{9D8B030D-6E8A-4147-A177-3AD203B41FA5}">
                      <a16:colId xmlns:a16="http://schemas.microsoft.com/office/drawing/2014/main" val="20012"/>
                    </a:ext>
                  </a:extLst>
                </a:gridCol>
              </a:tblGrid>
              <a:tr h="470938">
                <a:tc>
                  <a:txBody>
                    <a:bodyPr/>
                    <a:lstStyle/>
                    <a:p>
                      <a:pPr algn="l" rtl="0" fontAlgn="b"/>
                      <a:r>
                        <a:rPr lang="en-GB" sz="1400" b="1" i="0" u="none" strike="noStrike" dirty="0" err="1">
                          <a:solidFill>
                            <a:srgbClr val="000000"/>
                          </a:solidFill>
                          <a:effectLst/>
                          <a:latin typeface="+mj-lt"/>
                        </a:rPr>
                        <a:t>ცხრილი</a:t>
                      </a:r>
                      <a:endParaRPr lang="en-GB" sz="14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1" u="none" strike="noStrike" dirty="0">
                          <a:solidFill>
                            <a:srgbClr val="000000"/>
                          </a:solidFill>
                          <a:effectLst/>
                          <a:latin typeface="+mj-lt"/>
                        </a:rPr>
                        <a:t>GEO</a:t>
                      </a: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ARM</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AZE</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BLR</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KAZ</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KGZ</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MDA</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RUS</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TJK</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TKM</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UKR</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UZB</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358">
                <a:tc>
                  <a:txBody>
                    <a:bodyPr/>
                    <a:lstStyle/>
                    <a:p>
                      <a:pPr algn="l" rtl="0" fontAlgn="b"/>
                      <a:r>
                        <a:rPr lang="en-GB" sz="1200" b="0" i="0" u="none" strike="noStrike" dirty="0">
                          <a:solidFill>
                            <a:srgbClr val="000000"/>
                          </a:solidFill>
                          <a:effectLst/>
                          <a:latin typeface="+mj-lt"/>
                        </a:rPr>
                        <a:t>1 </a:t>
                      </a:r>
                      <a:r>
                        <a:rPr lang="en-GB" sz="1200" b="0" i="0" u="none" strike="noStrike" kern="1200" dirty="0" err="1">
                          <a:solidFill>
                            <a:srgbClr val="000000"/>
                          </a:solidFill>
                          <a:effectLst/>
                          <a:latin typeface="+mn-lt"/>
                          <a:ea typeface="+mn-ea"/>
                          <a:cs typeface="+mn-cs"/>
                        </a:rPr>
                        <a:t>მოსახლეობა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ასაკის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დაბადების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ქვეყნის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სქესის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ქვეყნის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და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წლის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მიხედვით</a:t>
                      </a:r>
                      <a:r>
                        <a:rPr lang="en-GB" sz="1200" b="0" i="0" u="none" strike="noStrike" kern="1200" dirty="0">
                          <a:solidFill>
                            <a:srgbClr val="000000"/>
                          </a:solidFill>
                          <a:effectLst/>
                          <a:latin typeface="+mn-lt"/>
                          <a:ea typeface="+mn-ea"/>
                          <a:cs typeface="+mn-cs"/>
                        </a:rPr>
                        <a:t> </a:t>
                      </a:r>
                      <a:r>
                        <a:rPr lang="en-GB" sz="1200" b="0"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358">
                <a:tc>
                  <a:txBody>
                    <a:bodyPr/>
                    <a:lstStyle/>
                    <a:p>
                      <a:pPr algn="l" rtl="0" fontAlgn="b"/>
                      <a:r>
                        <a:rPr lang="en-GB" sz="1200" b="0" i="0" u="none" strike="noStrike" dirty="0">
                          <a:solidFill>
                            <a:srgbClr val="000000"/>
                          </a:solidFill>
                          <a:effectLst/>
                          <a:latin typeface="+mj-lt"/>
                        </a:rPr>
                        <a:t>2 </a:t>
                      </a:r>
                      <a:r>
                        <a:rPr lang="en-GB" sz="1200" b="0" i="0" u="none" strike="noStrike" kern="1200" dirty="0" err="1">
                          <a:solidFill>
                            <a:srgbClr val="000000"/>
                          </a:solidFill>
                          <a:effectLst/>
                          <a:latin typeface="+mn-lt"/>
                          <a:ea typeface="+mn-ea"/>
                          <a:cs typeface="+mn-cs"/>
                        </a:rPr>
                        <a:t>მოსახლეობა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ასაკის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მოქალაქოების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ქვეყნის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სქესის</a:t>
                      </a:r>
                      <a:r>
                        <a:rPr lang="en-GB" sz="1200" b="0" i="0" u="none" strike="noStrike" kern="1200" dirty="0">
                          <a:solidFill>
                            <a:srgbClr val="000000"/>
                          </a:solidFill>
                          <a:effectLst/>
                          <a:latin typeface="+mn-lt"/>
                          <a:ea typeface="+mn-ea"/>
                          <a:cs typeface="+mn-cs"/>
                        </a:rPr>
                        <a:t>,</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და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წლის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r>
                        <a:rPr lang="en-GB" sz="1200" b="0"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03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3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იმიგრაცია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წინა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საცხოვრებელი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kern="1200" dirty="0">
                        <a:solidFill>
                          <a:srgbClr val="000000"/>
                        </a:solidFill>
                        <a:effectLst/>
                        <a:latin typeface="+mn-lt"/>
                        <a:ea typeface="+mn-ea"/>
                        <a:cs typeface="+mn-cs"/>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919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4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ემიგრაცია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შემდეგი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საცხოვრებელი</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kern="1200" dirty="0">
                        <a:solidFill>
                          <a:srgbClr val="000000"/>
                        </a:solidFill>
                        <a:effectLst/>
                        <a:latin typeface="+mn-lt"/>
                        <a:ea typeface="+mn-ea"/>
                        <a:cs typeface="+mn-cs"/>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04"/>
                  </a:ext>
                </a:extLst>
              </a:tr>
              <a:tr h="2919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5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იმიგრაცია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მოქალაქეობის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სტატუსის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kern="1200" dirty="0">
                        <a:solidFill>
                          <a:srgbClr val="000000"/>
                        </a:solidFill>
                        <a:effectLst/>
                        <a:latin typeface="+mn-lt"/>
                        <a:ea typeface="+mn-ea"/>
                        <a:cs typeface="+mn-cs"/>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484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6 </a:t>
                      </a:r>
                      <a:r>
                        <a:rPr lang="en-GB" sz="1200" b="0" i="0" u="none" strike="noStrike" kern="1200" dirty="0" err="1">
                          <a:solidFill>
                            <a:srgbClr val="000000"/>
                          </a:solidFill>
                          <a:effectLst/>
                          <a:latin typeface="+mn-lt"/>
                          <a:ea typeface="+mn-ea"/>
                          <a:cs typeface="+mn-cs"/>
                        </a:rPr>
                        <a:t>გრძელვადიანი</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ემიგრაცია</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მოქალაქეობის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სტატუსის</a:t>
                      </a:r>
                      <a:r>
                        <a:rPr lang="en-GB" sz="1200" b="0" i="0" u="none" strike="noStrike" kern="1200" dirty="0">
                          <a:solidFill>
                            <a:srgbClr val="000000"/>
                          </a:solidFill>
                          <a:effectLst/>
                          <a:latin typeface="+mn-lt"/>
                          <a:ea typeface="+mn-ea"/>
                          <a:cs typeface="+mn-cs"/>
                        </a:rPr>
                        <a:t> </a:t>
                      </a:r>
                      <a:r>
                        <a:rPr lang="en-GB" sz="1200" b="0" i="0" u="none" strike="noStrike" kern="1200" dirty="0" err="1">
                          <a:solidFill>
                            <a:srgbClr val="000000"/>
                          </a:solidFill>
                          <a:effectLst/>
                          <a:latin typeface="+mn-lt"/>
                          <a:ea typeface="+mn-ea"/>
                          <a:cs typeface="+mn-cs"/>
                        </a:rPr>
                        <a:t>მიხედვით</a:t>
                      </a:r>
                      <a:r>
                        <a:rPr lang="en-GB" sz="1200" b="0" i="0" u="none" strike="noStrike" kern="1200" dirty="0">
                          <a:solidFill>
                            <a:srgbClr val="000000"/>
                          </a:solidFill>
                          <a:effectLst/>
                          <a:latin typeface="+mn-lt"/>
                          <a:ea typeface="+mn-ea"/>
                          <a:cs typeface="+mn-cs"/>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0358">
                <a:tc>
                  <a:txBody>
                    <a:bodyPr/>
                    <a:lstStyle/>
                    <a:p>
                      <a:pPr algn="l" rtl="0" fontAlgn="b"/>
                      <a:r>
                        <a:rPr lang="en-GB" sz="1200" b="0" i="0" u="none" strike="noStrike" dirty="0">
                          <a:solidFill>
                            <a:srgbClr val="000000"/>
                          </a:solidFill>
                          <a:effectLst/>
                          <a:latin typeface="+mj-lt"/>
                        </a:rPr>
                        <a:t>7 </a:t>
                      </a:r>
                      <a:r>
                        <a:rPr lang="en-GB" sz="1200" b="0" i="0" u="none" strike="noStrike" kern="1200" dirty="0" err="1">
                          <a:solidFill>
                            <a:srgbClr val="000000"/>
                          </a:solidFill>
                          <a:effectLst/>
                          <a:latin typeface="+mn-lt"/>
                          <a:ea typeface="+mn-ea"/>
                          <a:cs typeface="+mn-cs"/>
                        </a:rPr>
                        <a:t>მოქალაქეობის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მიღება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წინა</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მოქალაქეობის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ქვეყნის</a:t>
                      </a:r>
                      <a:r>
                        <a:rPr lang="en-GB" sz="1200" b="0" i="0" u="none" strike="noStrike" kern="1200" baseline="0" dirty="0">
                          <a:solidFill>
                            <a:srgbClr val="000000"/>
                          </a:solidFill>
                          <a:effectLst/>
                          <a:latin typeface="+mn-lt"/>
                          <a:ea typeface="+mn-ea"/>
                          <a:cs typeface="+mn-cs"/>
                        </a:rPr>
                        <a:t> </a:t>
                      </a:r>
                      <a:r>
                        <a:rPr lang="en-GB" sz="1200" b="0" i="0" u="none" strike="noStrike" kern="1200" baseline="0" dirty="0" err="1">
                          <a:solidFill>
                            <a:srgbClr val="000000"/>
                          </a:solidFill>
                          <a:effectLst/>
                          <a:latin typeface="+mn-lt"/>
                          <a:ea typeface="+mn-ea"/>
                          <a:cs typeface="+mn-cs"/>
                        </a:rPr>
                        <a:t>მიხედვით</a:t>
                      </a:r>
                      <a:endParaRPr lang="en-GB" sz="12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73477871"/>
              </p:ext>
            </p:extLst>
          </p:nvPr>
        </p:nvGraphicFramePr>
        <p:xfrm>
          <a:off x="2483768" y="5589240"/>
          <a:ext cx="4105274" cy="344800"/>
        </p:xfrm>
        <a:graphic>
          <a:graphicData uri="http://schemas.openxmlformats.org/drawingml/2006/table">
            <a:tbl>
              <a:tblPr/>
              <a:tblGrid>
                <a:gridCol w="1297510">
                  <a:extLst>
                    <a:ext uri="{9D8B030D-6E8A-4147-A177-3AD203B41FA5}">
                      <a16:colId xmlns:a16="http://schemas.microsoft.com/office/drawing/2014/main" val="20000"/>
                    </a:ext>
                  </a:extLst>
                </a:gridCol>
                <a:gridCol w="1403882">
                  <a:extLst>
                    <a:ext uri="{9D8B030D-6E8A-4147-A177-3AD203B41FA5}">
                      <a16:colId xmlns:a16="http://schemas.microsoft.com/office/drawing/2014/main" val="20001"/>
                    </a:ext>
                  </a:extLst>
                </a:gridCol>
                <a:gridCol w="1403882">
                  <a:extLst>
                    <a:ext uri="{9D8B030D-6E8A-4147-A177-3AD203B41FA5}">
                      <a16:colId xmlns:a16="http://schemas.microsoft.com/office/drawing/2014/main" val="20002"/>
                    </a:ext>
                  </a:extLst>
                </a:gridCol>
              </a:tblGrid>
              <a:tr h="215900">
                <a:tc>
                  <a:txBody>
                    <a:bodyPr/>
                    <a:lstStyle/>
                    <a:p>
                      <a:pPr algn="ctr" fontAlgn="b"/>
                      <a:r>
                        <a:rPr lang="en-GB" sz="1100" b="1" i="0" u="none" strike="noStrike" dirty="0" err="1">
                          <a:solidFill>
                            <a:srgbClr val="000000"/>
                          </a:solidFill>
                          <a:effectLst/>
                          <a:latin typeface="Calibri"/>
                        </a:rPr>
                        <a:t>სრული</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b"/>
                      <a:r>
                        <a:rPr lang="en-GB" sz="1100" b="1" i="0" u="none" strike="noStrike" dirty="0" err="1">
                          <a:solidFill>
                            <a:srgbClr val="000000"/>
                          </a:solidFill>
                          <a:effectLst/>
                          <a:latin typeface="Calibri"/>
                        </a:rPr>
                        <a:t>ნაწილობრივი</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1100" b="1" i="0" u="none" strike="noStrike" dirty="0" err="1">
                          <a:solidFill>
                            <a:srgbClr val="000000"/>
                          </a:solidFill>
                          <a:effectLst/>
                          <a:latin typeface="Calibri"/>
                        </a:rPr>
                        <a:t>არ</a:t>
                      </a:r>
                      <a:r>
                        <a:rPr lang="en-GB" sz="1100" b="1" i="0" u="none" strike="noStrike" dirty="0">
                          <a:solidFill>
                            <a:srgbClr val="000000"/>
                          </a:solidFill>
                          <a:effectLst/>
                          <a:latin typeface="Calibri"/>
                        </a:rPr>
                        <a:t> </a:t>
                      </a:r>
                      <a:r>
                        <a:rPr lang="en-GB" sz="1100" b="1" i="0" u="none" strike="noStrike" dirty="0" err="1">
                          <a:solidFill>
                            <a:srgbClr val="000000"/>
                          </a:solidFill>
                          <a:effectLst/>
                          <a:latin typeface="Calibri"/>
                        </a:rPr>
                        <a:t>არის</a:t>
                      </a:r>
                      <a:r>
                        <a:rPr lang="en-GB" sz="1100" b="1" i="0" u="none" strike="noStrike" dirty="0">
                          <a:solidFill>
                            <a:srgbClr val="000000"/>
                          </a:solidFill>
                          <a:effectLst/>
                          <a:latin typeface="Calibri"/>
                        </a:rPr>
                        <a:t> </a:t>
                      </a:r>
                      <a:r>
                        <a:rPr lang="en-GB" sz="1100" b="1" i="0" u="none" strike="noStrike" dirty="0" err="1">
                          <a:solidFill>
                            <a:srgbClr val="000000"/>
                          </a:solidFill>
                          <a:effectLst/>
                          <a:latin typeface="Calibri"/>
                        </a:rPr>
                        <a:t>ხელმისაწვდომი</a:t>
                      </a:r>
                      <a:r>
                        <a:rPr lang="en-GB" sz="1100" b="1" i="0" u="none" strike="noStrike" dirty="0">
                          <a:solidFill>
                            <a:srgbClr val="000000"/>
                          </a:solidFill>
                          <a:effectLst/>
                          <a:latin typeface="Calibri"/>
                        </a:rPr>
                        <a:t> </a:t>
                      </a: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0"/>
          </p:nvPr>
        </p:nvSpPr>
        <p:spPr/>
        <p:txBody>
          <a:bodyPr/>
          <a:lstStyle/>
          <a:p>
            <a:fld id="{E5670F49-A4C7-4E3F-A473-92D7AC89D895}" type="slidenum">
              <a:rPr lang="en-GB" smtClean="0"/>
              <a:t>13</a:t>
            </a:fld>
            <a:endParaRPr lang="en-GB"/>
          </a:p>
        </p:txBody>
      </p:sp>
    </p:spTree>
    <p:extLst>
      <p:ext uri="{BB962C8B-B14F-4D97-AF65-F5344CB8AC3E}">
        <p14:creationId xmlns:p14="http://schemas.microsoft.com/office/powerpoint/2010/main" val="261539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მონაცემების</a:t>
            </a:r>
            <a:r>
              <a:rPr lang="en-GB" dirty="0"/>
              <a:t> </a:t>
            </a:r>
            <a:r>
              <a:rPr lang="en-GB" dirty="0" err="1"/>
              <a:t>პერიოდულობა</a:t>
            </a:r>
            <a:r>
              <a:rPr lang="en-GB" dirty="0"/>
              <a:t> </a:t>
            </a:r>
            <a:br>
              <a:rPr lang="en-GB" dirty="0"/>
            </a:br>
            <a:r>
              <a:rPr lang="en-GB" sz="2400" dirty="0"/>
              <a:t>(</a:t>
            </a:r>
            <a:r>
              <a:rPr lang="en-GB" sz="2400" dirty="0" err="1"/>
              <a:t>გამოქვეყნების</a:t>
            </a:r>
            <a:r>
              <a:rPr lang="en-GB" sz="2400" dirty="0"/>
              <a:t> </a:t>
            </a:r>
            <a:r>
              <a:rPr lang="en-GB" sz="2400" dirty="0" err="1"/>
              <a:t>ციკლი</a:t>
            </a:r>
            <a:r>
              <a:rPr lang="en-GB" sz="2400" dirty="0"/>
              <a:t>)</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212030321"/>
              </p:ext>
            </p:extLst>
          </p:nvPr>
        </p:nvGraphicFramePr>
        <p:xfrm>
          <a:off x="179512" y="1700808"/>
          <a:ext cx="8050178" cy="4896547"/>
        </p:xfrm>
        <a:graphic>
          <a:graphicData uri="http://schemas.openxmlformats.org/drawingml/2006/table">
            <a:tbl>
              <a:tblPr/>
              <a:tblGrid>
                <a:gridCol w="2552950">
                  <a:extLst>
                    <a:ext uri="{9D8B030D-6E8A-4147-A177-3AD203B41FA5}">
                      <a16:colId xmlns:a16="http://schemas.microsoft.com/office/drawing/2014/main" val="20000"/>
                    </a:ext>
                  </a:extLst>
                </a:gridCol>
                <a:gridCol w="510588">
                  <a:extLst>
                    <a:ext uri="{9D8B030D-6E8A-4147-A177-3AD203B41FA5}">
                      <a16:colId xmlns:a16="http://schemas.microsoft.com/office/drawing/2014/main" val="20001"/>
                    </a:ext>
                  </a:extLst>
                </a:gridCol>
                <a:gridCol w="510588">
                  <a:extLst>
                    <a:ext uri="{9D8B030D-6E8A-4147-A177-3AD203B41FA5}">
                      <a16:colId xmlns:a16="http://schemas.microsoft.com/office/drawing/2014/main" val="20002"/>
                    </a:ext>
                  </a:extLst>
                </a:gridCol>
                <a:gridCol w="446766">
                  <a:extLst>
                    <a:ext uri="{9D8B030D-6E8A-4147-A177-3AD203B41FA5}">
                      <a16:colId xmlns:a16="http://schemas.microsoft.com/office/drawing/2014/main" val="20003"/>
                    </a:ext>
                  </a:extLst>
                </a:gridCol>
                <a:gridCol w="574413">
                  <a:extLst>
                    <a:ext uri="{9D8B030D-6E8A-4147-A177-3AD203B41FA5}">
                      <a16:colId xmlns:a16="http://schemas.microsoft.com/office/drawing/2014/main" val="20004"/>
                    </a:ext>
                  </a:extLst>
                </a:gridCol>
                <a:gridCol w="446766">
                  <a:extLst>
                    <a:ext uri="{9D8B030D-6E8A-4147-A177-3AD203B41FA5}">
                      <a16:colId xmlns:a16="http://schemas.microsoft.com/office/drawing/2014/main" val="20005"/>
                    </a:ext>
                  </a:extLst>
                </a:gridCol>
                <a:gridCol w="496092">
                  <a:extLst>
                    <a:ext uri="{9D8B030D-6E8A-4147-A177-3AD203B41FA5}">
                      <a16:colId xmlns:a16="http://schemas.microsoft.com/office/drawing/2014/main" val="20006"/>
                    </a:ext>
                  </a:extLst>
                </a:gridCol>
                <a:gridCol w="481585">
                  <a:extLst>
                    <a:ext uri="{9D8B030D-6E8A-4147-A177-3AD203B41FA5}">
                      <a16:colId xmlns:a16="http://schemas.microsoft.com/office/drawing/2014/main" val="20007"/>
                    </a:ext>
                  </a:extLst>
                </a:gridCol>
                <a:gridCol w="406086">
                  <a:extLst>
                    <a:ext uri="{9D8B030D-6E8A-4147-A177-3AD203B41FA5}">
                      <a16:colId xmlns:a16="http://schemas.microsoft.com/office/drawing/2014/main" val="20008"/>
                    </a:ext>
                  </a:extLst>
                </a:gridCol>
                <a:gridCol w="406086">
                  <a:extLst>
                    <a:ext uri="{9D8B030D-6E8A-4147-A177-3AD203B41FA5}">
                      <a16:colId xmlns:a16="http://schemas.microsoft.com/office/drawing/2014/main" val="20009"/>
                    </a:ext>
                  </a:extLst>
                </a:gridCol>
                <a:gridCol w="406086">
                  <a:extLst>
                    <a:ext uri="{9D8B030D-6E8A-4147-A177-3AD203B41FA5}">
                      <a16:colId xmlns:a16="http://schemas.microsoft.com/office/drawing/2014/main" val="20010"/>
                    </a:ext>
                  </a:extLst>
                </a:gridCol>
                <a:gridCol w="406086">
                  <a:extLst>
                    <a:ext uri="{9D8B030D-6E8A-4147-A177-3AD203B41FA5}">
                      <a16:colId xmlns:a16="http://schemas.microsoft.com/office/drawing/2014/main" val="20011"/>
                    </a:ext>
                  </a:extLst>
                </a:gridCol>
                <a:gridCol w="406086">
                  <a:extLst>
                    <a:ext uri="{9D8B030D-6E8A-4147-A177-3AD203B41FA5}">
                      <a16:colId xmlns:a16="http://schemas.microsoft.com/office/drawing/2014/main" val="20012"/>
                    </a:ext>
                  </a:extLst>
                </a:gridCol>
              </a:tblGrid>
              <a:tr h="528554">
                <a:tc>
                  <a:txBody>
                    <a:bodyPr/>
                    <a:lstStyle/>
                    <a:p>
                      <a:pPr algn="l" rtl="0" fontAlgn="b"/>
                      <a:r>
                        <a:rPr lang="en-GB" sz="1400" b="1" i="0" u="none" strike="noStrike" dirty="0" err="1">
                          <a:solidFill>
                            <a:srgbClr val="000000"/>
                          </a:solidFill>
                          <a:effectLst/>
                          <a:latin typeface="+mj-lt"/>
                        </a:rPr>
                        <a:t>ცხრილი</a:t>
                      </a:r>
                      <a:endParaRPr lang="en-GB" sz="1400" b="1"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H" sz="1400" b="0" i="1" u="none" strike="noStrike" dirty="0">
                          <a:solidFill>
                            <a:srgbClr val="000000"/>
                          </a:solidFill>
                          <a:effectLst/>
                          <a:latin typeface="+mj-lt"/>
                        </a:rPr>
                        <a:t>GEO</a:t>
                      </a:r>
                      <a:endParaRPr lang="en-GB" sz="14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ARM</a:t>
                      </a: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AZE</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BLR</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KAZ</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KGZ</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MDA</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RUS</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TJK</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TKM</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UKR</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dirty="0">
                          <a:solidFill>
                            <a:srgbClr val="000000"/>
                          </a:solidFill>
                          <a:effectLst/>
                          <a:latin typeface="+mj-lt"/>
                        </a:rPr>
                        <a:t>UZB</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3999">
                <a:tc>
                  <a:txBody>
                    <a:bodyPr/>
                    <a:lstStyle/>
                    <a:p>
                      <a:pPr algn="l" rtl="0" fontAlgn="b"/>
                      <a:r>
                        <a:rPr lang="en-GB" sz="1200" b="0" i="0" u="none" strike="noStrike" dirty="0">
                          <a:solidFill>
                            <a:srgbClr val="000000"/>
                          </a:solidFill>
                          <a:effectLst/>
                          <a:latin typeface="+mj-lt"/>
                        </a:rPr>
                        <a:t>1 </a:t>
                      </a:r>
                      <a:r>
                        <a:rPr lang="en-GB" sz="1200" b="0" i="0" u="none" strike="noStrike" dirty="0" err="1">
                          <a:solidFill>
                            <a:srgbClr val="000000"/>
                          </a:solidFill>
                          <a:effectLst/>
                          <a:latin typeface="+mj-lt"/>
                        </a:rPr>
                        <a:t>მოსახლეობა</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ასაკის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დაბადების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ქვეყნის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სქესის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ქვეყნის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და</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წლის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მიხედვით</a:t>
                      </a:r>
                      <a:r>
                        <a:rPr lang="en-GB" sz="1200" b="0"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3999">
                <a:tc>
                  <a:txBody>
                    <a:bodyPr/>
                    <a:lstStyle/>
                    <a:p>
                      <a:pPr algn="l" rtl="0" fontAlgn="b"/>
                      <a:r>
                        <a:rPr lang="en-GB" sz="1200" b="0" i="0" u="none" strike="noStrike" dirty="0">
                          <a:solidFill>
                            <a:srgbClr val="000000"/>
                          </a:solidFill>
                          <a:effectLst/>
                          <a:latin typeface="+mj-lt"/>
                        </a:rPr>
                        <a:t>2 </a:t>
                      </a:r>
                      <a:r>
                        <a:rPr lang="en-GB" sz="1200" b="0" i="0" u="none" strike="noStrike" dirty="0" err="1">
                          <a:solidFill>
                            <a:srgbClr val="000000"/>
                          </a:solidFill>
                          <a:effectLst/>
                          <a:latin typeface="+mj-lt"/>
                        </a:rPr>
                        <a:t>მოსახლეობა</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ასაკის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მოქალაქოების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ქვეყნის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სქესის</a:t>
                      </a:r>
                      <a:r>
                        <a:rPr lang="en-GB" sz="1200" b="0" i="0" u="none" strike="noStrike" dirty="0">
                          <a:solidFill>
                            <a:srgbClr val="000000"/>
                          </a:solidFill>
                          <a:effectLst/>
                          <a:latin typeface="+mj-lt"/>
                        </a:rPr>
                        <a:t>,</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ქვეყნის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და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წლის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მიხედვით</a:t>
                      </a:r>
                      <a:endParaRPr lang="en-GB" sz="12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3999">
                <a:tc>
                  <a:txBody>
                    <a:bodyPr/>
                    <a:lstStyle/>
                    <a:p>
                      <a:pPr algn="l" rtl="0" fontAlgn="b"/>
                      <a:r>
                        <a:rPr lang="en-GB" sz="1200" b="0" i="0" u="none" strike="noStrike" dirty="0">
                          <a:solidFill>
                            <a:srgbClr val="000000"/>
                          </a:solidFill>
                          <a:effectLst/>
                          <a:latin typeface="+mj-lt"/>
                        </a:rPr>
                        <a:t>3 </a:t>
                      </a:r>
                      <a:r>
                        <a:rPr lang="en-GB" sz="1200" b="0" i="0" u="none" strike="noStrike" dirty="0" err="1">
                          <a:solidFill>
                            <a:srgbClr val="000000"/>
                          </a:solidFill>
                          <a:effectLst/>
                          <a:latin typeface="+mj-lt"/>
                        </a:rPr>
                        <a:t>გრძელვადიანი</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იმიგრაცია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წინა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საცხოვრებელი</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ქვეყნის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მიხედვით</a:t>
                      </a:r>
                      <a:endParaRPr lang="en-GB" sz="12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0003"/>
                  </a:ext>
                </a:extLst>
              </a:tr>
              <a:tr h="623999">
                <a:tc>
                  <a:txBody>
                    <a:bodyPr/>
                    <a:lstStyle/>
                    <a:p>
                      <a:pPr algn="l" rtl="0" fontAlgn="b"/>
                      <a:r>
                        <a:rPr lang="en-GB" sz="1200" b="0" i="0" u="none" strike="noStrike" dirty="0">
                          <a:solidFill>
                            <a:srgbClr val="000000"/>
                          </a:solidFill>
                          <a:effectLst/>
                          <a:latin typeface="+mj-lt"/>
                        </a:rPr>
                        <a:t>4 </a:t>
                      </a:r>
                      <a:r>
                        <a:rPr lang="en-GB" sz="1200" b="0" i="0" u="none" strike="noStrike" dirty="0" err="1">
                          <a:solidFill>
                            <a:srgbClr val="000000"/>
                          </a:solidFill>
                          <a:effectLst/>
                          <a:latin typeface="+mj-lt"/>
                        </a:rPr>
                        <a:t>გრძელვადიანი</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ემიგრაცია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შემდეგი</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საცხოვრებელი</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ქვეყნის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მიხედვით</a:t>
                      </a:r>
                      <a:endParaRPr lang="en-GB" sz="12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0004"/>
                  </a:ext>
                </a:extLst>
              </a:tr>
              <a:tr h="623999">
                <a:tc>
                  <a:txBody>
                    <a:bodyPr/>
                    <a:lstStyle/>
                    <a:p>
                      <a:pPr algn="l" rtl="0" fontAlgn="b"/>
                      <a:r>
                        <a:rPr lang="en-GB" sz="1200" b="0" i="0" u="none" strike="noStrike" dirty="0">
                          <a:solidFill>
                            <a:srgbClr val="000000"/>
                          </a:solidFill>
                          <a:effectLst/>
                          <a:latin typeface="+mj-lt"/>
                        </a:rPr>
                        <a:t>5 </a:t>
                      </a:r>
                      <a:r>
                        <a:rPr lang="en-GB" sz="1200" b="0" i="0" u="none" strike="noStrike" dirty="0" err="1">
                          <a:solidFill>
                            <a:srgbClr val="000000"/>
                          </a:solidFill>
                          <a:effectLst/>
                          <a:latin typeface="+mj-lt"/>
                        </a:rPr>
                        <a:t>გრძელვადიანი</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იმიგრაცია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მოქალაქეობის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სტატუსის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მიხედვით</a:t>
                      </a:r>
                      <a:endParaRPr lang="en-GB" sz="12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3999">
                <a:tc>
                  <a:txBody>
                    <a:bodyPr/>
                    <a:lstStyle/>
                    <a:p>
                      <a:pPr algn="l" rtl="0" fontAlgn="b"/>
                      <a:r>
                        <a:rPr lang="en-GB" sz="1200" b="0" i="0" u="none" strike="noStrike" dirty="0">
                          <a:solidFill>
                            <a:srgbClr val="000000"/>
                          </a:solidFill>
                          <a:effectLst/>
                          <a:latin typeface="+mj-lt"/>
                        </a:rPr>
                        <a:t>6 </a:t>
                      </a:r>
                      <a:r>
                        <a:rPr lang="en-GB" sz="1200" b="0" i="0" u="none" strike="noStrike" dirty="0" err="1">
                          <a:solidFill>
                            <a:srgbClr val="000000"/>
                          </a:solidFill>
                          <a:effectLst/>
                          <a:latin typeface="+mj-lt"/>
                        </a:rPr>
                        <a:t>გრძელვადიანი</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ემიგრაცია</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მოქალაქეობის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სტატუსის</a:t>
                      </a:r>
                      <a:r>
                        <a:rPr lang="en-GB" sz="1200" b="0" i="0" u="none" strike="noStrike" dirty="0">
                          <a:solidFill>
                            <a:srgbClr val="000000"/>
                          </a:solidFill>
                          <a:effectLst/>
                          <a:latin typeface="+mj-lt"/>
                        </a:rPr>
                        <a:t> </a:t>
                      </a:r>
                      <a:r>
                        <a:rPr lang="en-GB" sz="1200" b="0" i="0" u="none" strike="noStrike" dirty="0" err="1">
                          <a:solidFill>
                            <a:srgbClr val="000000"/>
                          </a:solidFill>
                          <a:effectLst/>
                          <a:latin typeface="+mj-lt"/>
                        </a:rPr>
                        <a:t>მიხედვით</a:t>
                      </a:r>
                      <a:r>
                        <a:rPr lang="en-GB" sz="1200" b="0" i="0" u="none" strike="noStrike" dirty="0">
                          <a:solidFill>
                            <a:srgbClr val="000000"/>
                          </a:solidFill>
                          <a:effectLst/>
                          <a:latin typeface="+mj-lt"/>
                        </a:rPr>
                        <a:t> </a:t>
                      </a: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3999">
                <a:tc>
                  <a:txBody>
                    <a:bodyPr/>
                    <a:lstStyle/>
                    <a:p>
                      <a:pPr algn="l" rtl="0" fontAlgn="b"/>
                      <a:r>
                        <a:rPr lang="en-GB" sz="1200" b="0" i="0" u="none" strike="noStrike" dirty="0">
                          <a:solidFill>
                            <a:srgbClr val="000000"/>
                          </a:solidFill>
                          <a:effectLst/>
                          <a:latin typeface="+mj-lt"/>
                        </a:rPr>
                        <a:t>7 </a:t>
                      </a:r>
                      <a:r>
                        <a:rPr lang="en-GB" sz="1200" b="0" i="0" u="none" strike="noStrike" dirty="0" err="1">
                          <a:solidFill>
                            <a:srgbClr val="000000"/>
                          </a:solidFill>
                          <a:effectLst/>
                          <a:latin typeface="+mj-lt"/>
                        </a:rPr>
                        <a:t>მოქალაქეობის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მიღება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წინა</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მოქალაქეობის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ქვეყნის</a:t>
                      </a:r>
                      <a:r>
                        <a:rPr lang="en-GB" sz="1200" b="0" i="0" u="none" strike="noStrike" baseline="0" dirty="0">
                          <a:solidFill>
                            <a:srgbClr val="000000"/>
                          </a:solidFill>
                          <a:effectLst/>
                          <a:latin typeface="+mj-lt"/>
                        </a:rPr>
                        <a:t> </a:t>
                      </a:r>
                      <a:r>
                        <a:rPr lang="en-GB" sz="1200" b="0" i="0" u="none" strike="noStrike" baseline="0" dirty="0" err="1">
                          <a:solidFill>
                            <a:srgbClr val="000000"/>
                          </a:solidFill>
                          <a:effectLst/>
                          <a:latin typeface="+mj-lt"/>
                        </a:rPr>
                        <a:t>მიხედვით</a:t>
                      </a:r>
                      <a:endParaRPr lang="en-GB" sz="1200" b="0" i="0" u="none" strike="noStrike" baseline="0"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1"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rtl="0" fontAlgn="b"/>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mj-lt"/>
                      </a:endParaRP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117345"/>
              </p:ext>
            </p:extLst>
          </p:nvPr>
        </p:nvGraphicFramePr>
        <p:xfrm>
          <a:off x="2699792" y="6513200"/>
          <a:ext cx="5760640" cy="344800"/>
        </p:xfrm>
        <a:graphic>
          <a:graphicData uri="http://schemas.openxmlformats.org/drawingml/2006/table">
            <a:tbl>
              <a:tblPr/>
              <a:tblGrid>
                <a:gridCol w="1081216">
                  <a:extLst>
                    <a:ext uri="{9D8B030D-6E8A-4147-A177-3AD203B41FA5}">
                      <a16:colId xmlns:a16="http://schemas.microsoft.com/office/drawing/2014/main" val="20000"/>
                    </a:ext>
                  </a:extLst>
                </a:gridCol>
                <a:gridCol w="1169856">
                  <a:extLst>
                    <a:ext uri="{9D8B030D-6E8A-4147-A177-3AD203B41FA5}">
                      <a16:colId xmlns:a16="http://schemas.microsoft.com/office/drawing/2014/main" val="20001"/>
                    </a:ext>
                  </a:extLst>
                </a:gridCol>
                <a:gridCol w="1169856">
                  <a:extLst>
                    <a:ext uri="{9D8B030D-6E8A-4147-A177-3AD203B41FA5}">
                      <a16:colId xmlns:a16="http://schemas.microsoft.com/office/drawing/2014/main" val="20002"/>
                    </a:ext>
                  </a:extLst>
                </a:gridCol>
                <a:gridCol w="1169856">
                  <a:extLst>
                    <a:ext uri="{9D8B030D-6E8A-4147-A177-3AD203B41FA5}">
                      <a16:colId xmlns:a16="http://schemas.microsoft.com/office/drawing/2014/main" val="20003"/>
                    </a:ext>
                  </a:extLst>
                </a:gridCol>
                <a:gridCol w="1169856">
                  <a:extLst>
                    <a:ext uri="{9D8B030D-6E8A-4147-A177-3AD203B41FA5}">
                      <a16:colId xmlns:a16="http://schemas.microsoft.com/office/drawing/2014/main" val="20004"/>
                    </a:ext>
                  </a:extLst>
                </a:gridCol>
              </a:tblGrid>
              <a:tr h="215900">
                <a:tc>
                  <a:txBody>
                    <a:bodyPr/>
                    <a:lstStyle/>
                    <a:p>
                      <a:pPr algn="ctr" fontAlgn="b"/>
                      <a:r>
                        <a:rPr lang="fr-CH" sz="1100" b="1" i="0" u="none" strike="noStrike" dirty="0">
                          <a:solidFill>
                            <a:srgbClr val="000000"/>
                          </a:solidFill>
                          <a:effectLst/>
                          <a:latin typeface="Calibri"/>
                        </a:rPr>
                        <a:t>წლიური</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b"/>
                      <a:r>
                        <a:rPr lang="en-GB" sz="1100" b="1" i="0" u="none" strike="noStrike" dirty="0" err="1">
                          <a:solidFill>
                            <a:srgbClr val="000000"/>
                          </a:solidFill>
                          <a:effectLst/>
                          <a:latin typeface="Calibri"/>
                        </a:rPr>
                        <a:t>ათწლიანი</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fr-CH" sz="1100" b="1" i="0" u="none" strike="noStrike" dirty="0">
                          <a:solidFill>
                            <a:srgbClr val="000000"/>
                          </a:solidFill>
                          <a:effectLst/>
                          <a:latin typeface="Calibri"/>
                        </a:rPr>
                        <a:t>სპორადული</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100" b="1" i="0" u="none" strike="noStrike" dirty="0">
                          <a:solidFill>
                            <a:srgbClr val="000000"/>
                          </a:solidFill>
                          <a:effectLst/>
                          <a:latin typeface="Calibri"/>
                        </a:rPr>
                        <a:t>მხოლოდ ერთი წელი </a:t>
                      </a:r>
                      <a:endParaRPr lang="en-GB" sz="1100" b="1" i="0" u="none" strike="noStrike" dirty="0">
                        <a:solidFill>
                          <a:srgbClr val="000000"/>
                        </a:solidFill>
                        <a:effectLst/>
                        <a:latin typeface="Calibri"/>
                      </a:endParaRP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1" i="0" u="none" strike="noStrike" dirty="0" err="1">
                          <a:solidFill>
                            <a:srgbClr val="000000"/>
                          </a:solidFill>
                          <a:effectLst/>
                          <a:latin typeface="Calibri"/>
                        </a:rPr>
                        <a:t>არ</a:t>
                      </a:r>
                      <a:r>
                        <a:rPr lang="en-GB" sz="1100" b="1" i="0" u="none" strike="noStrike" dirty="0">
                          <a:solidFill>
                            <a:srgbClr val="000000"/>
                          </a:solidFill>
                          <a:effectLst/>
                          <a:latin typeface="Calibri"/>
                        </a:rPr>
                        <a:t> </a:t>
                      </a:r>
                      <a:r>
                        <a:rPr lang="en-GB" sz="1100" b="1" i="0" u="none" strike="noStrike" dirty="0" err="1">
                          <a:solidFill>
                            <a:srgbClr val="000000"/>
                          </a:solidFill>
                          <a:effectLst/>
                          <a:latin typeface="Calibri"/>
                        </a:rPr>
                        <a:t>არის</a:t>
                      </a:r>
                      <a:r>
                        <a:rPr lang="en-GB" sz="1100" b="1" i="0" u="none" strike="noStrike" dirty="0">
                          <a:solidFill>
                            <a:srgbClr val="000000"/>
                          </a:solidFill>
                          <a:effectLst/>
                          <a:latin typeface="Calibri"/>
                        </a:rPr>
                        <a:t> </a:t>
                      </a:r>
                      <a:r>
                        <a:rPr lang="en-GB" sz="1100" b="1" i="0" u="none" strike="noStrike" dirty="0" err="1">
                          <a:solidFill>
                            <a:srgbClr val="000000"/>
                          </a:solidFill>
                          <a:effectLst/>
                          <a:latin typeface="Calibri"/>
                        </a:rPr>
                        <a:t>ხელმისაწვდომი</a:t>
                      </a:r>
                      <a:r>
                        <a:rPr lang="en-GB" sz="1100" b="1" i="0" u="none" strike="noStrike" dirty="0">
                          <a:solidFill>
                            <a:srgbClr val="000000"/>
                          </a:solidFill>
                          <a:effectLst/>
                          <a:latin typeface="Calibri"/>
                        </a:rPr>
                        <a:t> </a:t>
                      </a:r>
                    </a:p>
                  </a:txBody>
                  <a:tcPr marL="9531" marR="9531" marT="9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0"/>
          </p:nvPr>
        </p:nvSpPr>
        <p:spPr/>
        <p:txBody>
          <a:bodyPr/>
          <a:lstStyle/>
          <a:p>
            <a:fld id="{E5670F49-A4C7-4E3F-A473-92D7AC89D895}" type="slidenum">
              <a:rPr lang="en-GB" smtClean="0"/>
              <a:t>14</a:t>
            </a:fld>
            <a:endParaRPr lang="en-GB"/>
          </a:p>
        </p:txBody>
      </p:sp>
    </p:spTree>
    <p:extLst>
      <p:ext uri="{BB962C8B-B14F-4D97-AF65-F5344CB8AC3E}">
        <p14:creationId xmlns:p14="http://schemas.microsoft.com/office/powerpoint/2010/main" val="79856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7168" cy="1251992"/>
          </a:xfrm>
        </p:spPr>
        <p:txBody>
          <a:bodyPr/>
          <a:lstStyle/>
          <a:p>
            <a:r>
              <a:rPr lang="en-GB" sz="2800" dirty="0" err="1"/>
              <a:t>სხვა</a:t>
            </a:r>
            <a:r>
              <a:rPr lang="en-GB" sz="2800" dirty="0"/>
              <a:t> </a:t>
            </a:r>
            <a:r>
              <a:rPr lang="en-GB" sz="2800" dirty="0" err="1"/>
              <a:t>ქვეყნების</a:t>
            </a:r>
            <a:r>
              <a:rPr lang="en-GB" sz="2800" dirty="0"/>
              <a:t> </a:t>
            </a:r>
            <a:r>
              <a:rPr lang="en-GB" sz="2800" dirty="0" err="1"/>
              <a:t>მონაცემების</a:t>
            </a:r>
            <a:r>
              <a:rPr lang="en-GB" sz="2800" dirty="0"/>
              <a:t> </a:t>
            </a:r>
            <a:r>
              <a:rPr lang="en-GB" sz="2800" dirty="0" err="1"/>
              <a:t>გამოყენება</a:t>
            </a:r>
            <a:r>
              <a:rPr lang="en-GB" sz="2800" dirty="0"/>
              <a:t>, </a:t>
            </a:r>
            <a:r>
              <a:rPr lang="en-GB" sz="2800" dirty="0" err="1"/>
              <a:t>საზღვარგარეთ</a:t>
            </a:r>
            <a:r>
              <a:rPr lang="en-GB" sz="2800" dirty="0"/>
              <a:t> </a:t>
            </a:r>
            <a:r>
              <a:rPr lang="en-GB" sz="2800" dirty="0" err="1"/>
              <a:t>მცხოვრები</a:t>
            </a:r>
            <a:r>
              <a:rPr lang="en-GB" sz="2800" dirty="0"/>
              <a:t> </a:t>
            </a:r>
            <a:r>
              <a:rPr lang="en-GB" sz="2800" dirty="0" err="1"/>
              <a:t>ადამიანების</a:t>
            </a:r>
            <a:r>
              <a:rPr lang="en-GB" sz="2800" dirty="0"/>
              <a:t> </a:t>
            </a:r>
            <a:r>
              <a:rPr lang="en-GB" sz="2800" dirty="0" err="1"/>
              <a:t>რაოდენობის</a:t>
            </a:r>
            <a:r>
              <a:rPr lang="en-GB" sz="2800" dirty="0"/>
              <a:t> </a:t>
            </a:r>
            <a:r>
              <a:rPr lang="en-GB" sz="2800" dirty="0" err="1"/>
              <a:t>შესაფასებლად</a:t>
            </a:r>
            <a:endParaRPr lang="en-US" sz="2800" dirty="0"/>
          </a:p>
        </p:txBody>
      </p:sp>
      <p:sp>
        <p:nvSpPr>
          <p:cNvPr id="3" name="Content Placeholder 2"/>
          <p:cNvSpPr>
            <a:spLocks noGrp="1"/>
          </p:cNvSpPr>
          <p:nvPr>
            <p:ph idx="1"/>
          </p:nvPr>
        </p:nvSpPr>
        <p:spPr>
          <a:xfrm>
            <a:off x="457200" y="2132856"/>
            <a:ext cx="8229600" cy="4176464"/>
          </a:xfrm>
        </p:spPr>
        <p:txBody>
          <a:bodyPr>
            <a:normAutofit/>
          </a:bodyPr>
          <a:lstStyle/>
          <a:p>
            <a:r>
              <a:rPr lang="en-US" dirty="0" err="1"/>
              <a:t>მონაცემთა</a:t>
            </a:r>
            <a:r>
              <a:rPr lang="en-US" dirty="0"/>
              <a:t> </a:t>
            </a:r>
            <a:r>
              <a:rPr lang="en-US" dirty="0" err="1"/>
              <a:t>ბაზაში</a:t>
            </a:r>
            <a:r>
              <a:rPr lang="en-US" dirty="0"/>
              <a:t> </a:t>
            </a:r>
            <a:r>
              <a:rPr lang="en-US" dirty="0" err="1"/>
              <a:t>არსებული</a:t>
            </a:r>
            <a:r>
              <a:rPr lang="en-US" dirty="0"/>
              <a:t> </a:t>
            </a:r>
            <a:r>
              <a:rPr lang="en-US" dirty="0" err="1"/>
              <a:t>ინფორმაციის</a:t>
            </a:r>
            <a:r>
              <a:rPr lang="en-US" dirty="0"/>
              <a:t> </a:t>
            </a:r>
            <a:r>
              <a:rPr lang="en-US" dirty="0" err="1"/>
              <a:t>გაერთიანება</a:t>
            </a:r>
            <a:r>
              <a:rPr lang="en-US" dirty="0"/>
              <a:t> </a:t>
            </a:r>
          </a:p>
          <a:p>
            <a:pPr lvl="1"/>
            <a:r>
              <a:rPr lang="fr-CH" altLang="en-US" dirty="0"/>
              <a:t>მოქალაქეობის ქვეყანა </a:t>
            </a:r>
          </a:p>
          <a:p>
            <a:pPr lvl="1"/>
            <a:r>
              <a:rPr lang="en-US" dirty="0" err="1"/>
              <a:t>დაბადების</a:t>
            </a:r>
            <a:r>
              <a:rPr lang="en-US" dirty="0"/>
              <a:t> </a:t>
            </a:r>
            <a:r>
              <a:rPr lang="en-US" dirty="0" err="1"/>
              <a:t>ქვეყანა</a:t>
            </a:r>
            <a:r>
              <a:rPr lang="en-US" dirty="0"/>
              <a:t> </a:t>
            </a:r>
          </a:p>
          <a:p>
            <a:r>
              <a:rPr lang="en-GB" dirty="0" err="1"/>
              <a:t>მნიშვნელოვანია</a:t>
            </a:r>
            <a:r>
              <a:rPr lang="en-GB" dirty="0"/>
              <a:t> </a:t>
            </a:r>
            <a:r>
              <a:rPr lang="en-GB" dirty="0" err="1"/>
              <a:t>არსებობდეს</a:t>
            </a:r>
            <a:r>
              <a:rPr lang="en-GB" dirty="0"/>
              <a:t> </a:t>
            </a:r>
            <a:r>
              <a:rPr lang="en-GB" dirty="0" err="1"/>
              <a:t>ინფორმაცია</a:t>
            </a:r>
            <a:r>
              <a:rPr lang="en-GB" dirty="0"/>
              <a:t> </a:t>
            </a:r>
            <a:r>
              <a:rPr lang="en-GB" dirty="0" err="1"/>
              <a:t>ყველა</a:t>
            </a:r>
            <a:r>
              <a:rPr lang="en-GB" dirty="0"/>
              <a:t> </a:t>
            </a:r>
            <a:r>
              <a:rPr lang="en-GB" dirty="0" err="1"/>
              <a:t>ქვეყნიდან</a:t>
            </a:r>
            <a:r>
              <a:rPr lang="en-GB" dirty="0"/>
              <a:t> (</a:t>
            </a:r>
            <a:r>
              <a:rPr lang="en-GB" dirty="0" err="1"/>
              <a:t>განსაკუთრებით</a:t>
            </a:r>
            <a:r>
              <a:rPr lang="en-GB" dirty="0"/>
              <a:t> </a:t>
            </a:r>
            <a:r>
              <a:rPr lang="en-GB" dirty="0" err="1"/>
              <a:t>იმ</a:t>
            </a:r>
            <a:r>
              <a:rPr lang="en-GB" dirty="0"/>
              <a:t> </a:t>
            </a:r>
            <a:r>
              <a:rPr lang="en-GB" dirty="0" err="1"/>
              <a:t>ქვეყნებიდან</a:t>
            </a:r>
            <a:r>
              <a:rPr lang="en-GB" dirty="0"/>
              <a:t>, </a:t>
            </a:r>
            <a:r>
              <a:rPr lang="en-GB" dirty="0" err="1"/>
              <a:t>სადაც</a:t>
            </a:r>
            <a:r>
              <a:rPr lang="en-GB" dirty="0"/>
              <a:t> </a:t>
            </a:r>
            <a:r>
              <a:rPr lang="en-GB" dirty="0" err="1"/>
              <a:t>დიდი</a:t>
            </a:r>
            <a:r>
              <a:rPr lang="en-GB" dirty="0"/>
              <a:t> </a:t>
            </a:r>
            <a:r>
              <a:rPr lang="en-GB" dirty="0" err="1"/>
              <a:t>რაოდენობით</a:t>
            </a:r>
            <a:r>
              <a:rPr lang="en-GB" dirty="0"/>
              <a:t> </a:t>
            </a:r>
            <a:r>
              <a:rPr lang="en-GB" dirty="0" err="1"/>
              <a:t>იმიგრანტებია</a:t>
            </a:r>
            <a:r>
              <a:rPr lang="en-GB" dirty="0"/>
              <a:t> </a:t>
            </a:r>
            <a:r>
              <a:rPr lang="en-GB" dirty="0" err="1"/>
              <a:t>წარმოდგენილი</a:t>
            </a:r>
            <a:r>
              <a:rPr lang="en-GB" dirty="0"/>
              <a:t>, </a:t>
            </a:r>
            <a:r>
              <a:rPr lang="en-GB" dirty="0" err="1"/>
              <a:t>მაგ</a:t>
            </a:r>
            <a:r>
              <a:rPr lang="en-GB" dirty="0"/>
              <a:t>. </a:t>
            </a:r>
            <a:r>
              <a:rPr lang="en-GB" dirty="0" err="1"/>
              <a:t>რუსეთის</a:t>
            </a:r>
            <a:r>
              <a:rPr lang="en-GB" dirty="0"/>
              <a:t> </a:t>
            </a:r>
            <a:r>
              <a:rPr lang="en-GB" dirty="0" err="1"/>
              <a:t>ფედერაცია</a:t>
            </a:r>
            <a:r>
              <a:rPr lang="en-GB" dirty="0"/>
              <a:t> </a:t>
            </a:r>
            <a:r>
              <a:rPr lang="en-GB" dirty="0" err="1"/>
              <a:t>და</a:t>
            </a:r>
            <a:r>
              <a:rPr lang="en-GB" dirty="0"/>
              <a:t> </a:t>
            </a:r>
            <a:r>
              <a:rPr lang="en-GB" dirty="0" err="1"/>
              <a:t>ყაზახეთი</a:t>
            </a:r>
            <a:r>
              <a:rPr lang="en-GB" dirty="0"/>
              <a:t>)</a:t>
            </a:r>
          </a:p>
        </p:txBody>
      </p:sp>
      <p:sp>
        <p:nvSpPr>
          <p:cNvPr id="4" name="Slide Number Placeholder 3"/>
          <p:cNvSpPr>
            <a:spLocks noGrp="1"/>
          </p:cNvSpPr>
          <p:nvPr>
            <p:ph type="sldNum" sz="quarter" idx="10"/>
          </p:nvPr>
        </p:nvSpPr>
        <p:spPr/>
        <p:txBody>
          <a:bodyPr/>
          <a:lstStyle/>
          <a:p>
            <a:fld id="{E5670F49-A4C7-4E3F-A473-92D7AC89D895}" type="slidenum">
              <a:rPr lang="en-GB" smtClean="0"/>
              <a:t>15</a:t>
            </a:fld>
            <a:endParaRPr lang="en-GB"/>
          </a:p>
        </p:txBody>
      </p:sp>
    </p:spTree>
    <p:extLst>
      <p:ext uri="{BB962C8B-B14F-4D97-AF65-F5344CB8AC3E}">
        <p14:creationId xmlns:p14="http://schemas.microsoft.com/office/powerpoint/2010/main" val="28969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075240" cy="1512168"/>
          </a:xfrm>
        </p:spPr>
        <p:txBody>
          <a:bodyPr/>
          <a:lstStyle/>
          <a:p>
            <a:r>
              <a:rPr lang="en-GB" sz="2800" dirty="0" err="1"/>
              <a:t>გრძელვადიანი</a:t>
            </a:r>
            <a:r>
              <a:rPr lang="en-GB" sz="2800" dirty="0"/>
              <a:t> </a:t>
            </a:r>
            <a:r>
              <a:rPr lang="en-GB" sz="2800" dirty="0" err="1"/>
              <a:t>იმიგრანტები</a:t>
            </a:r>
            <a:r>
              <a:rPr lang="en-GB" sz="2800" dirty="0"/>
              <a:t>, </a:t>
            </a:r>
            <a:r>
              <a:rPr lang="en-GB" sz="2800" dirty="0" err="1"/>
              <a:t>რომელთა</a:t>
            </a:r>
            <a:r>
              <a:rPr lang="en-GB" sz="2800" dirty="0"/>
              <a:t> </a:t>
            </a:r>
            <a:r>
              <a:rPr lang="en-GB" sz="2800" dirty="0" err="1"/>
              <a:t>წინა</a:t>
            </a:r>
            <a:r>
              <a:rPr lang="en-GB" sz="2800" dirty="0"/>
              <a:t> </a:t>
            </a:r>
            <a:r>
              <a:rPr lang="en-GB" sz="2800" dirty="0" err="1"/>
              <a:t>საცხოვრებელი</a:t>
            </a:r>
            <a:r>
              <a:rPr lang="en-GB" sz="2800" dirty="0"/>
              <a:t> </a:t>
            </a:r>
            <a:r>
              <a:rPr lang="en-GB" sz="2800" dirty="0" err="1"/>
              <a:t>ადგილის</a:t>
            </a:r>
            <a:r>
              <a:rPr lang="en-GB" sz="2800" dirty="0"/>
              <a:t> </a:t>
            </a:r>
            <a:r>
              <a:rPr lang="en-GB" sz="2800" dirty="0" err="1"/>
              <a:t>ქვეყანა</a:t>
            </a:r>
            <a:r>
              <a:rPr lang="en-GB" sz="2800" dirty="0"/>
              <a:t> </a:t>
            </a:r>
            <a:r>
              <a:rPr lang="en-GB" sz="2800" dirty="0" err="1"/>
              <a:t>საქართველო</a:t>
            </a:r>
            <a:r>
              <a:rPr lang="en-GB" sz="2800" dirty="0"/>
              <a:t> </a:t>
            </a:r>
            <a:r>
              <a:rPr lang="en-GB" sz="2800" dirty="0" err="1"/>
              <a:t>იყო</a:t>
            </a:r>
            <a:r>
              <a:rPr lang="en-GB" sz="2800" dirty="0"/>
              <a:t> (2014)</a:t>
            </a:r>
            <a:endParaRPr lang="en-US" sz="2800"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60848"/>
            <a:ext cx="6150249" cy="4208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95536" y="6165304"/>
            <a:ext cx="5171020" cy="400110"/>
          </a:xfrm>
          <a:prstGeom prst="rect">
            <a:avLst/>
          </a:prstGeom>
          <a:noFill/>
        </p:spPr>
        <p:txBody>
          <a:bodyPr wrap="square" rtlCol="0">
            <a:spAutoFit/>
          </a:bodyPr>
          <a:lstStyle/>
          <a:p>
            <a:r>
              <a:rPr lang="fr-CH" sz="1000" b="1" i="1" dirty="0"/>
              <a:t>რუსეთის ფედერაციიდან მიღებული მონაცემები  2013 წლის შემდეგ</a:t>
            </a:r>
          </a:p>
          <a:p>
            <a:r>
              <a:rPr lang="fr-CH" sz="1000" b="1" i="1" dirty="0"/>
              <a:t>უკრაინინდან მიღებული მონაცემები 2012 წლის შემდეგ </a:t>
            </a:r>
            <a:endParaRPr lang="en-GB" sz="1000" b="1" i="1" dirty="0"/>
          </a:p>
        </p:txBody>
      </p:sp>
      <p:sp>
        <p:nvSpPr>
          <p:cNvPr id="4" name="Slide Number Placeholder 3"/>
          <p:cNvSpPr>
            <a:spLocks noGrp="1"/>
          </p:cNvSpPr>
          <p:nvPr>
            <p:ph type="sldNum" sz="quarter" idx="10"/>
          </p:nvPr>
        </p:nvSpPr>
        <p:spPr/>
        <p:txBody>
          <a:bodyPr/>
          <a:lstStyle/>
          <a:p>
            <a:fld id="{E5670F49-A4C7-4E3F-A473-92D7AC89D895}" type="slidenum">
              <a:rPr lang="en-GB" smtClean="0"/>
              <a:t>16</a:t>
            </a:fld>
            <a:endParaRPr lang="en-GB"/>
          </a:p>
        </p:txBody>
      </p:sp>
    </p:spTree>
    <p:extLst>
      <p:ext uri="{BB962C8B-B14F-4D97-AF65-F5344CB8AC3E}">
        <p14:creationId xmlns:p14="http://schemas.microsoft.com/office/powerpoint/2010/main" val="5182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43192" cy="963960"/>
          </a:xfrm>
        </p:spPr>
        <p:txBody>
          <a:bodyPr/>
          <a:lstStyle/>
          <a:p>
            <a:r>
              <a:rPr lang="en-GB" dirty="0" err="1"/>
              <a:t>გრძელვადიანი</a:t>
            </a:r>
            <a:r>
              <a:rPr lang="en-GB" dirty="0"/>
              <a:t> </a:t>
            </a:r>
            <a:r>
              <a:rPr lang="en-GB" dirty="0" err="1"/>
              <a:t>იმიგრანტები</a:t>
            </a:r>
            <a:r>
              <a:rPr lang="en-GB" dirty="0"/>
              <a:t> </a:t>
            </a:r>
            <a:r>
              <a:rPr lang="en-GB" dirty="0" err="1"/>
              <a:t>საქართველოს</a:t>
            </a:r>
            <a:r>
              <a:rPr lang="en-GB" dirty="0"/>
              <a:t> </a:t>
            </a:r>
            <a:r>
              <a:rPr lang="en-GB" dirty="0" err="1"/>
              <a:t>მოქალაქეობით</a:t>
            </a:r>
            <a:r>
              <a:rPr lang="en-GB" dirty="0"/>
              <a:t> (2014)</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3"/>
            <a:ext cx="5760640" cy="3922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89939" y="5549170"/>
            <a:ext cx="5171020" cy="400110"/>
          </a:xfrm>
          <a:prstGeom prst="rect">
            <a:avLst/>
          </a:prstGeom>
          <a:noFill/>
        </p:spPr>
        <p:txBody>
          <a:bodyPr wrap="square" rtlCol="0">
            <a:spAutoFit/>
          </a:bodyPr>
          <a:lstStyle/>
          <a:p>
            <a:r>
              <a:rPr lang="fr-CH" sz="1000" b="1" i="1" dirty="0"/>
              <a:t>რუსეთის ფედერაციიდან მიღებული მონაცემები  2013 წლის შემდეგ</a:t>
            </a:r>
          </a:p>
          <a:p>
            <a:r>
              <a:rPr lang="fr-CH" sz="1000" b="1" i="1" dirty="0"/>
              <a:t>უკრაინინდან მიღებული მონაცემები 2012 წლის შემდეგ </a:t>
            </a:r>
            <a:endParaRPr lang="en-GB" sz="1000" b="1" i="1" dirty="0"/>
          </a:p>
        </p:txBody>
      </p:sp>
      <p:sp>
        <p:nvSpPr>
          <p:cNvPr id="4" name="Slide Number Placeholder 3"/>
          <p:cNvSpPr>
            <a:spLocks noGrp="1"/>
          </p:cNvSpPr>
          <p:nvPr>
            <p:ph type="sldNum" sz="quarter" idx="10"/>
          </p:nvPr>
        </p:nvSpPr>
        <p:spPr/>
        <p:txBody>
          <a:bodyPr/>
          <a:lstStyle/>
          <a:p>
            <a:fld id="{E5670F49-A4C7-4E3F-A473-92D7AC89D895}" type="slidenum">
              <a:rPr lang="en-GB" smtClean="0"/>
              <a:t>17</a:t>
            </a:fld>
            <a:endParaRPr lang="en-GB"/>
          </a:p>
        </p:txBody>
      </p:sp>
    </p:spTree>
    <p:extLst>
      <p:ext uri="{BB962C8B-B14F-4D97-AF65-F5344CB8AC3E}">
        <p14:creationId xmlns:p14="http://schemas.microsoft.com/office/powerpoint/2010/main" val="5182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139136" cy="1107976"/>
          </a:xfrm>
        </p:spPr>
        <p:txBody>
          <a:bodyPr/>
          <a:lstStyle/>
          <a:p>
            <a:r>
              <a:rPr lang="en-GB" dirty="0" err="1"/>
              <a:t>გრძელვადიანი</a:t>
            </a:r>
            <a:r>
              <a:rPr lang="en-GB" dirty="0"/>
              <a:t> </a:t>
            </a:r>
            <a:r>
              <a:rPr lang="en-GB" dirty="0" err="1"/>
              <a:t>ემიგრანტები</a:t>
            </a:r>
            <a:r>
              <a:rPr lang="en-GB" dirty="0"/>
              <a:t> </a:t>
            </a:r>
            <a:r>
              <a:rPr lang="en-GB" dirty="0" err="1"/>
              <a:t>საქართველოს</a:t>
            </a:r>
            <a:r>
              <a:rPr lang="en-GB" dirty="0"/>
              <a:t> </a:t>
            </a:r>
            <a:r>
              <a:rPr lang="en-GB" dirty="0" err="1"/>
              <a:t>მოქალაქეობით</a:t>
            </a:r>
            <a:r>
              <a:rPr lang="en-GB" dirty="0"/>
              <a:t> (2014)</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74831"/>
            <a:ext cx="5832648" cy="3970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89939" y="5549170"/>
            <a:ext cx="5171020" cy="400110"/>
          </a:xfrm>
          <a:prstGeom prst="rect">
            <a:avLst/>
          </a:prstGeom>
          <a:noFill/>
        </p:spPr>
        <p:txBody>
          <a:bodyPr wrap="square" rtlCol="0">
            <a:spAutoFit/>
          </a:bodyPr>
          <a:lstStyle/>
          <a:p>
            <a:r>
              <a:rPr lang="fr-CH" sz="1000" b="1" i="1" dirty="0"/>
              <a:t>რუსეთის ფედერაციიდან მიღებული მონაცემები  2013 წლის შემდეგ</a:t>
            </a:r>
          </a:p>
          <a:p>
            <a:r>
              <a:rPr lang="fr-CH" sz="1000" b="1" i="1" dirty="0"/>
              <a:t>უკრაინინდან მიღებული მონაცემები 2012 წლის შემდეგ </a:t>
            </a:r>
            <a:endParaRPr lang="en-GB" sz="1000" b="1" i="1" dirty="0"/>
          </a:p>
        </p:txBody>
      </p:sp>
      <p:sp>
        <p:nvSpPr>
          <p:cNvPr id="4" name="Slide Number Placeholder 3"/>
          <p:cNvSpPr>
            <a:spLocks noGrp="1"/>
          </p:cNvSpPr>
          <p:nvPr>
            <p:ph type="sldNum" sz="quarter" idx="10"/>
          </p:nvPr>
        </p:nvSpPr>
        <p:spPr/>
        <p:txBody>
          <a:bodyPr/>
          <a:lstStyle/>
          <a:p>
            <a:fld id="{E5670F49-A4C7-4E3F-A473-92D7AC89D895}" type="slidenum">
              <a:rPr lang="en-GB" smtClean="0"/>
              <a:t>18</a:t>
            </a:fld>
            <a:endParaRPr lang="en-GB"/>
          </a:p>
        </p:txBody>
      </p:sp>
    </p:spTree>
    <p:extLst>
      <p:ext uri="{BB962C8B-B14F-4D97-AF65-F5344CB8AC3E}">
        <p14:creationId xmlns:p14="http://schemas.microsoft.com/office/powerpoint/2010/main" val="5182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დასკვნა</a:t>
            </a:r>
            <a:endParaRPr lang="en-US" dirty="0"/>
          </a:p>
        </p:txBody>
      </p:sp>
      <p:sp>
        <p:nvSpPr>
          <p:cNvPr id="3" name="Content Placeholder 2"/>
          <p:cNvSpPr>
            <a:spLocks noGrp="1"/>
          </p:cNvSpPr>
          <p:nvPr>
            <p:ph idx="1"/>
          </p:nvPr>
        </p:nvSpPr>
        <p:spPr>
          <a:xfrm>
            <a:off x="457200" y="1340768"/>
            <a:ext cx="8686800" cy="4608512"/>
          </a:xfrm>
        </p:spPr>
        <p:txBody>
          <a:bodyPr>
            <a:normAutofit/>
          </a:bodyPr>
          <a:lstStyle/>
          <a:p>
            <a:r>
              <a:rPr lang="en-GB" altLang="en-US" dirty="0" err="1"/>
              <a:t>საინფორმაციო</a:t>
            </a:r>
            <a:r>
              <a:rPr lang="en-GB" altLang="en-US" dirty="0"/>
              <a:t> </a:t>
            </a:r>
            <a:r>
              <a:rPr lang="en-GB" altLang="en-US" dirty="0" err="1"/>
              <a:t>ცენტრი</a:t>
            </a:r>
            <a:r>
              <a:rPr lang="en-GB" altLang="en-US" dirty="0"/>
              <a:t> </a:t>
            </a:r>
            <a:r>
              <a:rPr lang="en-GB" altLang="en-US" dirty="0" err="1"/>
              <a:t>თქვენი</a:t>
            </a:r>
            <a:r>
              <a:rPr lang="en-GB" altLang="en-US" dirty="0"/>
              <a:t> </a:t>
            </a:r>
            <a:r>
              <a:rPr lang="en-GB" altLang="en-US" dirty="0" err="1"/>
              <a:t>სამსახურიდან</a:t>
            </a:r>
            <a:r>
              <a:rPr lang="en-GB" altLang="en-US" dirty="0"/>
              <a:t> </a:t>
            </a:r>
            <a:r>
              <a:rPr lang="en-GB" altLang="en-US" dirty="0" err="1"/>
              <a:t>მიწოდებულ</a:t>
            </a:r>
            <a:r>
              <a:rPr lang="en-GB" altLang="en-US" dirty="0"/>
              <a:t> </a:t>
            </a:r>
            <a:r>
              <a:rPr lang="en-GB" altLang="en-US" dirty="0" err="1"/>
              <a:t>მონაცემებს</a:t>
            </a:r>
            <a:r>
              <a:rPr lang="en-GB" altLang="en-US" dirty="0"/>
              <a:t> </a:t>
            </a:r>
            <a:r>
              <a:rPr lang="en-GB" altLang="en-US" dirty="0" err="1"/>
              <a:t>ეყრდნობა</a:t>
            </a:r>
            <a:endParaRPr lang="en-GB" altLang="en-US" dirty="0"/>
          </a:p>
          <a:p>
            <a:r>
              <a:rPr lang="en-GB" altLang="en-US" dirty="0" err="1"/>
              <a:t>სხვა</a:t>
            </a:r>
            <a:r>
              <a:rPr lang="en-GB" altLang="en-US" dirty="0"/>
              <a:t> </a:t>
            </a:r>
            <a:r>
              <a:rPr lang="en-GB" altLang="en-US" dirty="0" err="1"/>
              <a:t>ქვეყნების</a:t>
            </a:r>
            <a:r>
              <a:rPr lang="en-GB" altLang="en-US" dirty="0"/>
              <a:t> </a:t>
            </a:r>
            <a:r>
              <a:rPr lang="en-GB" altLang="en-US" dirty="0" err="1"/>
              <a:t>მონაცემების</a:t>
            </a:r>
            <a:r>
              <a:rPr lang="en-GB" altLang="en-US" dirty="0"/>
              <a:t> </a:t>
            </a:r>
            <a:r>
              <a:rPr lang="en-GB" altLang="en-US" dirty="0" err="1"/>
              <a:t>გამოყენებით</a:t>
            </a:r>
            <a:r>
              <a:rPr lang="en-GB" altLang="en-US" dirty="0"/>
              <a:t>, </a:t>
            </a:r>
            <a:r>
              <a:rPr lang="en-GB" altLang="en-US" dirty="0" err="1"/>
              <a:t>თქვენ</a:t>
            </a:r>
            <a:r>
              <a:rPr lang="en-GB" altLang="en-US" dirty="0"/>
              <a:t> </a:t>
            </a:r>
            <a:r>
              <a:rPr lang="en-GB" altLang="en-US" dirty="0" err="1"/>
              <a:t>შეგიძლიათ</a:t>
            </a:r>
            <a:r>
              <a:rPr lang="en-GB" altLang="en-US" dirty="0"/>
              <a:t> </a:t>
            </a:r>
            <a:r>
              <a:rPr lang="en-GB" altLang="en-US" dirty="0" err="1"/>
              <a:t>მოიპოვოთ</a:t>
            </a:r>
            <a:r>
              <a:rPr lang="en-GB" altLang="en-US" dirty="0"/>
              <a:t> </a:t>
            </a:r>
            <a:r>
              <a:rPr lang="en-GB" altLang="en-US" dirty="0" err="1"/>
              <a:t>ინფორმაცია</a:t>
            </a:r>
            <a:r>
              <a:rPr lang="en-GB" altLang="en-US" dirty="0"/>
              <a:t>, </a:t>
            </a:r>
            <a:r>
              <a:rPr lang="en-GB" altLang="en-US" dirty="0" err="1"/>
              <a:t>რომელიც</a:t>
            </a:r>
            <a:r>
              <a:rPr lang="en-GB" altLang="en-US" dirty="0"/>
              <a:t> </a:t>
            </a:r>
            <a:r>
              <a:rPr lang="en-GB" altLang="en-US" dirty="0" err="1"/>
              <a:t>აკლია</a:t>
            </a:r>
            <a:r>
              <a:rPr lang="en-GB" altLang="en-US" dirty="0"/>
              <a:t>, </a:t>
            </a:r>
            <a:r>
              <a:rPr lang="en-GB" altLang="en-US" dirty="0" err="1"/>
              <a:t>ან</a:t>
            </a:r>
            <a:r>
              <a:rPr lang="en-GB" altLang="en-US" dirty="0"/>
              <a:t> </a:t>
            </a:r>
            <a:r>
              <a:rPr lang="en-GB" altLang="en-US" dirty="0" err="1"/>
              <a:t>პოტენციურად</a:t>
            </a:r>
            <a:r>
              <a:rPr lang="en-GB" altLang="en-US" dirty="0"/>
              <a:t> </a:t>
            </a:r>
            <a:r>
              <a:rPr lang="en-GB" altLang="en-US" dirty="0" err="1"/>
              <a:t>არაადეკვატურია</a:t>
            </a:r>
            <a:r>
              <a:rPr lang="en-GB" altLang="en-US" dirty="0"/>
              <a:t> </a:t>
            </a:r>
            <a:r>
              <a:rPr lang="en-GB" altLang="en-US" dirty="0" err="1"/>
              <a:t>ადგილობრივ</a:t>
            </a:r>
            <a:r>
              <a:rPr lang="en-GB" altLang="en-US" dirty="0"/>
              <a:t> </a:t>
            </a:r>
            <a:r>
              <a:rPr lang="en-GB" altLang="en-US" dirty="0" err="1"/>
              <a:t>მონაცემთა</a:t>
            </a:r>
            <a:r>
              <a:rPr lang="en-GB" altLang="en-US" dirty="0"/>
              <a:t> </a:t>
            </a:r>
            <a:r>
              <a:rPr lang="en-GB" altLang="en-US" dirty="0" err="1"/>
              <a:t>შეგროვების</a:t>
            </a:r>
            <a:r>
              <a:rPr lang="en-GB" altLang="en-US" dirty="0"/>
              <a:t> </a:t>
            </a:r>
            <a:r>
              <a:rPr lang="en-GB" altLang="en-US" dirty="0" err="1"/>
              <a:t>სისტემებში</a:t>
            </a:r>
            <a:r>
              <a:rPr lang="en-GB" altLang="en-US" dirty="0"/>
              <a:t>, </a:t>
            </a:r>
            <a:r>
              <a:rPr lang="en-GB" altLang="en-US" dirty="0" err="1"/>
              <a:t>მაგ</a:t>
            </a:r>
            <a:r>
              <a:rPr lang="en-GB" altLang="en-US" dirty="0"/>
              <a:t>. </a:t>
            </a:r>
            <a:r>
              <a:rPr lang="en-GB" altLang="en-US" dirty="0" err="1"/>
              <a:t>ემიგრანტები</a:t>
            </a:r>
            <a:r>
              <a:rPr lang="en-GB" altLang="en-US" dirty="0"/>
              <a:t> </a:t>
            </a:r>
            <a:r>
              <a:rPr lang="en-GB" altLang="en-US" dirty="0" err="1"/>
              <a:t>და</a:t>
            </a:r>
            <a:r>
              <a:rPr lang="en-GB" altLang="en-US" dirty="0"/>
              <a:t> </a:t>
            </a:r>
            <a:r>
              <a:rPr lang="en-GB" altLang="en-US" dirty="0" err="1"/>
              <a:t>საზღვარგარეთ</a:t>
            </a:r>
            <a:r>
              <a:rPr lang="en-GB" altLang="en-US" dirty="0"/>
              <a:t> </a:t>
            </a:r>
            <a:r>
              <a:rPr lang="en-GB" altLang="en-US" dirty="0" err="1"/>
              <a:t>მცხოვრები</a:t>
            </a:r>
            <a:r>
              <a:rPr lang="en-GB" altLang="en-US" dirty="0"/>
              <a:t> </a:t>
            </a:r>
            <a:r>
              <a:rPr lang="en-GB" altLang="en-US" dirty="0" err="1"/>
              <a:t>მოქალაქეები</a:t>
            </a:r>
            <a:endParaRPr lang="en-GB" altLang="en-US" dirty="0"/>
          </a:p>
          <a:p>
            <a:r>
              <a:rPr lang="fr-CH" altLang="en-US" dirty="0"/>
              <a:t>საინფორმაციო ცენტრი შესაძლებლობაა მიგრაციასთან დაკავშირებით სტატისტიკის დასაწყებად საქართველოში!</a:t>
            </a:r>
            <a:endParaRPr lang="en-GB"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5256406"/>
            <a:ext cx="2267743" cy="1601593"/>
          </a:xfrm>
          <a:prstGeom prst="rect">
            <a:avLst/>
          </a:prstGeom>
        </p:spPr>
      </p:pic>
      <p:sp>
        <p:nvSpPr>
          <p:cNvPr id="5" name="Slide Number Placeholder 4"/>
          <p:cNvSpPr>
            <a:spLocks noGrp="1"/>
          </p:cNvSpPr>
          <p:nvPr>
            <p:ph type="sldNum" sz="quarter" idx="10"/>
          </p:nvPr>
        </p:nvSpPr>
        <p:spPr/>
        <p:txBody>
          <a:bodyPr/>
          <a:lstStyle/>
          <a:p>
            <a:fld id="{E5670F49-A4C7-4E3F-A473-92D7AC89D895}" type="slidenum">
              <a:rPr lang="en-GB" smtClean="0"/>
              <a:t>19</a:t>
            </a:fld>
            <a:endParaRPr lang="en-GB"/>
          </a:p>
        </p:txBody>
      </p:sp>
    </p:spTree>
    <p:extLst>
      <p:ext uri="{BB962C8B-B14F-4D97-AF65-F5344CB8AC3E}">
        <p14:creationId xmlns:p14="http://schemas.microsoft.com/office/powerpoint/2010/main" val="3719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მონაცემთა</a:t>
            </a:r>
            <a:r>
              <a:rPr lang="en-GB" dirty="0"/>
              <a:t> </a:t>
            </a:r>
            <a:r>
              <a:rPr lang="en-GB" dirty="0" err="1"/>
              <a:t>გაზიარების</a:t>
            </a:r>
            <a:r>
              <a:rPr lang="en-GB" dirty="0"/>
              <a:t> </a:t>
            </a:r>
            <a:r>
              <a:rPr lang="en-GB" dirty="0" err="1"/>
              <a:t>შედეგად</a:t>
            </a:r>
            <a:r>
              <a:rPr lang="en-GB" dirty="0"/>
              <a:t> </a:t>
            </a:r>
            <a:r>
              <a:rPr lang="en-GB" dirty="0" err="1"/>
              <a:t>მიღებული</a:t>
            </a:r>
            <a:r>
              <a:rPr lang="en-GB" dirty="0"/>
              <a:t> </a:t>
            </a:r>
            <a:r>
              <a:rPr lang="en-GB" dirty="0" err="1"/>
              <a:t>სარგებელი</a:t>
            </a:r>
            <a:r>
              <a:rPr lang="en-GB" dirty="0"/>
              <a:t> </a:t>
            </a:r>
            <a:endParaRPr lang="en-US" dirty="0"/>
          </a:p>
        </p:txBody>
      </p:sp>
      <p:sp>
        <p:nvSpPr>
          <p:cNvPr id="3" name="Content Placeholder 2"/>
          <p:cNvSpPr>
            <a:spLocks noGrp="1"/>
          </p:cNvSpPr>
          <p:nvPr>
            <p:ph idx="1"/>
          </p:nvPr>
        </p:nvSpPr>
        <p:spPr>
          <a:xfrm>
            <a:off x="457200" y="1340768"/>
            <a:ext cx="8229600" cy="4968552"/>
          </a:xfrm>
        </p:spPr>
        <p:txBody>
          <a:bodyPr/>
          <a:lstStyle/>
          <a:p>
            <a:r>
              <a:rPr lang="en-GB" dirty="0" err="1"/>
              <a:t>უზრუნველყოფს</a:t>
            </a:r>
            <a:r>
              <a:rPr lang="en-GB" dirty="0"/>
              <a:t> </a:t>
            </a:r>
            <a:r>
              <a:rPr lang="en-GB" dirty="0" err="1"/>
              <a:t>ინფორმაციას</a:t>
            </a:r>
            <a:r>
              <a:rPr lang="en-GB" dirty="0"/>
              <a:t>, </a:t>
            </a:r>
            <a:r>
              <a:rPr lang="en-GB" dirty="0" err="1"/>
              <a:t>რაც</a:t>
            </a:r>
            <a:r>
              <a:rPr lang="en-GB" dirty="0"/>
              <a:t> </a:t>
            </a:r>
            <a:r>
              <a:rPr lang="en-GB" dirty="0" err="1"/>
              <a:t>ქვეყანაში</a:t>
            </a:r>
            <a:r>
              <a:rPr lang="en-GB" dirty="0"/>
              <a:t> </a:t>
            </a:r>
            <a:r>
              <a:rPr lang="en-GB" dirty="0" err="1"/>
              <a:t>არსებული</a:t>
            </a:r>
            <a:r>
              <a:rPr lang="en-GB" dirty="0"/>
              <a:t> </a:t>
            </a:r>
            <a:r>
              <a:rPr lang="en-GB" dirty="0" err="1"/>
              <a:t>მონაცემების</a:t>
            </a:r>
            <a:r>
              <a:rPr lang="en-GB" dirty="0"/>
              <a:t> </a:t>
            </a:r>
            <a:r>
              <a:rPr lang="en-GB" dirty="0" err="1"/>
              <a:t>რეგულარულად</a:t>
            </a:r>
            <a:r>
              <a:rPr lang="en-GB" dirty="0"/>
              <a:t> </a:t>
            </a:r>
            <a:r>
              <a:rPr lang="en-GB" dirty="0" err="1"/>
              <a:t>შეგროვების</a:t>
            </a:r>
            <a:r>
              <a:rPr lang="en-GB" dirty="0"/>
              <a:t> </a:t>
            </a:r>
            <a:r>
              <a:rPr lang="en-GB" dirty="0" err="1"/>
              <a:t>სისტემებიდან</a:t>
            </a:r>
            <a:r>
              <a:rPr lang="en-GB" dirty="0"/>
              <a:t> </a:t>
            </a:r>
            <a:r>
              <a:rPr lang="en-GB" dirty="0" err="1"/>
              <a:t>არ</a:t>
            </a:r>
            <a:r>
              <a:rPr lang="en-GB" dirty="0"/>
              <a:t> </a:t>
            </a:r>
            <a:r>
              <a:rPr lang="en-GB" dirty="0" err="1"/>
              <a:t>არის</a:t>
            </a:r>
            <a:r>
              <a:rPr lang="en-GB" dirty="0"/>
              <a:t> </a:t>
            </a:r>
            <a:r>
              <a:rPr lang="en-GB" dirty="0" err="1"/>
              <a:t>მიღებული</a:t>
            </a:r>
            <a:r>
              <a:rPr lang="en-GB" dirty="0"/>
              <a:t> (</a:t>
            </a:r>
            <a:r>
              <a:rPr lang="en-GB" dirty="0" err="1"/>
              <a:t>მაგ</a:t>
            </a:r>
            <a:r>
              <a:rPr lang="en-GB" dirty="0"/>
              <a:t>. </a:t>
            </a:r>
            <a:r>
              <a:rPr lang="en-GB" dirty="0" err="1"/>
              <a:t>საზღვარგარეთ</a:t>
            </a:r>
            <a:r>
              <a:rPr lang="en-GB" dirty="0"/>
              <a:t> </a:t>
            </a:r>
            <a:r>
              <a:rPr lang="en-GB" dirty="0" err="1"/>
              <a:t>მცხოვრები</a:t>
            </a:r>
            <a:r>
              <a:rPr lang="en-GB" dirty="0"/>
              <a:t> </a:t>
            </a:r>
            <a:r>
              <a:rPr lang="en-GB" dirty="0" err="1"/>
              <a:t>მოქალაქეების</a:t>
            </a:r>
            <a:r>
              <a:rPr lang="en-GB" dirty="0"/>
              <a:t> </a:t>
            </a:r>
            <a:r>
              <a:rPr lang="en-GB" dirty="0" err="1"/>
              <a:t>რაოდენობა</a:t>
            </a:r>
            <a:r>
              <a:rPr lang="en-GB" dirty="0"/>
              <a:t>)</a:t>
            </a:r>
          </a:p>
          <a:p>
            <a:r>
              <a:rPr lang="en-GB" dirty="0" err="1"/>
              <a:t>უზრუნველყოფს</a:t>
            </a:r>
            <a:r>
              <a:rPr lang="en-GB" dirty="0"/>
              <a:t> </a:t>
            </a:r>
            <a:r>
              <a:rPr lang="en-GB" dirty="0" err="1"/>
              <a:t>ინფორმაციას</a:t>
            </a:r>
            <a:r>
              <a:rPr lang="en-GB" dirty="0"/>
              <a:t> </a:t>
            </a:r>
            <a:r>
              <a:rPr lang="en-GB" dirty="0" err="1"/>
              <a:t>საზღვარგარეთ</a:t>
            </a:r>
            <a:r>
              <a:rPr lang="en-GB" dirty="0"/>
              <a:t> </a:t>
            </a:r>
            <a:r>
              <a:rPr lang="en-GB" dirty="0" err="1"/>
              <a:t>მცხოვრები</a:t>
            </a:r>
            <a:r>
              <a:rPr lang="en-GB" dirty="0"/>
              <a:t> </a:t>
            </a:r>
            <a:r>
              <a:rPr lang="en-GB" dirty="0" err="1"/>
              <a:t>მოქალაქეების</a:t>
            </a:r>
            <a:r>
              <a:rPr lang="en-GB" dirty="0"/>
              <a:t> </a:t>
            </a:r>
            <a:r>
              <a:rPr lang="en-GB" dirty="0" err="1"/>
              <a:t>მახასიათებლების</a:t>
            </a:r>
            <a:r>
              <a:rPr lang="en-GB" dirty="0"/>
              <a:t> </a:t>
            </a:r>
            <a:r>
              <a:rPr lang="en-GB" dirty="0" err="1"/>
              <a:t>და</a:t>
            </a:r>
            <a:r>
              <a:rPr lang="en-GB" dirty="0"/>
              <a:t> </a:t>
            </a:r>
            <a:r>
              <a:rPr lang="en-GB" dirty="0" err="1"/>
              <a:t>პირობების</a:t>
            </a:r>
            <a:r>
              <a:rPr lang="en-GB" dirty="0"/>
              <a:t> </a:t>
            </a:r>
            <a:r>
              <a:rPr lang="en-GB" dirty="0" err="1"/>
              <a:t>შესახებ</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00" r="1934"/>
          <a:stretch/>
        </p:blipFill>
        <p:spPr>
          <a:xfrm>
            <a:off x="683568" y="4570677"/>
            <a:ext cx="8132832" cy="2270174"/>
          </a:xfrm>
          <a:prstGeom prst="rect">
            <a:avLst/>
          </a:prstGeom>
        </p:spPr>
      </p:pic>
      <p:sp>
        <p:nvSpPr>
          <p:cNvPr id="5" name="Slide Number Placeholder 4"/>
          <p:cNvSpPr>
            <a:spLocks noGrp="1"/>
          </p:cNvSpPr>
          <p:nvPr>
            <p:ph type="sldNum" sz="quarter" idx="10"/>
          </p:nvPr>
        </p:nvSpPr>
        <p:spPr/>
        <p:txBody>
          <a:bodyPr/>
          <a:lstStyle/>
          <a:p>
            <a:fld id="{E5670F49-A4C7-4E3F-A473-92D7AC89D895}" type="slidenum">
              <a:rPr lang="en-GB" smtClean="0"/>
              <a:t>2</a:t>
            </a:fld>
            <a:endParaRPr lang="en-GB"/>
          </a:p>
        </p:txBody>
      </p:sp>
    </p:spTree>
    <p:extLst>
      <p:ext uri="{BB962C8B-B14F-4D97-AF65-F5344CB8AC3E}">
        <p14:creationId xmlns:p14="http://schemas.microsoft.com/office/powerpoint/2010/main" val="32752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დაკავშირებული</a:t>
            </a:r>
            <a:r>
              <a:rPr lang="en-US" dirty="0"/>
              <a:t> </a:t>
            </a:r>
            <a:r>
              <a:rPr lang="en-US" dirty="0" err="1"/>
              <a:t>აქტივობები</a:t>
            </a:r>
            <a:r>
              <a:rPr lang="en-US" dirty="0"/>
              <a:t> UNECE-</a:t>
            </a:r>
            <a:r>
              <a:rPr lang="en-US" dirty="0" err="1"/>
              <a:t>ში</a:t>
            </a:r>
            <a:endParaRPr lang="en-US" dirty="0"/>
          </a:p>
        </p:txBody>
      </p:sp>
      <p:sp>
        <p:nvSpPr>
          <p:cNvPr id="3" name="Content Placeholder 2"/>
          <p:cNvSpPr>
            <a:spLocks noGrp="1"/>
          </p:cNvSpPr>
          <p:nvPr>
            <p:ph idx="1"/>
          </p:nvPr>
        </p:nvSpPr>
        <p:spPr/>
        <p:txBody>
          <a:bodyPr/>
          <a:lstStyle/>
          <a:p>
            <a:r>
              <a:rPr lang="en-US" dirty="0" err="1"/>
              <a:t>ემიგრაციის</a:t>
            </a:r>
            <a:r>
              <a:rPr lang="en-US" dirty="0"/>
              <a:t> </a:t>
            </a:r>
            <a:r>
              <a:rPr lang="en-US" dirty="0" err="1"/>
              <a:t>მასშტაბის</a:t>
            </a:r>
            <a:r>
              <a:rPr lang="en-US" dirty="0"/>
              <a:t> </a:t>
            </a:r>
            <a:r>
              <a:rPr lang="en-US" dirty="0" err="1"/>
              <a:t>დამდგენი</a:t>
            </a:r>
            <a:r>
              <a:rPr lang="en-US" dirty="0"/>
              <a:t> </a:t>
            </a:r>
            <a:r>
              <a:rPr lang="en-US" dirty="0" err="1"/>
              <a:t>სამუშაო</a:t>
            </a:r>
            <a:r>
              <a:rPr lang="en-US" dirty="0"/>
              <a:t> </a:t>
            </a:r>
            <a:r>
              <a:rPr lang="en-US" dirty="0" err="1"/>
              <a:t>ჯგუფი</a:t>
            </a:r>
            <a:r>
              <a:rPr lang="en-US" dirty="0"/>
              <a:t> (2005-2008)</a:t>
            </a:r>
          </a:p>
          <a:p>
            <a:pPr lvl="1"/>
            <a:r>
              <a:rPr lang="en-US" dirty="0" err="1"/>
              <a:t>საპილოტე</a:t>
            </a:r>
            <a:r>
              <a:rPr lang="en-US" dirty="0"/>
              <a:t> </a:t>
            </a:r>
            <a:r>
              <a:rPr lang="en-US" dirty="0" err="1"/>
              <a:t>კვლევა</a:t>
            </a:r>
            <a:r>
              <a:rPr lang="en-US" dirty="0"/>
              <a:t> </a:t>
            </a:r>
            <a:r>
              <a:rPr lang="en-US" dirty="0" err="1"/>
              <a:t>მონაცემთა</a:t>
            </a:r>
            <a:r>
              <a:rPr lang="en-US" dirty="0"/>
              <a:t> </a:t>
            </a:r>
            <a:r>
              <a:rPr lang="en-US" dirty="0" err="1"/>
              <a:t>გაზიარების</a:t>
            </a:r>
            <a:r>
              <a:rPr lang="en-US" dirty="0"/>
              <a:t> </a:t>
            </a:r>
            <a:r>
              <a:rPr lang="en-US" dirty="0" err="1"/>
              <a:t>თაობაზე</a:t>
            </a:r>
            <a:r>
              <a:rPr lang="en-US" dirty="0"/>
              <a:t> (2007)</a:t>
            </a:r>
          </a:p>
          <a:p>
            <a:pPr lvl="1"/>
            <a:r>
              <a:rPr lang="en-US" dirty="0" err="1"/>
              <a:t>გაიდლაინები</a:t>
            </a:r>
            <a:r>
              <a:rPr lang="en-US" dirty="0"/>
              <a:t> </a:t>
            </a:r>
            <a:r>
              <a:rPr lang="en-US" dirty="0" err="1"/>
              <a:t>საერთაშორისო</a:t>
            </a:r>
            <a:r>
              <a:rPr lang="en-US" dirty="0"/>
              <a:t> </a:t>
            </a:r>
            <a:r>
              <a:rPr lang="en-US" dirty="0" err="1"/>
              <a:t>იმიგრაციის</a:t>
            </a:r>
            <a:r>
              <a:rPr lang="en-US" dirty="0"/>
              <a:t> </a:t>
            </a:r>
            <a:r>
              <a:rPr lang="en-US" dirty="0" err="1"/>
              <a:t>მონაცემების</a:t>
            </a:r>
            <a:r>
              <a:rPr lang="en-US" dirty="0"/>
              <a:t> </a:t>
            </a:r>
            <a:r>
              <a:rPr lang="en-US" dirty="0" err="1"/>
              <a:t>გამოყენების</a:t>
            </a:r>
            <a:r>
              <a:rPr lang="en-US" dirty="0"/>
              <a:t> </a:t>
            </a:r>
            <a:r>
              <a:rPr lang="en-US" dirty="0" err="1"/>
              <a:t>შესახებ</a:t>
            </a:r>
            <a:r>
              <a:rPr lang="en-US" dirty="0"/>
              <a:t>, </a:t>
            </a:r>
            <a:r>
              <a:rPr lang="en-US" dirty="0" err="1"/>
              <a:t>გამგზავნი</a:t>
            </a:r>
            <a:r>
              <a:rPr lang="en-US" dirty="0"/>
              <a:t> </a:t>
            </a:r>
            <a:r>
              <a:rPr lang="en-US" dirty="0" err="1"/>
              <a:t>ქვეყნების</a:t>
            </a:r>
            <a:r>
              <a:rPr lang="en-US" dirty="0"/>
              <a:t> </a:t>
            </a:r>
            <a:r>
              <a:rPr lang="en-US" dirty="0" err="1"/>
              <a:t>ემიგრაციის</a:t>
            </a:r>
            <a:r>
              <a:rPr lang="en-US" dirty="0"/>
              <a:t> </a:t>
            </a:r>
            <a:r>
              <a:rPr lang="en-US" dirty="0" err="1"/>
              <a:t>მონაცემების</a:t>
            </a:r>
            <a:r>
              <a:rPr lang="en-US" dirty="0"/>
              <a:t> </a:t>
            </a:r>
            <a:r>
              <a:rPr lang="en-US" dirty="0" err="1"/>
              <a:t>გაუმჯობესების</a:t>
            </a:r>
            <a:r>
              <a:rPr lang="en-US" dirty="0"/>
              <a:t> </a:t>
            </a:r>
            <a:r>
              <a:rPr lang="en-US" dirty="0" err="1"/>
              <a:t>მიზნით</a:t>
            </a:r>
            <a:r>
              <a:rPr lang="en-US" dirty="0"/>
              <a:t> (2009)</a:t>
            </a:r>
          </a:p>
          <a:p>
            <a:r>
              <a:rPr lang="en-US" dirty="0" err="1"/>
              <a:t>მიგრაციის</a:t>
            </a:r>
            <a:r>
              <a:rPr lang="en-US" dirty="0"/>
              <a:t> </a:t>
            </a:r>
            <a:r>
              <a:rPr lang="en-US" dirty="0" err="1"/>
              <a:t>სტატისტიკის</a:t>
            </a:r>
            <a:r>
              <a:rPr lang="en-US" dirty="0"/>
              <a:t> </a:t>
            </a:r>
            <a:r>
              <a:rPr lang="en-US" dirty="0" err="1"/>
              <a:t>საინფორმაციო</a:t>
            </a:r>
            <a:r>
              <a:rPr lang="en-US" dirty="0"/>
              <a:t> </a:t>
            </a:r>
            <a:r>
              <a:rPr lang="en-US" dirty="0" err="1"/>
              <a:t>ცენტრი</a:t>
            </a:r>
            <a:r>
              <a:rPr lang="en-US" dirty="0"/>
              <a:t> (2011-)</a:t>
            </a:r>
          </a:p>
          <a:p>
            <a:pPr lvl="1"/>
            <a:endParaRPr lang="en-US" dirty="0"/>
          </a:p>
        </p:txBody>
      </p:sp>
      <p:sp>
        <p:nvSpPr>
          <p:cNvPr id="4" name="Slide Number Placeholder 3"/>
          <p:cNvSpPr>
            <a:spLocks noGrp="1"/>
          </p:cNvSpPr>
          <p:nvPr>
            <p:ph type="sldNum" sz="quarter" idx="10"/>
          </p:nvPr>
        </p:nvSpPr>
        <p:spPr/>
        <p:txBody>
          <a:bodyPr/>
          <a:lstStyle/>
          <a:p>
            <a:fld id="{E5670F49-A4C7-4E3F-A473-92D7AC89D895}" type="slidenum">
              <a:rPr lang="en-GB" smtClean="0"/>
              <a:t>3</a:t>
            </a:fld>
            <a:endParaRPr lang="en-GB"/>
          </a:p>
        </p:txBody>
      </p:sp>
    </p:spTree>
    <p:extLst>
      <p:ext uri="{BB962C8B-B14F-4D97-AF65-F5344CB8AC3E}">
        <p14:creationId xmlns:p14="http://schemas.microsoft.com/office/powerpoint/2010/main" val="32752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11144" cy="1107976"/>
          </a:xfrm>
        </p:spPr>
        <p:txBody>
          <a:bodyPr/>
          <a:lstStyle/>
          <a:p>
            <a:r>
              <a:rPr lang="en-US" dirty="0" err="1"/>
              <a:t>მონაცემთა</a:t>
            </a:r>
            <a:r>
              <a:rPr lang="en-US" dirty="0"/>
              <a:t> </a:t>
            </a:r>
            <a:r>
              <a:rPr lang="en-US" dirty="0" err="1"/>
              <a:t>გაზიარების</a:t>
            </a:r>
            <a:r>
              <a:rPr lang="en-US" dirty="0"/>
              <a:t> </a:t>
            </a:r>
            <a:r>
              <a:rPr lang="en-US" dirty="0" err="1"/>
              <a:t>სავარჯიშოდან</a:t>
            </a:r>
            <a:r>
              <a:rPr lang="en-US" dirty="0"/>
              <a:t> </a:t>
            </a:r>
            <a:r>
              <a:rPr lang="en-US" dirty="0" err="1"/>
              <a:t>მიღებული</a:t>
            </a:r>
            <a:r>
              <a:rPr lang="en-US" dirty="0"/>
              <a:t> </a:t>
            </a:r>
            <a:r>
              <a:rPr lang="en-US" dirty="0" err="1"/>
              <a:t>დასკვნები</a:t>
            </a:r>
            <a:r>
              <a:rPr lang="en-US" dirty="0"/>
              <a:t> (2007)</a:t>
            </a:r>
          </a:p>
        </p:txBody>
      </p:sp>
      <p:sp>
        <p:nvSpPr>
          <p:cNvPr id="3" name="Content Placeholder 2"/>
          <p:cNvSpPr>
            <a:spLocks noGrp="1"/>
          </p:cNvSpPr>
          <p:nvPr>
            <p:ph idx="1"/>
          </p:nvPr>
        </p:nvSpPr>
        <p:spPr>
          <a:xfrm>
            <a:off x="457200" y="1628800"/>
            <a:ext cx="8229600" cy="4680520"/>
          </a:xfrm>
        </p:spPr>
        <p:txBody>
          <a:bodyPr>
            <a:normAutofit fontScale="92500" lnSpcReduction="20000"/>
          </a:bodyPr>
          <a:lstStyle/>
          <a:p>
            <a:r>
              <a:rPr lang="en-GB" dirty="0" err="1"/>
              <a:t>იმიგრაციის</a:t>
            </a:r>
            <a:r>
              <a:rPr lang="en-GB" dirty="0"/>
              <a:t> </a:t>
            </a:r>
            <a:r>
              <a:rPr lang="en-GB" dirty="0" err="1"/>
              <a:t>მონაცემები</a:t>
            </a:r>
            <a:r>
              <a:rPr lang="en-GB" dirty="0"/>
              <a:t> </a:t>
            </a:r>
            <a:r>
              <a:rPr lang="en-GB" dirty="0" err="1"/>
              <a:t>მიმღები</a:t>
            </a:r>
            <a:r>
              <a:rPr lang="en-GB" dirty="0"/>
              <a:t> </a:t>
            </a:r>
            <a:r>
              <a:rPr lang="en-GB" dirty="0" err="1"/>
              <a:t>ქვეყნებიდან</a:t>
            </a:r>
            <a:r>
              <a:rPr lang="en-GB" dirty="0"/>
              <a:t> </a:t>
            </a:r>
            <a:r>
              <a:rPr lang="en-GB" dirty="0" err="1"/>
              <a:t>შეიძლება</a:t>
            </a:r>
            <a:r>
              <a:rPr lang="en-GB" dirty="0"/>
              <a:t> </a:t>
            </a:r>
            <a:r>
              <a:rPr lang="en-GB" dirty="0" err="1"/>
              <a:t>გამოყენებული</a:t>
            </a:r>
            <a:r>
              <a:rPr lang="en-GB" dirty="0"/>
              <a:t> </a:t>
            </a:r>
            <a:r>
              <a:rPr lang="en-GB" dirty="0" err="1"/>
              <a:t>იქნას</a:t>
            </a:r>
            <a:r>
              <a:rPr lang="en-GB" dirty="0"/>
              <a:t> </a:t>
            </a:r>
            <a:r>
              <a:rPr lang="en-GB" dirty="0" err="1"/>
              <a:t>გამგზავნ</a:t>
            </a:r>
            <a:r>
              <a:rPr lang="en-GB" dirty="0"/>
              <a:t> </a:t>
            </a:r>
            <a:r>
              <a:rPr lang="en-GB" dirty="0" err="1"/>
              <a:t>ქვეყნებში</a:t>
            </a:r>
            <a:r>
              <a:rPr lang="en-GB" dirty="0"/>
              <a:t> </a:t>
            </a:r>
            <a:r>
              <a:rPr lang="en-GB" dirty="0" err="1"/>
              <a:t>ემიგრაციის</a:t>
            </a:r>
            <a:r>
              <a:rPr lang="en-GB" dirty="0"/>
              <a:t> </a:t>
            </a:r>
            <a:r>
              <a:rPr lang="en-GB" dirty="0" err="1"/>
              <a:t>მაჩვენებლების</a:t>
            </a:r>
            <a:r>
              <a:rPr lang="en-GB" dirty="0"/>
              <a:t> </a:t>
            </a:r>
            <a:r>
              <a:rPr lang="en-GB" dirty="0" err="1"/>
              <a:t>გასაუმჯობესებლად</a:t>
            </a:r>
            <a:endParaRPr lang="en-GB" dirty="0"/>
          </a:p>
          <a:p>
            <a:r>
              <a:rPr lang="en-GB" dirty="0" err="1"/>
              <a:t>მონაცემები</a:t>
            </a:r>
            <a:r>
              <a:rPr lang="en-GB" dirty="0"/>
              <a:t> </a:t>
            </a:r>
            <a:r>
              <a:rPr lang="en-GB" dirty="0" err="1"/>
              <a:t>იმიგრაციის</a:t>
            </a:r>
            <a:r>
              <a:rPr lang="en-GB" dirty="0"/>
              <a:t> </a:t>
            </a:r>
            <a:r>
              <a:rPr lang="en-GB" dirty="0" err="1"/>
              <a:t>შესახებ</a:t>
            </a:r>
            <a:r>
              <a:rPr lang="en-GB" dirty="0"/>
              <a:t> </a:t>
            </a:r>
            <a:r>
              <a:rPr lang="en-GB" dirty="0" err="1"/>
              <a:t>ყოველთვის</a:t>
            </a:r>
            <a:r>
              <a:rPr lang="en-GB" dirty="0"/>
              <a:t> </a:t>
            </a:r>
            <a:r>
              <a:rPr lang="en-GB" dirty="0" err="1"/>
              <a:t>მარტივად</a:t>
            </a:r>
            <a:r>
              <a:rPr lang="en-GB" dirty="0"/>
              <a:t> </a:t>
            </a:r>
            <a:r>
              <a:rPr lang="en-GB" dirty="0" err="1"/>
              <a:t>ხელმისაწვდომი</a:t>
            </a:r>
            <a:r>
              <a:rPr lang="en-GB" dirty="0"/>
              <a:t> </a:t>
            </a:r>
            <a:r>
              <a:rPr lang="en-GB" dirty="0" err="1"/>
              <a:t>არ</a:t>
            </a:r>
            <a:r>
              <a:rPr lang="en-GB" dirty="0"/>
              <a:t> </a:t>
            </a:r>
            <a:r>
              <a:rPr lang="en-GB" dirty="0" err="1"/>
              <a:t>არის</a:t>
            </a:r>
            <a:r>
              <a:rPr lang="en-GB" dirty="0"/>
              <a:t> </a:t>
            </a:r>
            <a:r>
              <a:rPr lang="en-GB" dirty="0" err="1"/>
              <a:t>დაინტერესებული</a:t>
            </a:r>
            <a:r>
              <a:rPr lang="en-GB" dirty="0"/>
              <a:t> </a:t>
            </a:r>
            <a:r>
              <a:rPr lang="en-GB" dirty="0" err="1"/>
              <a:t>მომხმარებლებისთვის</a:t>
            </a:r>
            <a:r>
              <a:rPr lang="en-GB" dirty="0"/>
              <a:t> </a:t>
            </a:r>
            <a:r>
              <a:rPr lang="en-GB" dirty="0">
                <a:sym typeface="Symbol"/>
              </a:rPr>
              <a:t></a:t>
            </a:r>
            <a:r>
              <a:rPr lang="en-GB" dirty="0"/>
              <a:t> </a:t>
            </a:r>
            <a:r>
              <a:rPr lang="en-GB" dirty="0" err="1"/>
              <a:t>მონაცემების</a:t>
            </a:r>
            <a:r>
              <a:rPr lang="en-GB" dirty="0"/>
              <a:t> </a:t>
            </a:r>
            <a:r>
              <a:rPr lang="en-GB" dirty="0" err="1"/>
              <a:t>გაზიარება</a:t>
            </a:r>
            <a:r>
              <a:rPr lang="en-GB" dirty="0"/>
              <a:t> </a:t>
            </a:r>
            <a:r>
              <a:rPr lang="en-GB" dirty="0" err="1"/>
              <a:t>აუცილებელია</a:t>
            </a:r>
            <a:r>
              <a:rPr lang="en-GB" dirty="0"/>
              <a:t> </a:t>
            </a:r>
          </a:p>
          <a:p>
            <a:r>
              <a:rPr lang="en-GB" dirty="0" err="1"/>
              <a:t>გაიდლაინების</a:t>
            </a:r>
            <a:r>
              <a:rPr lang="en-GB" dirty="0"/>
              <a:t> </a:t>
            </a:r>
            <a:r>
              <a:rPr lang="en-GB" dirty="0" err="1"/>
              <a:t>შემუშავების</a:t>
            </a:r>
            <a:r>
              <a:rPr lang="en-GB" dirty="0"/>
              <a:t> </a:t>
            </a:r>
            <a:r>
              <a:rPr lang="en-GB" dirty="0" err="1"/>
              <a:t>საჭიროება</a:t>
            </a:r>
            <a:r>
              <a:rPr lang="en-GB" dirty="0"/>
              <a:t> </a:t>
            </a:r>
            <a:r>
              <a:rPr lang="en-GB" dirty="0" err="1"/>
              <a:t>მონაცემების</a:t>
            </a:r>
            <a:r>
              <a:rPr lang="en-GB" dirty="0"/>
              <a:t> </a:t>
            </a:r>
            <a:r>
              <a:rPr lang="en-GB" dirty="0" err="1"/>
              <a:t>გაიზარებისთვის</a:t>
            </a:r>
            <a:endParaRPr lang="en-GB" dirty="0"/>
          </a:p>
          <a:p>
            <a:r>
              <a:rPr lang="en-GB" dirty="0" err="1"/>
              <a:t>ცენტრალური</a:t>
            </a:r>
            <a:r>
              <a:rPr lang="en-GB" dirty="0"/>
              <a:t> </a:t>
            </a:r>
            <a:r>
              <a:rPr lang="en-GB" dirty="0" err="1"/>
              <a:t>საინფორმაციო</a:t>
            </a:r>
            <a:r>
              <a:rPr lang="en-GB" dirty="0"/>
              <a:t> </a:t>
            </a:r>
            <a:r>
              <a:rPr lang="en-GB" dirty="0" err="1"/>
              <a:t>ცენტრის</a:t>
            </a:r>
            <a:r>
              <a:rPr lang="en-GB" dirty="0"/>
              <a:t> </a:t>
            </a:r>
            <a:r>
              <a:rPr lang="en-GB" dirty="0" err="1"/>
              <a:t>შექმნაზე</a:t>
            </a:r>
            <a:r>
              <a:rPr lang="en-GB" dirty="0"/>
              <a:t> </a:t>
            </a:r>
            <a:r>
              <a:rPr lang="en-GB" dirty="0" err="1"/>
              <a:t>მსჯელობა</a:t>
            </a:r>
            <a:r>
              <a:rPr lang="en-GB" dirty="0"/>
              <a:t> </a:t>
            </a:r>
            <a:r>
              <a:rPr lang="en-GB" dirty="0" err="1"/>
              <a:t>მიგრაციის</a:t>
            </a:r>
            <a:r>
              <a:rPr lang="en-GB" dirty="0"/>
              <a:t> </a:t>
            </a:r>
            <a:r>
              <a:rPr lang="en-GB" dirty="0" err="1"/>
              <a:t>მონაცემების</a:t>
            </a:r>
            <a:r>
              <a:rPr lang="en-GB" dirty="0"/>
              <a:t> </a:t>
            </a:r>
            <a:r>
              <a:rPr lang="en-GB" dirty="0" err="1"/>
              <a:t>შეგროვების</a:t>
            </a:r>
            <a:r>
              <a:rPr lang="en-GB" dirty="0"/>
              <a:t> </a:t>
            </a:r>
            <a:r>
              <a:rPr lang="en-GB" dirty="0" err="1"/>
              <a:t>და</a:t>
            </a:r>
            <a:r>
              <a:rPr lang="en-GB" dirty="0"/>
              <a:t> </a:t>
            </a:r>
            <a:r>
              <a:rPr lang="en-GB" dirty="0" err="1"/>
              <a:t>შენახვისთვის</a:t>
            </a:r>
            <a:r>
              <a:rPr lang="en-GB" dirty="0"/>
              <a:t>, </a:t>
            </a:r>
            <a:r>
              <a:rPr lang="en-GB" dirty="0" err="1"/>
              <a:t>სტატისტიკაზე</a:t>
            </a:r>
            <a:r>
              <a:rPr lang="en-GB" dirty="0"/>
              <a:t> </a:t>
            </a:r>
            <a:r>
              <a:rPr lang="en-GB" dirty="0" err="1"/>
              <a:t>ხელმისაწვდომობის</a:t>
            </a:r>
            <a:r>
              <a:rPr lang="en-GB" dirty="0"/>
              <a:t> </a:t>
            </a:r>
            <a:r>
              <a:rPr lang="en-GB" dirty="0" err="1"/>
              <a:t>გასაუმჯობესებლად</a:t>
            </a:r>
            <a:endParaRPr lang="en-GB" dirty="0"/>
          </a:p>
        </p:txBody>
      </p:sp>
      <p:sp>
        <p:nvSpPr>
          <p:cNvPr id="4" name="Slide Number Placeholder 3"/>
          <p:cNvSpPr>
            <a:spLocks noGrp="1"/>
          </p:cNvSpPr>
          <p:nvPr>
            <p:ph type="sldNum" sz="quarter" idx="10"/>
          </p:nvPr>
        </p:nvSpPr>
        <p:spPr/>
        <p:txBody>
          <a:bodyPr/>
          <a:lstStyle/>
          <a:p>
            <a:fld id="{E5670F49-A4C7-4E3F-A473-92D7AC89D895}" type="slidenum">
              <a:rPr lang="en-GB" smtClean="0"/>
              <a:t>4</a:t>
            </a:fld>
            <a:endParaRPr lang="en-GB"/>
          </a:p>
        </p:txBody>
      </p:sp>
    </p:spTree>
    <p:extLst>
      <p:ext uri="{BB962C8B-B14F-4D97-AF65-F5344CB8AC3E}">
        <p14:creationId xmlns:p14="http://schemas.microsoft.com/office/powerpoint/2010/main" val="421419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704856" cy="1324000"/>
          </a:xfrm>
        </p:spPr>
        <p:txBody>
          <a:bodyPr/>
          <a:lstStyle/>
          <a:p>
            <a:r>
              <a:rPr lang="en-US" sz="3000" dirty="0" err="1"/>
              <a:t>გაიდლაინები</a:t>
            </a:r>
            <a:r>
              <a:rPr lang="en-US" sz="3000" dirty="0"/>
              <a:t> </a:t>
            </a:r>
            <a:r>
              <a:rPr lang="en-US" sz="3000" dirty="0" err="1"/>
              <a:t>მონაცემების</a:t>
            </a:r>
            <a:r>
              <a:rPr lang="en-US" sz="3000" dirty="0"/>
              <a:t> </a:t>
            </a:r>
            <a:r>
              <a:rPr lang="en-US" sz="3000" dirty="0" err="1"/>
              <a:t>გაზიარების</a:t>
            </a:r>
            <a:r>
              <a:rPr lang="en-US" sz="3000" dirty="0"/>
              <a:t> </a:t>
            </a:r>
            <a:r>
              <a:rPr lang="en-US" sz="3000" dirty="0" err="1"/>
              <a:t>შესახებ</a:t>
            </a:r>
            <a:r>
              <a:rPr lang="en-US" sz="3000" dirty="0"/>
              <a:t> </a:t>
            </a:r>
            <a:r>
              <a:rPr lang="en-US" sz="3000" dirty="0" err="1"/>
              <a:t>ემიგრაციის</a:t>
            </a:r>
            <a:r>
              <a:rPr lang="en-US" sz="3000" dirty="0"/>
              <a:t> </a:t>
            </a:r>
            <a:r>
              <a:rPr lang="en-US" sz="3000" dirty="0" err="1"/>
              <a:t>სტატისტიკის</a:t>
            </a:r>
            <a:r>
              <a:rPr lang="en-US" sz="3000" dirty="0"/>
              <a:t> </a:t>
            </a:r>
            <a:r>
              <a:rPr lang="en-US" sz="3000" dirty="0" err="1"/>
              <a:t>გასაუმჯობესებლად</a:t>
            </a:r>
            <a:r>
              <a:rPr lang="en-US" sz="3000" dirty="0"/>
              <a:t> (2009)</a:t>
            </a:r>
          </a:p>
        </p:txBody>
      </p:sp>
      <p:sp>
        <p:nvSpPr>
          <p:cNvPr id="3" name="Content Placeholder 2"/>
          <p:cNvSpPr>
            <a:spLocks noGrp="1"/>
          </p:cNvSpPr>
          <p:nvPr>
            <p:ph idx="1"/>
          </p:nvPr>
        </p:nvSpPr>
        <p:spPr/>
        <p:txBody>
          <a:bodyPr>
            <a:normAutofit fontScale="92500" lnSpcReduction="10000"/>
          </a:bodyPr>
          <a:lstStyle/>
          <a:p>
            <a:r>
              <a:rPr lang="en-US" dirty="0" err="1"/>
              <a:t>როგორ</a:t>
            </a:r>
            <a:r>
              <a:rPr lang="en-US" dirty="0"/>
              <a:t> </a:t>
            </a:r>
            <a:r>
              <a:rPr lang="en-US" dirty="0" err="1"/>
              <a:t>უნდა</a:t>
            </a:r>
            <a:r>
              <a:rPr lang="en-US" dirty="0"/>
              <a:t> </a:t>
            </a:r>
            <a:r>
              <a:rPr lang="en-US" dirty="0" err="1"/>
              <a:t>გამოვიყენოთ</a:t>
            </a:r>
            <a:r>
              <a:rPr lang="en-US" dirty="0"/>
              <a:t> </a:t>
            </a:r>
            <a:r>
              <a:rPr lang="en-US" dirty="0" err="1"/>
              <a:t>სხვა</a:t>
            </a:r>
            <a:r>
              <a:rPr lang="en-US" dirty="0"/>
              <a:t> </a:t>
            </a:r>
            <a:r>
              <a:rPr lang="en-US" dirty="0" err="1"/>
              <a:t>ქვეყნების</a:t>
            </a:r>
            <a:r>
              <a:rPr lang="en-US" dirty="0"/>
              <a:t> </a:t>
            </a:r>
            <a:r>
              <a:rPr lang="en-US" dirty="0" err="1"/>
              <a:t>იმიგრაციის</a:t>
            </a:r>
            <a:r>
              <a:rPr lang="en-US" dirty="0"/>
              <a:t> </a:t>
            </a:r>
            <a:r>
              <a:rPr lang="en-US" dirty="0" err="1"/>
              <a:t>მონაცემები</a:t>
            </a:r>
            <a:r>
              <a:rPr lang="en-US" dirty="0"/>
              <a:t>, </a:t>
            </a:r>
            <a:r>
              <a:rPr lang="en-US" dirty="0" err="1"/>
              <a:t>საკუთარი</a:t>
            </a:r>
            <a:r>
              <a:rPr lang="en-US" dirty="0"/>
              <a:t> </a:t>
            </a:r>
            <a:r>
              <a:rPr lang="en-US" dirty="0" err="1"/>
              <a:t>ემიგრაციის</a:t>
            </a:r>
            <a:r>
              <a:rPr lang="en-US" dirty="0"/>
              <a:t> </a:t>
            </a:r>
            <a:r>
              <a:rPr lang="en-US" dirty="0" err="1"/>
              <a:t>მაჩვენებლების</a:t>
            </a:r>
            <a:r>
              <a:rPr lang="en-US" dirty="0"/>
              <a:t> </a:t>
            </a:r>
            <a:r>
              <a:rPr lang="en-US" dirty="0" err="1"/>
              <a:t>გასაუმჯობესებლად</a:t>
            </a:r>
            <a:endParaRPr lang="en-US" dirty="0"/>
          </a:p>
          <a:p>
            <a:r>
              <a:rPr lang="en-US" dirty="0" err="1"/>
              <a:t>როგორ</a:t>
            </a:r>
            <a:r>
              <a:rPr lang="en-US" dirty="0"/>
              <a:t> </a:t>
            </a:r>
            <a:r>
              <a:rPr lang="en-US" dirty="0" err="1"/>
              <a:t>უნდა</a:t>
            </a:r>
            <a:r>
              <a:rPr lang="en-US" dirty="0"/>
              <a:t> </a:t>
            </a:r>
            <a:r>
              <a:rPr lang="en-US" dirty="0" err="1"/>
              <a:t>ვაწარმოოთ</a:t>
            </a:r>
            <a:r>
              <a:rPr lang="en-US" dirty="0"/>
              <a:t> </a:t>
            </a:r>
            <a:r>
              <a:rPr lang="en-US" dirty="0" err="1"/>
              <a:t>იმიგრაციის</a:t>
            </a:r>
            <a:r>
              <a:rPr lang="en-US" dirty="0"/>
              <a:t> </a:t>
            </a:r>
            <a:r>
              <a:rPr lang="en-US" dirty="0" err="1"/>
              <a:t>მონაცემები</a:t>
            </a:r>
            <a:r>
              <a:rPr lang="en-US" dirty="0"/>
              <a:t> </a:t>
            </a:r>
            <a:r>
              <a:rPr lang="en-US" dirty="0" err="1"/>
              <a:t>ისე</a:t>
            </a:r>
            <a:r>
              <a:rPr lang="en-US" dirty="0"/>
              <a:t>, </a:t>
            </a:r>
            <a:r>
              <a:rPr lang="en-US" dirty="0" err="1"/>
              <a:t>რომ</a:t>
            </a:r>
            <a:r>
              <a:rPr lang="en-US" dirty="0"/>
              <a:t> </a:t>
            </a:r>
            <a:r>
              <a:rPr lang="en-US" dirty="0" err="1"/>
              <a:t>უკეთესად</a:t>
            </a:r>
            <a:r>
              <a:rPr lang="en-US" dirty="0"/>
              <a:t> </a:t>
            </a:r>
            <a:r>
              <a:rPr lang="en-US" dirty="0" err="1"/>
              <a:t>მოერგოს</a:t>
            </a:r>
            <a:r>
              <a:rPr lang="en-US" dirty="0"/>
              <a:t> </a:t>
            </a:r>
            <a:r>
              <a:rPr lang="en-US" dirty="0" err="1"/>
              <a:t>სხვა</a:t>
            </a:r>
            <a:r>
              <a:rPr lang="en-US" dirty="0"/>
              <a:t> </a:t>
            </a:r>
            <a:r>
              <a:rPr lang="en-US" dirty="0" err="1"/>
              <a:t>ქვეყნების</a:t>
            </a:r>
            <a:r>
              <a:rPr lang="en-US" dirty="0"/>
              <a:t> </a:t>
            </a:r>
            <a:r>
              <a:rPr lang="en-US" dirty="0" err="1"/>
              <a:t>ემიგრაციის</a:t>
            </a:r>
            <a:r>
              <a:rPr lang="en-US" dirty="0"/>
              <a:t> </a:t>
            </a:r>
            <a:r>
              <a:rPr lang="en-US" dirty="0" err="1"/>
              <a:t>მაჩვენებლების</a:t>
            </a:r>
            <a:r>
              <a:rPr lang="en-US" dirty="0"/>
              <a:t> </a:t>
            </a:r>
            <a:r>
              <a:rPr lang="en-US" dirty="0" err="1"/>
              <a:t>გაუმჯობესების</a:t>
            </a:r>
            <a:r>
              <a:rPr lang="en-US" dirty="0"/>
              <a:t> </a:t>
            </a:r>
            <a:r>
              <a:rPr lang="en-US" dirty="0" err="1"/>
              <a:t>საჭიროებებს</a:t>
            </a:r>
            <a:endParaRPr lang="en-US" dirty="0"/>
          </a:p>
          <a:p>
            <a:r>
              <a:rPr lang="en-US" dirty="0" err="1"/>
              <a:t>საინფორმაციო</a:t>
            </a:r>
            <a:r>
              <a:rPr lang="en-US" dirty="0"/>
              <a:t> </a:t>
            </a:r>
            <a:r>
              <a:rPr lang="en-US" dirty="0" err="1"/>
              <a:t>ცენტრის</a:t>
            </a:r>
            <a:r>
              <a:rPr lang="en-US" dirty="0"/>
              <a:t> </a:t>
            </a:r>
            <a:r>
              <a:rPr lang="en-US" dirty="0" err="1"/>
              <a:t>გახსნა</a:t>
            </a:r>
            <a:r>
              <a:rPr lang="en-US" dirty="0"/>
              <a:t>, </a:t>
            </a:r>
            <a:r>
              <a:rPr lang="en-US" dirty="0" err="1"/>
              <a:t>რომელზეც</a:t>
            </a:r>
            <a:r>
              <a:rPr lang="en-US" dirty="0"/>
              <a:t> </a:t>
            </a:r>
            <a:r>
              <a:rPr lang="en-US" dirty="0" err="1"/>
              <a:t>საერთაშორისო</a:t>
            </a:r>
            <a:r>
              <a:rPr lang="en-US" dirty="0"/>
              <a:t> </a:t>
            </a:r>
            <a:r>
              <a:rPr lang="en-US" dirty="0" err="1"/>
              <a:t>ორგანიზაციები</a:t>
            </a:r>
            <a:r>
              <a:rPr lang="en-US" dirty="0"/>
              <a:t> </a:t>
            </a:r>
            <a:r>
              <a:rPr lang="en-US" dirty="0" err="1"/>
              <a:t>იზრუნებენ</a:t>
            </a:r>
            <a:r>
              <a:rPr lang="en-US" dirty="0"/>
              <a:t>, </a:t>
            </a:r>
            <a:r>
              <a:rPr lang="en-US" dirty="0" err="1"/>
              <a:t>ქვეყნებს</a:t>
            </a:r>
            <a:r>
              <a:rPr lang="en-US" dirty="0"/>
              <a:t> </a:t>
            </a:r>
            <a:r>
              <a:rPr lang="en-US" dirty="0" err="1"/>
              <a:t>შორის</a:t>
            </a:r>
            <a:r>
              <a:rPr lang="en-US" dirty="0"/>
              <a:t> </a:t>
            </a:r>
            <a:r>
              <a:rPr lang="en-US" dirty="0" err="1"/>
              <a:t>მონაცემების</a:t>
            </a:r>
            <a:r>
              <a:rPr lang="en-US" dirty="0"/>
              <a:t> </a:t>
            </a:r>
            <a:r>
              <a:rPr lang="en-US" dirty="0" err="1"/>
              <a:t>გაზიარების</a:t>
            </a:r>
            <a:r>
              <a:rPr lang="en-US" dirty="0"/>
              <a:t> </a:t>
            </a:r>
            <a:r>
              <a:rPr lang="en-US" dirty="0" err="1"/>
              <a:t>ხელშესაწყობად</a:t>
            </a:r>
            <a:endParaRPr lang="en-US" dirty="0"/>
          </a:p>
          <a:p>
            <a:r>
              <a:rPr lang="en-US" dirty="0" err="1"/>
              <a:t>სტანდარტული</a:t>
            </a:r>
            <a:r>
              <a:rPr lang="en-US" dirty="0"/>
              <a:t> </a:t>
            </a:r>
            <a:r>
              <a:rPr lang="en-US" dirty="0" err="1"/>
              <a:t>ცხრილების</a:t>
            </a:r>
            <a:r>
              <a:rPr lang="en-US" dirty="0"/>
              <a:t> </a:t>
            </a:r>
            <a:r>
              <a:rPr lang="en-US" dirty="0" err="1"/>
              <a:t>ერთობლიობა</a:t>
            </a:r>
            <a:r>
              <a:rPr lang="en-US" dirty="0"/>
              <a:t> </a:t>
            </a:r>
            <a:r>
              <a:rPr lang="en-US" dirty="0" err="1"/>
              <a:t>არსებული</a:t>
            </a:r>
            <a:r>
              <a:rPr lang="en-US" dirty="0"/>
              <a:t> </a:t>
            </a:r>
            <a:r>
              <a:rPr lang="en-US" dirty="0" err="1"/>
              <a:t>რაოდენობის</a:t>
            </a:r>
            <a:r>
              <a:rPr lang="en-US" dirty="0"/>
              <a:t> </a:t>
            </a:r>
            <a:r>
              <a:rPr lang="en-US" dirty="0" err="1"/>
              <a:t>და</a:t>
            </a:r>
            <a:r>
              <a:rPr lang="en-US" dirty="0"/>
              <a:t> </a:t>
            </a:r>
            <a:r>
              <a:rPr lang="en-US" dirty="0" err="1"/>
              <a:t>ნაკადების</a:t>
            </a:r>
            <a:r>
              <a:rPr lang="en-US" dirty="0"/>
              <a:t> </a:t>
            </a:r>
            <a:r>
              <a:rPr lang="en-US" dirty="0" err="1"/>
              <a:t>შესახებ</a:t>
            </a:r>
            <a:r>
              <a:rPr lang="en-US" dirty="0"/>
              <a:t>, </a:t>
            </a:r>
            <a:r>
              <a:rPr lang="en-US" dirty="0" err="1"/>
              <a:t>ქვეყნებს</a:t>
            </a:r>
            <a:r>
              <a:rPr lang="en-US" dirty="0"/>
              <a:t> </a:t>
            </a:r>
            <a:r>
              <a:rPr lang="en-US" dirty="0" err="1"/>
              <a:t>შორის</a:t>
            </a:r>
            <a:r>
              <a:rPr lang="en-US" dirty="0"/>
              <a:t> </a:t>
            </a:r>
            <a:r>
              <a:rPr lang="en-US" dirty="0" err="1"/>
              <a:t>ორმხრივი</a:t>
            </a:r>
            <a:r>
              <a:rPr lang="en-US" dirty="0"/>
              <a:t> </a:t>
            </a:r>
            <a:r>
              <a:rPr lang="en-US" dirty="0" err="1"/>
              <a:t>გაზიარებისთვის</a:t>
            </a:r>
            <a:endParaRPr lang="en-US" dirty="0"/>
          </a:p>
        </p:txBody>
      </p:sp>
      <p:sp>
        <p:nvSpPr>
          <p:cNvPr id="5" name="TextBox 4"/>
          <p:cNvSpPr txBox="1"/>
          <p:nvPr/>
        </p:nvSpPr>
        <p:spPr>
          <a:xfrm>
            <a:off x="4211960" y="5805264"/>
            <a:ext cx="4392488"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hlinkClick r:id="rId3"/>
              </a:rPr>
              <a:t>unece.org/</a:t>
            </a:r>
            <a:r>
              <a:rPr kumimoji="0" lang="en-US" sz="1800" b="0" i="0" u="none" strike="noStrike" kern="0" cap="none" spc="0" normalizeH="0" baseline="0" noProof="0" dirty="0" err="1">
                <a:ln>
                  <a:noFill/>
                </a:ln>
                <a:solidFill>
                  <a:sysClr val="windowText" lastClr="000000"/>
                </a:solidFill>
                <a:effectLst/>
                <a:uLnTx/>
                <a:uFillTx/>
                <a:latin typeface="Arial"/>
                <a:hlinkClick r:id="rId3"/>
              </a:rPr>
              <a:t>index.php?id</a:t>
            </a:r>
            <a:r>
              <a:rPr kumimoji="0" lang="en-US" sz="1800" b="0" i="0" u="none" strike="noStrike" kern="0" cap="none" spc="0" normalizeH="0" baseline="0" noProof="0" dirty="0">
                <a:ln>
                  <a:noFill/>
                </a:ln>
                <a:solidFill>
                  <a:sysClr val="windowText" lastClr="000000"/>
                </a:solidFill>
                <a:effectLst/>
                <a:uLnTx/>
                <a:uFillTx/>
                <a:latin typeface="Arial"/>
                <a:hlinkClick r:id="rId3"/>
              </a:rPr>
              <a:t>=17456</a:t>
            </a:r>
            <a:endParaRPr kumimoji="0" lang="en-US" sz="1800" b="0" i="0" u="none" strike="noStrike" kern="0" cap="none" spc="0" normalizeH="0" baseline="0" noProof="0" dirty="0">
              <a:ln>
                <a:noFill/>
              </a:ln>
              <a:solidFill>
                <a:sysClr val="windowText" lastClr="000000"/>
              </a:solidFill>
              <a:effectLst/>
              <a:uLnTx/>
              <a:uFillTx/>
              <a:latin typeface="Arial"/>
            </a:endParaRPr>
          </a:p>
        </p:txBody>
      </p:sp>
      <p:sp>
        <p:nvSpPr>
          <p:cNvPr id="4" name="Slide Number Placeholder 3"/>
          <p:cNvSpPr>
            <a:spLocks noGrp="1"/>
          </p:cNvSpPr>
          <p:nvPr>
            <p:ph type="sldNum" sz="quarter" idx="10"/>
          </p:nvPr>
        </p:nvSpPr>
        <p:spPr/>
        <p:txBody>
          <a:bodyPr/>
          <a:lstStyle/>
          <a:p>
            <a:fld id="{E5670F49-A4C7-4E3F-A473-92D7AC89D895}" type="slidenum">
              <a:rPr lang="en-GB" smtClean="0"/>
              <a:t>5</a:t>
            </a:fld>
            <a:endParaRPr lang="en-GB"/>
          </a:p>
        </p:txBody>
      </p:sp>
    </p:spTree>
    <p:extLst>
      <p:ext uri="{BB962C8B-B14F-4D97-AF65-F5344CB8AC3E}">
        <p14:creationId xmlns:p14="http://schemas.microsoft.com/office/powerpoint/2010/main" val="421419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UNECE - </a:t>
            </a:r>
            <a:r>
              <a:rPr lang="en-US" dirty="0" err="1"/>
              <a:t>მიგრაციის</a:t>
            </a:r>
            <a:r>
              <a:rPr lang="en-US" dirty="0"/>
              <a:t> </a:t>
            </a:r>
            <a:r>
              <a:rPr lang="en-US" dirty="0" err="1"/>
              <a:t>სტატისტიკის</a:t>
            </a:r>
            <a:r>
              <a:rPr lang="en-US" dirty="0"/>
              <a:t> </a:t>
            </a:r>
            <a:r>
              <a:rPr lang="en-US" dirty="0" err="1"/>
              <a:t>საინფორმაციო</a:t>
            </a:r>
            <a:r>
              <a:rPr lang="en-US" dirty="0"/>
              <a:t> </a:t>
            </a:r>
            <a:r>
              <a:rPr lang="en-US" dirty="0" err="1"/>
              <a:t>ცენტრი</a:t>
            </a:r>
            <a:r>
              <a:rPr lang="en-US" dirty="0"/>
              <a:t> </a:t>
            </a:r>
            <a:endParaRPr lang="en-GB" dirty="0"/>
          </a:p>
        </p:txBody>
      </p:sp>
      <p:sp>
        <p:nvSpPr>
          <p:cNvPr id="3" name="Content Placeholder 2"/>
          <p:cNvSpPr>
            <a:spLocks noGrp="1"/>
          </p:cNvSpPr>
          <p:nvPr>
            <p:ph idx="1"/>
          </p:nvPr>
        </p:nvSpPr>
        <p:spPr/>
        <p:txBody>
          <a:bodyPr/>
          <a:lstStyle/>
          <a:p>
            <a:pPr>
              <a:lnSpc>
                <a:spcPct val="150000"/>
              </a:lnSpc>
            </a:pPr>
            <a:r>
              <a:rPr lang="en-GB" dirty="0" err="1"/>
              <a:t>საინფორმაციო</a:t>
            </a:r>
            <a:r>
              <a:rPr lang="en-GB" dirty="0"/>
              <a:t> </a:t>
            </a:r>
            <a:r>
              <a:rPr lang="en-GB" dirty="0" err="1"/>
              <a:t>ცენტრი</a:t>
            </a:r>
            <a:r>
              <a:rPr lang="en-GB" dirty="0"/>
              <a:t>, </a:t>
            </a:r>
            <a:r>
              <a:rPr lang="en-GB" dirty="0" err="1"/>
              <a:t>რომელიც</a:t>
            </a:r>
            <a:r>
              <a:rPr lang="en-GB" dirty="0"/>
              <a:t> UNECE-</a:t>
            </a:r>
            <a:r>
              <a:rPr lang="en-GB" dirty="0" err="1"/>
              <a:t>ს</a:t>
            </a:r>
            <a:r>
              <a:rPr lang="en-GB" dirty="0"/>
              <a:t> </a:t>
            </a:r>
            <a:r>
              <a:rPr lang="en-GB" dirty="0" err="1"/>
              <a:t>სტრუქტურის</a:t>
            </a:r>
            <a:r>
              <a:rPr lang="en-GB" dirty="0"/>
              <a:t> </a:t>
            </a:r>
            <a:r>
              <a:rPr lang="en-GB" dirty="0" err="1"/>
              <a:t>ნაწილია</a:t>
            </a:r>
            <a:r>
              <a:rPr lang="en-GB" dirty="0"/>
              <a:t>, 2011 </a:t>
            </a:r>
            <a:r>
              <a:rPr lang="en-GB" dirty="0" err="1"/>
              <a:t>წელს</a:t>
            </a:r>
            <a:r>
              <a:rPr lang="en-GB" dirty="0"/>
              <a:t> </a:t>
            </a:r>
            <a:r>
              <a:rPr lang="en-GB" dirty="0" err="1"/>
              <a:t>შეიქმნა</a:t>
            </a:r>
            <a:r>
              <a:rPr lang="en-GB" dirty="0"/>
              <a:t> </a:t>
            </a:r>
            <a:r>
              <a:rPr lang="en-GB" dirty="0" err="1"/>
              <a:t>მონაცემების</a:t>
            </a:r>
            <a:r>
              <a:rPr lang="en-GB" dirty="0"/>
              <a:t> </a:t>
            </a:r>
            <a:r>
              <a:rPr lang="en-GB" dirty="0" err="1"/>
              <a:t>გაზიარების</a:t>
            </a:r>
            <a:r>
              <a:rPr lang="en-GB" dirty="0"/>
              <a:t> </a:t>
            </a:r>
            <a:r>
              <a:rPr lang="en-GB" dirty="0" err="1"/>
              <a:t>ხელშესაწყობად</a:t>
            </a:r>
            <a:r>
              <a:rPr lang="en-GB" dirty="0"/>
              <a:t> </a:t>
            </a:r>
          </a:p>
          <a:p>
            <a:pPr>
              <a:lnSpc>
                <a:spcPct val="150000"/>
              </a:lnSpc>
            </a:pPr>
            <a:r>
              <a:rPr lang="en-US" dirty="0" err="1"/>
              <a:t>სტანდარტული</a:t>
            </a:r>
            <a:r>
              <a:rPr lang="en-US" dirty="0"/>
              <a:t> </a:t>
            </a:r>
            <a:r>
              <a:rPr lang="en-US" dirty="0" err="1"/>
              <a:t>ცხრილების</a:t>
            </a:r>
            <a:r>
              <a:rPr lang="en-US" dirty="0"/>
              <a:t> </a:t>
            </a:r>
            <a:r>
              <a:rPr lang="en-US" dirty="0" err="1"/>
              <a:t>ერთობლიობა</a:t>
            </a:r>
            <a:r>
              <a:rPr lang="en-US" dirty="0"/>
              <a:t> </a:t>
            </a:r>
            <a:r>
              <a:rPr lang="en-US" dirty="0" err="1"/>
              <a:t>არსებული</a:t>
            </a:r>
            <a:r>
              <a:rPr lang="en-US" dirty="0"/>
              <a:t> </a:t>
            </a:r>
            <a:r>
              <a:rPr lang="en-US" dirty="0" err="1"/>
              <a:t>რაოდენობის</a:t>
            </a:r>
            <a:r>
              <a:rPr lang="en-US" dirty="0"/>
              <a:t> </a:t>
            </a:r>
            <a:r>
              <a:rPr lang="en-US" dirty="0" err="1"/>
              <a:t>და</a:t>
            </a:r>
            <a:r>
              <a:rPr lang="en-US" dirty="0"/>
              <a:t> </a:t>
            </a:r>
            <a:r>
              <a:rPr lang="en-US" dirty="0" err="1"/>
              <a:t>ნაკადების</a:t>
            </a:r>
            <a:r>
              <a:rPr lang="en-US" dirty="0"/>
              <a:t> </a:t>
            </a:r>
            <a:r>
              <a:rPr lang="en-US" dirty="0" err="1"/>
              <a:t>შესახებ</a:t>
            </a:r>
            <a:r>
              <a:rPr lang="en-US" dirty="0"/>
              <a:t>, </a:t>
            </a:r>
            <a:r>
              <a:rPr lang="en-US" dirty="0" err="1"/>
              <a:t>ქვეყნებს</a:t>
            </a:r>
            <a:r>
              <a:rPr lang="en-US" dirty="0"/>
              <a:t> </a:t>
            </a:r>
            <a:r>
              <a:rPr lang="en-US" dirty="0" err="1"/>
              <a:t>შორის</a:t>
            </a:r>
            <a:r>
              <a:rPr lang="en-US" dirty="0"/>
              <a:t> </a:t>
            </a:r>
            <a:r>
              <a:rPr lang="en-US" dirty="0" err="1"/>
              <a:t>ორმხრივი</a:t>
            </a:r>
            <a:r>
              <a:rPr lang="en-US" dirty="0"/>
              <a:t> </a:t>
            </a:r>
            <a:r>
              <a:rPr lang="en-US" dirty="0" err="1"/>
              <a:t>გაზიარებისთვის</a:t>
            </a:r>
            <a:endParaRPr lang="en-US" dirty="0"/>
          </a:p>
        </p:txBody>
      </p:sp>
      <p:sp>
        <p:nvSpPr>
          <p:cNvPr id="2" name="Slide Number Placeholder 1"/>
          <p:cNvSpPr>
            <a:spLocks noGrp="1"/>
          </p:cNvSpPr>
          <p:nvPr>
            <p:ph type="sldNum" sz="quarter" idx="10"/>
          </p:nvPr>
        </p:nvSpPr>
        <p:spPr/>
        <p:txBody>
          <a:bodyPr/>
          <a:lstStyle/>
          <a:p>
            <a:fld id="{E5670F49-A4C7-4E3F-A473-92D7AC89D895}" type="slidenum">
              <a:rPr lang="en-GB" smtClean="0"/>
              <a:t>6</a:t>
            </a:fld>
            <a:endParaRPr lang="en-GB"/>
          </a:p>
        </p:txBody>
      </p:sp>
    </p:spTree>
    <p:extLst>
      <p:ext uri="{BB962C8B-B14F-4D97-AF65-F5344CB8AC3E}">
        <p14:creationId xmlns:p14="http://schemas.microsoft.com/office/powerpoint/2010/main" val="42902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ორგანიზაციული</a:t>
            </a:r>
            <a:r>
              <a:rPr lang="en-US" dirty="0"/>
              <a:t> </a:t>
            </a:r>
            <a:r>
              <a:rPr lang="en-US" dirty="0" err="1"/>
              <a:t>ასპექტები</a:t>
            </a:r>
            <a:r>
              <a:rPr lang="en-US" dirty="0"/>
              <a:t> </a:t>
            </a:r>
          </a:p>
        </p:txBody>
      </p:sp>
      <p:sp>
        <p:nvSpPr>
          <p:cNvPr id="3" name="Content Placeholder 2"/>
          <p:cNvSpPr>
            <a:spLocks noGrp="1"/>
          </p:cNvSpPr>
          <p:nvPr>
            <p:ph idx="1"/>
          </p:nvPr>
        </p:nvSpPr>
        <p:spPr/>
        <p:txBody>
          <a:bodyPr>
            <a:normAutofit/>
          </a:bodyPr>
          <a:lstStyle/>
          <a:p>
            <a:r>
              <a:rPr lang="en-US" dirty="0" err="1"/>
              <a:t>მინიმალური</a:t>
            </a:r>
            <a:r>
              <a:rPr lang="en-US" dirty="0"/>
              <a:t> </a:t>
            </a:r>
            <a:r>
              <a:rPr lang="en-US" dirty="0" err="1"/>
              <a:t>ტექნიკური</a:t>
            </a:r>
            <a:r>
              <a:rPr lang="en-US" dirty="0"/>
              <a:t> </a:t>
            </a:r>
            <a:r>
              <a:rPr lang="en-US" dirty="0" err="1"/>
              <a:t>მოთხოვნები</a:t>
            </a:r>
            <a:r>
              <a:rPr lang="en-US" dirty="0"/>
              <a:t>: </a:t>
            </a:r>
            <a:r>
              <a:rPr lang="en-US" dirty="0" err="1"/>
              <a:t>ექსელი</a:t>
            </a:r>
            <a:r>
              <a:rPr lang="en-US" dirty="0"/>
              <a:t> </a:t>
            </a:r>
            <a:r>
              <a:rPr lang="en-US" dirty="0" err="1"/>
              <a:t>და</a:t>
            </a:r>
            <a:r>
              <a:rPr lang="en-US" dirty="0"/>
              <a:t> </a:t>
            </a:r>
            <a:r>
              <a:rPr lang="en-US" dirty="0" err="1"/>
              <a:t>ელ-ფოსტა</a:t>
            </a:r>
            <a:r>
              <a:rPr lang="en-US" dirty="0"/>
              <a:t> </a:t>
            </a:r>
          </a:p>
          <a:p>
            <a:r>
              <a:rPr lang="en-GB" dirty="0" err="1"/>
              <a:t>ადგილობრივი</a:t>
            </a:r>
            <a:r>
              <a:rPr lang="en-GB" dirty="0"/>
              <a:t> </a:t>
            </a:r>
            <a:r>
              <a:rPr lang="en-GB" dirty="0" err="1"/>
              <a:t>საკონტაქტო</a:t>
            </a:r>
            <a:r>
              <a:rPr lang="en-GB" dirty="0"/>
              <a:t> </a:t>
            </a:r>
            <a:r>
              <a:rPr lang="en-GB" dirty="0" err="1"/>
              <a:t>პირი</a:t>
            </a:r>
            <a:r>
              <a:rPr lang="en-GB" dirty="0"/>
              <a:t> </a:t>
            </a:r>
            <a:r>
              <a:rPr lang="en-GB" dirty="0" err="1"/>
              <a:t>ყოველი</a:t>
            </a:r>
            <a:r>
              <a:rPr lang="en-GB" dirty="0"/>
              <a:t> </a:t>
            </a:r>
            <a:r>
              <a:rPr lang="en-GB" dirty="0" err="1"/>
              <a:t>ქვეყნის</a:t>
            </a:r>
            <a:r>
              <a:rPr lang="en-GB" dirty="0"/>
              <a:t> „</a:t>
            </a:r>
            <a:r>
              <a:rPr lang="en-GB" dirty="0" err="1"/>
              <a:t>სტატისტიკის</a:t>
            </a:r>
            <a:r>
              <a:rPr lang="en-GB" dirty="0"/>
              <a:t> </a:t>
            </a:r>
            <a:r>
              <a:rPr lang="en-GB" dirty="0" err="1"/>
              <a:t>ეროვნული</a:t>
            </a:r>
            <a:r>
              <a:rPr lang="en-GB" dirty="0"/>
              <a:t> </a:t>
            </a:r>
            <a:r>
              <a:rPr lang="en-GB" dirty="0" err="1"/>
              <a:t>სამსახურიდან</a:t>
            </a:r>
            <a:r>
              <a:rPr lang="en-GB" dirty="0"/>
              <a:t>“</a:t>
            </a:r>
          </a:p>
          <a:p>
            <a:pPr lvl="1"/>
            <a:r>
              <a:rPr lang="en-GB" dirty="0" err="1"/>
              <a:t>მონაცემების</a:t>
            </a:r>
            <a:r>
              <a:rPr lang="en-GB" dirty="0"/>
              <a:t> </a:t>
            </a:r>
            <a:r>
              <a:rPr lang="en-GB" dirty="0" err="1"/>
              <a:t>შეგროვება</a:t>
            </a:r>
            <a:r>
              <a:rPr lang="en-GB" dirty="0"/>
              <a:t> </a:t>
            </a:r>
            <a:r>
              <a:rPr lang="en-GB" dirty="0" err="1"/>
              <a:t>და</a:t>
            </a:r>
            <a:r>
              <a:rPr lang="en-GB" dirty="0"/>
              <a:t> </a:t>
            </a:r>
            <a:r>
              <a:rPr lang="en-GB" dirty="0" err="1"/>
              <a:t>კონტაქტების</a:t>
            </a:r>
            <a:r>
              <a:rPr lang="en-GB" dirty="0"/>
              <a:t> </a:t>
            </a:r>
            <a:r>
              <a:rPr lang="en-GB" dirty="0" err="1"/>
              <a:t>შენარჩუნება</a:t>
            </a:r>
            <a:r>
              <a:rPr lang="en-GB" dirty="0"/>
              <a:t> </a:t>
            </a:r>
            <a:r>
              <a:rPr lang="en-GB" dirty="0" err="1"/>
              <a:t>ქვეყანაში</a:t>
            </a:r>
            <a:r>
              <a:rPr lang="en-GB" dirty="0"/>
              <a:t> </a:t>
            </a:r>
            <a:r>
              <a:rPr lang="en-GB" dirty="0" err="1"/>
              <a:t>არსებულ</a:t>
            </a:r>
            <a:r>
              <a:rPr lang="en-GB" dirty="0"/>
              <a:t> </a:t>
            </a:r>
            <a:r>
              <a:rPr lang="en-GB" dirty="0" err="1"/>
              <a:t>მონაცემების</a:t>
            </a:r>
            <a:r>
              <a:rPr lang="en-GB" dirty="0"/>
              <a:t> </a:t>
            </a:r>
            <a:r>
              <a:rPr lang="en-GB" dirty="0" err="1"/>
              <a:t>სხვა</a:t>
            </a:r>
            <a:r>
              <a:rPr lang="en-GB" dirty="0"/>
              <a:t> </a:t>
            </a:r>
            <a:r>
              <a:rPr lang="en-GB" dirty="0" err="1"/>
              <a:t>მწარმოებლებთან</a:t>
            </a:r>
            <a:endParaRPr lang="en-GB" dirty="0"/>
          </a:p>
          <a:p>
            <a:r>
              <a:rPr lang="en-GB" dirty="0" err="1"/>
              <a:t>მონაცემები</a:t>
            </a:r>
            <a:r>
              <a:rPr lang="en-GB" dirty="0"/>
              <a:t> </a:t>
            </a:r>
            <a:r>
              <a:rPr lang="en-GB" dirty="0" err="1"/>
              <a:t>შეგროვებულია</a:t>
            </a:r>
            <a:r>
              <a:rPr lang="en-GB" dirty="0"/>
              <a:t> </a:t>
            </a:r>
            <a:r>
              <a:rPr lang="en-GB" dirty="0" err="1"/>
              <a:t>ყოველ</a:t>
            </a:r>
            <a:r>
              <a:rPr lang="en-GB" dirty="0"/>
              <a:t> </a:t>
            </a:r>
            <a:r>
              <a:rPr lang="en-GB" dirty="0" err="1"/>
              <a:t>ორ</a:t>
            </a:r>
            <a:r>
              <a:rPr lang="en-GB" dirty="0"/>
              <a:t> </a:t>
            </a:r>
            <a:r>
              <a:rPr lang="en-GB" dirty="0" err="1"/>
              <a:t>წელიწადში</a:t>
            </a:r>
            <a:r>
              <a:rPr lang="en-GB" dirty="0"/>
              <a:t> </a:t>
            </a:r>
            <a:r>
              <a:rPr lang="en-GB" dirty="0" err="1"/>
              <a:t>ერთხელ</a:t>
            </a:r>
            <a:r>
              <a:rPr lang="en-GB" dirty="0"/>
              <a:t> (2011, 2013, 2015, 2017, ...)</a:t>
            </a:r>
          </a:p>
        </p:txBody>
      </p:sp>
      <p:sp>
        <p:nvSpPr>
          <p:cNvPr id="4" name="Slide Number Placeholder 3"/>
          <p:cNvSpPr>
            <a:spLocks noGrp="1"/>
          </p:cNvSpPr>
          <p:nvPr>
            <p:ph type="sldNum" sz="quarter" idx="10"/>
          </p:nvPr>
        </p:nvSpPr>
        <p:spPr/>
        <p:txBody>
          <a:bodyPr/>
          <a:lstStyle/>
          <a:p>
            <a:fld id="{E5670F49-A4C7-4E3F-A473-92D7AC89D895}" type="slidenum">
              <a:rPr lang="en-GB" smtClean="0"/>
              <a:t>7</a:t>
            </a:fld>
            <a:endParaRPr lang="en-GB"/>
          </a:p>
        </p:txBody>
      </p:sp>
    </p:spTree>
    <p:extLst>
      <p:ext uri="{BB962C8B-B14F-4D97-AF65-F5344CB8AC3E}">
        <p14:creationId xmlns:p14="http://schemas.microsoft.com/office/powerpoint/2010/main" val="386846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15200" cy="963960"/>
          </a:xfrm>
        </p:spPr>
        <p:txBody>
          <a:bodyPr/>
          <a:lstStyle/>
          <a:p>
            <a:r>
              <a:rPr lang="en-GB" dirty="0" err="1"/>
              <a:t>საინფორმაციო</a:t>
            </a:r>
            <a:r>
              <a:rPr lang="en-GB" dirty="0"/>
              <a:t> </a:t>
            </a:r>
            <a:r>
              <a:rPr lang="en-GB" dirty="0" err="1"/>
              <a:t>ცენტრში</a:t>
            </a:r>
            <a:r>
              <a:rPr lang="en-GB" dirty="0"/>
              <a:t> </a:t>
            </a:r>
            <a:r>
              <a:rPr lang="en-GB" dirty="0" err="1"/>
              <a:t>არსებული</a:t>
            </a:r>
            <a:r>
              <a:rPr lang="en-GB" dirty="0"/>
              <a:t> </a:t>
            </a:r>
            <a:r>
              <a:rPr lang="en-GB" dirty="0" err="1"/>
              <a:t>ინფორმაციის</a:t>
            </a:r>
            <a:r>
              <a:rPr lang="en-GB" dirty="0"/>
              <a:t> </a:t>
            </a:r>
            <a:r>
              <a:rPr lang="en-GB" dirty="0" err="1"/>
              <a:t>შინაარსი</a:t>
            </a:r>
            <a:r>
              <a:rPr lang="en-GB" dirty="0"/>
              <a:t> </a:t>
            </a:r>
            <a:endParaRPr lang="en-US" dirty="0"/>
          </a:p>
        </p:txBody>
      </p:sp>
      <p:sp>
        <p:nvSpPr>
          <p:cNvPr id="3" name="Content Placeholder 2"/>
          <p:cNvSpPr>
            <a:spLocks noGrp="1"/>
          </p:cNvSpPr>
          <p:nvPr>
            <p:ph idx="1"/>
          </p:nvPr>
        </p:nvSpPr>
        <p:spPr>
          <a:xfrm>
            <a:off x="457200" y="1340768"/>
            <a:ext cx="8229600" cy="4755232"/>
          </a:xfrm>
        </p:spPr>
        <p:txBody>
          <a:bodyPr>
            <a:noAutofit/>
          </a:bodyPr>
          <a:lstStyle/>
          <a:p>
            <a:pPr>
              <a:spcBef>
                <a:spcPts val="0"/>
              </a:spcBef>
              <a:spcAft>
                <a:spcPts val="0"/>
              </a:spcAft>
            </a:pPr>
            <a:r>
              <a:rPr lang="en-US" sz="1800" dirty="0" err="1"/>
              <a:t>შვიდი</a:t>
            </a:r>
            <a:r>
              <a:rPr lang="en-US" sz="1800" dirty="0"/>
              <a:t> </a:t>
            </a:r>
            <a:r>
              <a:rPr lang="en-US" sz="1800" dirty="0" err="1"/>
              <a:t>ცხრილი</a:t>
            </a:r>
            <a:r>
              <a:rPr lang="en-US" sz="1800" dirty="0"/>
              <a:t> </a:t>
            </a:r>
          </a:p>
          <a:p>
            <a:pPr>
              <a:spcBef>
                <a:spcPts val="0"/>
              </a:spcBef>
              <a:spcAft>
                <a:spcPts val="0"/>
              </a:spcAft>
            </a:pPr>
            <a:r>
              <a:rPr lang="en-GB" sz="1800" dirty="0" err="1"/>
              <a:t>შეგროვებული</a:t>
            </a:r>
            <a:r>
              <a:rPr lang="en-GB" sz="1800" dirty="0"/>
              <a:t> </a:t>
            </a:r>
            <a:r>
              <a:rPr lang="en-GB" sz="1800" dirty="0" err="1"/>
              <a:t>სტატისტიკა</a:t>
            </a:r>
            <a:r>
              <a:rPr lang="en-GB" sz="1800" dirty="0"/>
              <a:t> </a:t>
            </a:r>
            <a:r>
              <a:rPr lang="en-GB" sz="1800" dirty="0" err="1"/>
              <a:t>მოკლევადიანი</a:t>
            </a:r>
            <a:r>
              <a:rPr lang="en-GB" sz="1800" dirty="0"/>
              <a:t> </a:t>
            </a:r>
            <a:r>
              <a:rPr lang="en-GB" sz="1800" dirty="0" err="1"/>
              <a:t>მიგრაციის</a:t>
            </a:r>
            <a:r>
              <a:rPr lang="en-GB" sz="1800" dirty="0"/>
              <a:t> </a:t>
            </a:r>
            <a:r>
              <a:rPr lang="en-GB" sz="1800" dirty="0" err="1"/>
              <a:t>შესახებ</a:t>
            </a:r>
            <a:r>
              <a:rPr lang="en-GB" sz="1800" dirty="0"/>
              <a:t>, </a:t>
            </a:r>
            <a:r>
              <a:rPr lang="en-GB" sz="1800" dirty="0" err="1"/>
              <a:t>მაგრამ</a:t>
            </a:r>
            <a:r>
              <a:rPr lang="en-GB" sz="1800" dirty="0"/>
              <a:t> </a:t>
            </a:r>
            <a:r>
              <a:rPr lang="en-GB" sz="1800" dirty="0" err="1"/>
              <a:t>წარმოდგენილია</a:t>
            </a:r>
            <a:r>
              <a:rPr lang="en-GB" sz="1800" dirty="0"/>
              <a:t> </a:t>
            </a:r>
            <a:r>
              <a:rPr lang="en-GB" sz="1800" dirty="0" err="1"/>
              <a:t>არასაკმარისი</a:t>
            </a:r>
            <a:r>
              <a:rPr lang="en-GB" sz="1800" dirty="0"/>
              <a:t>  </a:t>
            </a:r>
            <a:r>
              <a:rPr lang="en-GB" sz="1800" dirty="0" err="1"/>
              <a:t>მონაცემები</a:t>
            </a:r>
            <a:r>
              <a:rPr lang="en-GB" sz="1800" dirty="0"/>
              <a:t> </a:t>
            </a:r>
          </a:p>
        </p:txBody>
      </p:sp>
      <p:graphicFrame>
        <p:nvGraphicFramePr>
          <p:cNvPr id="4" name="Table 3"/>
          <p:cNvGraphicFramePr>
            <a:graphicFrameLocks noGrp="1"/>
          </p:cNvGraphicFramePr>
          <p:nvPr>
            <p:extLst>
              <p:ext uri="{D42A27DB-BD31-4B8C-83A1-F6EECF244321}">
                <p14:modId xmlns:p14="http://schemas.microsoft.com/office/powerpoint/2010/main" val="633073549"/>
              </p:ext>
            </p:extLst>
          </p:nvPr>
        </p:nvGraphicFramePr>
        <p:xfrm>
          <a:off x="179512" y="2276872"/>
          <a:ext cx="8856984" cy="4237247"/>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val="20000"/>
                    </a:ext>
                  </a:extLst>
                </a:gridCol>
                <a:gridCol w="4428492">
                  <a:extLst>
                    <a:ext uri="{9D8B030D-6E8A-4147-A177-3AD203B41FA5}">
                      <a16:colId xmlns:a16="http://schemas.microsoft.com/office/drawing/2014/main" val="20001"/>
                    </a:ext>
                  </a:extLst>
                </a:gridCol>
              </a:tblGrid>
              <a:tr h="6176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ცხრილი1: </a:t>
                      </a:r>
                      <a:r>
                        <a:rPr lang="en-GB" sz="1400" b="0" dirty="0" err="1">
                          <a:solidFill>
                            <a:schemeClr val="tx1"/>
                          </a:solidFill>
                        </a:rPr>
                        <a:t>უცხოეთში</a:t>
                      </a:r>
                      <a:r>
                        <a:rPr lang="en-GB" sz="1400" b="0" dirty="0">
                          <a:solidFill>
                            <a:schemeClr val="tx1"/>
                          </a:solidFill>
                        </a:rPr>
                        <a:t> </a:t>
                      </a:r>
                      <a:r>
                        <a:rPr lang="en-GB" sz="1400" b="0" dirty="0" err="1">
                          <a:solidFill>
                            <a:schemeClr val="tx1"/>
                          </a:solidFill>
                        </a:rPr>
                        <a:t>დაბადებული</a:t>
                      </a:r>
                      <a:r>
                        <a:rPr lang="en-GB" sz="1400" b="0" dirty="0">
                          <a:solidFill>
                            <a:schemeClr val="tx1"/>
                          </a:solidFill>
                        </a:rPr>
                        <a:t> </a:t>
                      </a:r>
                      <a:r>
                        <a:rPr lang="en-GB" sz="1400" b="0" dirty="0" err="1">
                          <a:solidFill>
                            <a:schemeClr val="tx1"/>
                          </a:solidFill>
                        </a:rPr>
                        <a:t>მოსახლეობა</a:t>
                      </a:r>
                      <a:r>
                        <a:rPr lang="en-GB" sz="1400" b="0" dirty="0">
                          <a:solidFill>
                            <a:schemeClr val="tx1"/>
                          </a:solidFill>
                        </a:rPr>
                        <a:t> </a:t>
                      </a:r>
                    </a:p>
                    <a:p>
                      <a:endParaRPr lang="en-GB"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fontAlgn="base">
                        <a:lnSpc>
                          <a:spcPct val="120000"/>
                        </a:lnSpc>
                        <a:buFont typeface="Arial" panose="020B0604020202020204" pitchFamily="34" charset="0"/>
                        <a:buChar char="•"/>
                      </a:pPr>
                      <a:r>
                        <a:rPr lang="en-GB" sz="1200" b="0" dirty="0" err="1">
                          <a:solidFill>
                            <a:schemeClr val="tx1"/>
                          </a:solidFill>
                        </a:rPr>
                        <a:t>მოსახლეობა</a:t>
                      </a:r>
                      <a:r>
                        <a:rPr lang="en-GB" sz="1200" b="0" dirty="0">
                          <a:solidFill>
                            <a:schemeClr val="tx1"/>
                          </a:solidFill>
                        </a:rPr>
                        <a:t> </a:t>
                      </a:r>
                      <a:r>
                        <a:rPr lang="en-GB" sz="1200" b="0" dirty="0" err="1">
                          <a:solidFill>
                            <a:schemeClr val="tx1"/>
                          </a:solidFill>
                        </a:rPr>
                        <a:t>დაბადების</a:t>
                      </a:r>
                      <a:r>
                        <a:rPr lang="en-GB" sz="1200" b="0" dirty="0">
                          <a:solidFill>
                            <a:schemeClr val="tx1"/>
                          </a:solidFill>
                        </a:rPr>
                        <a:t> </a:t>
                      </a:r>
                      <a:r>
                        <a:rPr lang="en-GB" sz="1200" b="0" dirty="0" err="1">
                          <a:solidFill>
                            <a:schemeClr val="tx1"/>
                          </a:solidFill>
                        </a:rPr>
                        <a:t>ადგილის</a:t>
                      </a:r>
                      <a:r>
                        <a:rPr lang="en-GB" sz="1200" b="0" dirty="0">
                          <a:solidFill>
                            <a:schemeClr val="tx1"/>
                          </a:solidFill>
                        </a:rPr>
                        <a:t> </a:t>
                      </a:r>
                      <a:r>
                        <a:rPr lang="en-GB" sz="1200" b="0" dirty="0" err="1">
                          <a:solidFill>
                            <a:schemeClr val="tx1"/>
                          </a:solidFill>
                        </a:rPr>
                        <a:t>მიხედვით</a:t>
                      </a:r>
                      <a:endParaRPr lang="en-GB" sz="1200" b="0" dirty="0">
                        <a:solidFill>
                          <a:schemeClr val="tx1"/>
                        </a:solidFill>
                      </a:endParaRPr>
                    </a:p>
                    <a:p>
                      <a:pPr marL="171450" lvl="0" indent="-171450" fontAlgn="base">
                        <a:lnSpc>
                          <a:spcPct val="120000"/>
                        </a:lnSpc>
                        <a:buFont typeface="Arial" panose="020B0604020202020204" pitchFamily="34" charset="0"/>
                        <a:buChar char="•"/>
                      </a:pPr>
                      <a:r>
                        <a:rPr lang="en-GB" sz="1200" b="0" dirty="0" err="1">
                          <a:solidFill>
                            <a:schemeClr val="tx1"/>
                          </a:solidFill>
                        </a:rPr>
                        <a:t>უცხოეთში</a:t>
                      </a:r>
                      <a:r>
                        <a:rPr lang="en-GB" sz="1200" b="0" dirty="0">
                          <a:solidFill>
                            <a:schemeClr val="tx1"/>
                          </a:solidFill>
                        </a:rPr>
                        <a:t> </a:t>
                      </a:r>
                      <a:r>
                        <a:rPr lang="en-GB" sz="1200" b="0" dirty="0" err="1">
                          <a:solidFill>
                            <a:schemeClr val="tx1"/>
                          </a:solidFill>
                        </a:rPr>
                        <a:t>დაბადებული</a:t>
                      </a:r>
                      <a:r>
                        <a:rPr lang="en-GB" sz="1200" b="0" dirty="0">
                          <a:solidFill>
                            <a:schemeClr val="tx1"/>
                          </a:solidFill>
                        </a:rPr>
                        <a:t> </a:t>
                      </a:r>
                      <a:r>
                        <a:rPr lang="en-GB" sz="1200" b="0" dirty="0" err="1">
                          <a:solidFill>
                            <a:schemeClr val="tx1"/>
                          </a:solidFill>
                        </a:rPr>
                        <a:t>მოსახლეობა</a:t>
                      </a:r>
                      <a:r>
                        <a:rPr lang="en-GB" sz="1200" b="0" dirty="0">
                          <a:solidFill>
                            <a:schemeClr val="tx1"/>
                          </a:solidFill>
                        </a:rPr>
                        <a:t> </a:t>
                      </a:r>
                      <a:r>
                        <a:rPr lang="en-GB" sz="1200" b="0" dirty="0" err="1">
                          <a:solidFill>
                            <a:schemeClr val="tx1"/>
                          </a:solidFill>
                        </a:rPr>
                        <a:t>დაბადების</a:t>
                      </a:r>
                      <a:r>
                        <a:rPr lang="en-GB" sz="1200" b="0" dirty="0">
                          <a:solidFill>
                            <a:schemeClr val="tx1"/>
                          </a:solidFill>
                        </a:rPr>
                        <a:t> </a:t>
                      </a:r>
                      <a:r>
                        <a:rPr lang="en-GB" sz="1200" b="0" dirty="0" err="1">
                          <a:solidFill>
                            <a:schemeClr val="tx1"/>
                          </a:solidFill>
                        </a:rPr>
                        <a:t>ქვეყნის</a:t>
                      </a:r>
                      <a:r>
                        <a:rPr lang="en-GB" sz="1200" b="0" dirty="0">
                          <a:solidFill>
                            <a:schemeClr val="tx1"/>
                          </a:solidFill>
                        </a:rPr>
                        <a:t> </a:t>
                      </a:r>
                      <a:r>
                        <a:rPr lang="en-GB" sz="1200" b="0" dirty="0" err="1">
                          <a:solidFill>
                            <a:schemeClr val="tx1"/>
                          </a:solidFill>
                        </a:rPr>
                        <a:t>მიხედვით</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70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ცხრილი</a:t>
                      </a:r>
                      <a:r>
                        <a:rPr lang="en-GB" sz="1400" dirty="0"/>
                        <a:t>2: </a:t>
                      </a:r>
                      <a:r>
                        <a:rPr lang="en-GB" sz="1400" dirty="0" err="1"/>
                        <a:t>მოსახლეობა</a:t>
                      </a:r>
                      <a:r>
                        <a:rPr lang="en-GB" sz="1400" dirty="0"/>
                        <a:t> </a:t>
                      </a:r>
                      <a:r>
                        <a:rPr lang="en-GB" sz="1400" dirty="0" err="1"/>
                        <a:t>მოქალაქეობის</a:t>
                      </a:r>
                      <a:r>
                        <a:rPr lang="en-GB" sz="1400" dirty="0"/>
                        <a:t> </a:t>
                      </a:r>
                      <a:r>
                        <a:rPr lang="en-GB" sz="1400" dirty="0" err="1"/>
                        <a:t>მიხედვით</a:t>
                      </a:r>
                      <a:r>
                        <a:rPr lang="en-GB" sz="14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fontAlgn="base">
                        <a:lnSpc>
                          <a:spcPct val="120000"/>
                        </a:lnSpc>
                        <a:buFont typeface="Arial" panose="020B0604020202020204" pitchFamily="34" charset="0"/>
                        <a:buChar char="•"/>
                      </a:pPr>
                      <a:r>
                        <a:rPr lang="en-GB" sz="1200" b="0" dirty="0" err="1">
                          <a:solidFill>
                            <a:schemeClr val="tx1"/>
                          </a:solidFill>
                        </a:rPr>
                        <a:t>მოსახლეობა</a:t>
                      </a:r>
                      <a:r>
                        <a:rPr lang="en-GB" sz="1200" b="0" dirty="0">
                          <a:solidFill>
                            <a:schemeClr val="tx1"/>
                          </a:solidFill>
                        </a:rPr>
                        <a:t> </a:t>
                      </a:r>
                      <a:r>
                        <a:rPr lang="en-GB" sz="1200" b="0" dirty="0" err="1">
                          <a:solidFill>
                            <a:schemeClr val="tx1"/>
                          </a:solidFill>
                        </a:rPr>
                        <a:t>მოქალაქეობის</a:t>
                      </a:r>
                      <a:r>
                        <a:rPr lang="en-GB" sz="1200" b="0" dirty="0">
                          <a:solidFill>
                            <a:schemeClr val="tx1"/>
                          </a:solidFill>
                        </a:rPr>
                        <a:t> </a:t>
                      </a:r>
                      <a:r>
                        <a:rPr lang="en-GB" sz="1200" b="0" dirty="0" err="1">
                          <a:solidFill>
                            <a:schemeClr val="tx1"/>
                          </a:solidFill>
                        </a:rPr>
                        <a:t>სტატუსის</a:t>
                      </a:r>
                      <a:r>
                        <a:rPr lang="en-GB" sz="1200" b="0" dirty="0">
                          <a:solidFill>
                            <a:schemeClr val="tx1"/>
                          </a:solidFill>
                        </a:rPr>
                        <a:t> </a:t>
                      </a:r>
                      <a:r>
                        <a:rPr lang="en-GB" sz="1200" b="0" dirty="0" err="1">
                          <a:solidFill>
                            <a:schemeClr val="tx1"/>
                          </a:solidFill>
                        </a:rPr>
                        <a:t>მიხედვით</a:t>
                      </a:r>
                      <a:r>
                        <a:rPr lang="en-GB" sz="1200" dirty="0"/>
                        <a:t> </a:t>
                      </a:r>
                    </a:p>
                    <a:p>
                      <a:pPr marL="171450" lvl="0" indent="-171450" fontAlgn="base">
                        <a:lnSpc>
                          <a:spcPct val="120000"/>
                        </a:lnSpc>
                        <a:buFont typeface="Arial" panose="020B0604020202020204" pitchFamily="34" charset="0"/>
                        <a:buChar char="•"/>
                      </a:pPr>
                      <a:r>
                        <a:rPr lang="en-GB" sz="1200" dirty="0" err="1"/>
                        <a:t>უცხოელები</a:t>
                      </a:r>
                      <a:r>
                        <a:rPr lang="en-GB" sz="1200" dirty="0"/>
                        <a:t> </a:t>
                      </a:r>
                      <a:r>
                        <a:rPr lang="en-GB" sz="1200" dirty="0" err="1"/>
                        <a:t>მოქალაქეობის</a:t>
                      </a:r>
                      <a:r>
                        <a:rPr lang="en-GB" sz="1200" dirty="0"/>
                        <a:t> </a:t>
                      </a:r>
                      <a:r>
                        <a:rPr lang="en-GB" sz="1200" dirty="0" err="1"/>
                        <a:t>ქვეყნის</a:t>
                      </a:r>
                      <a:r>
                        <a:rPr lang="en-GB" sz="1200" baseline="0" dirty="0"/>
                        <a:t> </a:t>
                      </a:r>
                      <a:r>
                        <a:rPr lang="en-GB" sz="1200" baseline="0" dirty="0" err="1"/>
                        <a:t>მიხედვით</a:t>
                      </a:r>
                      <a:r>
                        <a:rPr lang="en-GB" sz="1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57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ცხრილი</a:t>
                      </a:r>
                      <a:r>
                        <a:rPr lang="en-GB" sz="1400" dirty="0"/>
                        <a:t>3: </a:t>
                      </a:r>
                      <a:r>
                        <a:rPr lang="en-GB" sz="1400" dirty="0" err="1"/>
                        <a:t>გრძელვადიანი</a:t>
                      </a:r>
                      <a:r>
                        <a:rPr lang="en-GB" sz="1400" baseline="0" dirty="0"/>
                        <a:t> </a:t>
                      </a:r>
                      <a:r>
                        <a:rPr lang="en-GB" sz="1400" baseline="0" dirty="0" err="1"/>
                        <a:t>იმიგრაცია</a:t>
                      </a:r>
                      <a:r>
                        <a:rPr lang="en-GB" sz="1400" baseline="0" dirty="0"/>
                        <a:t> </a:t>
                      </a:r>
                      <a:r>
                        <a:rPr lang="en-GB" sz="1400" baseline="0" dirty="0" err="1"/>
                        <a:t>წინა</a:t>
                      </a:r>
                      <a:r>
                        <a:rPr lang="en-GB" sz="1400" baseline="0" dirty="0"/>
                        <a:t> </a:t>
                      </a:r>
                      <a:r>
                        <a:rPr lang="en-GB" sz="1400" baseline="0" dirty="0" err="1"/>
                        <a:t>საცხოვრებელი</a:t>
                      </a:r>
                      <a:r>
                        <a:rPr lang="en-GB" sz="1400" baseline="0" dirty="0"/>
                        <a:t> </a:t>
                      </a:r>
                      <a:r>
                        <a:rPr lang="en-GB" sz="1400" baseline="0" dirty="0" err="1"/>
                        <a:t>ქვეყნის</a:t>
                      </a:r>
                      <a:r>
                        <a:rPr lang="en-GB" sz="1400" baseline="0" dirty="0"/>
                        <a:t> </a:t>
                      </a:r>
                      <a:r>
                        <a:rPr lang="en-GB" sz="1400" baseline="0" dirty="0" err="1"/>
                        <a:t>მიხედვით</a:t>
                      </a:r>
                      <a:r>
                        <a:rPr lang="en-GB" sz="1400" baseline="0" dirty="0"/>
                        <a:t> </a:t>
                      </a:r>
                      <a:r>
                        <a:rPr lang="en-GB" sz="1400" dirty="0"/>
                        <a:t>(</a:t>
                      </a:r>
                      <a:r>
                        <a:rPr lang="en-GB" sz="1400" dirty="0" err="1"/>
                        <a:t>ნაკადები</a:t>
                      </a:r>
                      <a:r>
                        <a:rPr lang="en-GB" sz="1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68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err="1">
                          <a:solidFill>
                            <a:schemeClr val="tx1"/>
                          </a:solidFill>
                        </a:rPr>
                        <a:t>ცხრილი</a:t>
                      </a:r>
                      <a:r>
                        <a:rPr lang="en-GB" sz="1400" b="0" dirty="0">
                          <a:solidFill>
                            <a:schemeClr val="tx1"/>
                          </a:solidFill>
                        </a:rPr>
                        <a:t> </a:t>
                      </a:r>
                      <a:r>
                        <a:rPr lang="en-GB" sz="1400" dirty="0"/>
                        <a:t>4: </a:t>
                      </a:r>
                      <a:r>
                        <a:rPr lang="en-GB" sz="1400" dirty="0" err="1"/>
                        <a:t>გრძელვადიანი</a:t>
                      </a:r>
                      <a:r>
                        <a:rPr lang="en-GB" sz="1400" baseline="0" dirty="0"/>
                        <a:t> </a:t>
                      </a:r>
                      <a:r>
                        <a:rPr lang="en-GB" sz="1400" baseline="0" dirty="0" err="1"/>
                        <a:t>ემიგრაცია</a:t>
                      </a:r>
                      <a:r>
                        <a:rPr lang="en-GB" sz="1400" baseline="0" dirty="0"/>
                        <a:t> </a:t>
                      </a:r>
                      <a:r>
                        <a:rPr lang="en-GB" sz="1400" baseline="0" dirty="0" err="1"/>
                        <a:t>მომდევნო</a:t>
                      </a:r>
                      <a:r>
                        <a:rPr lang="en-GB" sz="1400" baseline="0" dirty="0"/>
                        <a:t> </a:t>
                      </a:r>
                      <a:r>
                        <a:rPr lang="en-GB" sz="1400" baseline="0" dirty="0" err="1"/>
                        <a:t>საცხოვრებელი</a:t>
                      </a:r>
                      <a:r>
                        <a:rPr lang="en-GB" sz="1400" baseline="0" dirty="0"/>
                        <a:t> </a:t>
                      </a:r>
                      <a:r>
                        <a:rPr lang="en-GB" sz="1400" baseline="0" dirty="0" err="1"/>
                        <a:t>ქვეყნის</a:t>
                      </a:r>
                      <a:r>
                        <a:rPr lang="en-GB" sz="1400" baseline="0" dirty="0"/>
                        <a:t> </a:t>
                      </a:r>
                      <a:r>
                        <a:rPr lang="en-GB" sz="1400" baseline="0" dirty="0" err="1"/>
                        <a:t>მიხედვით</a:t>
                      </a:r>
                      <a:r>
                        <a:rPr lang="en-GB" sz="1400" baseline="0" dirty="0"/>
                        <a:t> </a:t>
                      </a:r>
                      <a:r>
                        <a:rPr lang="en-GB" sz="1400" dirty="0"/>
                        <a:t>(</a:t>
                      </a:r>
                      <a:r>
                        <a:rPr lang="en-GB" sz="1400" dirty="0" err="1"/>
                        <a:t>ნაკადები</a:t>
                      </a:r>
                      <a:r>
                        <a:rPr lang="en-GB" sz="1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76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err="1">
                          <a:solidFill>
                            <a:schemeClr val="tx1"/>
                          </a:solidFill>
                        </a:rPr>
                        <a:t>ცხრილი</a:t>
                      </a:r>
                      <a:r>
                        <a:rPr lang="en-GB" sz="1400" b="0" dirty="0">
                          <a:solidFill>
                            <a:schemeClr val="tx1"/>
                          </a:solidFill>
                        </a:rPr>
                        <a:t> </a:t>
                      </a:r>
                      <a:r>
                        <a:rPr lang="en-GB" sz="1400" dirty="0"/>
                        <a:t>5: </a:t>
                      </a:r>
                      <a:r>
                        <a:rPr lang="en-GB" sz="1400" dirty="0" err="1"/>
                        <a:t>გრძელვადიანი</a:t>
                      </a:r>
                      <a:r>
                        <a:rPr lang="en-GB" sz="1400" baseline="0" dirty="0"/>
                        <a:t> </a:t>
                      </a:r>
                      <a:r>
                        <a:rPr lang="en-GB" sz="1400" baseline="0" dirty="0" err="1"/>
                        <a:t>იმიგრაცია</a:t>
                      </a:r>
                      <a:r>
                        <a:rPr lang="en-GB" sz="1400" baseline="0" dirty="0"/>
                        <a:t> </a:t>
                      </a:r>
                      <a:r>
                        <a:rPr lang="en-GB" sz="1400" baseline="0" dirty="0" err="1"/>
                        <a:t>მოქალაქეობის</a:t>
                      </a:r>
                      <a:r>
                        <a:rPr lang="en-GB" sz="1400" baseline="0" dirty="0"/>
                        <a:t> </a:t>
                      </a:r>
                      <a:r>
                        <a:rPr lang="en-GB" sz="1400" baseline="0" dirty="0" err="1"/>
                        <a:t>მიხედვით</a:t>
                      </a:r>
                      <a:r>
                        <a:rPr lang="en-GB" sz="1400" baseline="0" dirty="0"/>
                        <a:t> </a:t>
                      </a:r>
                      <a:r>
                        <a:rPr lang="en-GB" sz="1400" dirty="0"/>
                        <a:t>  (</a:t>
                      </a:r>
                      <a:r>
                        <a:rPr lang="en-GB" sz="1400" dirty="0" err="1"/>
                        <a:t>ნაკადები</a:t>
                      </a:r>
                      <a:r>
                        <a:rPr lang="en-GB" sz="1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fontAlgn="base">
                        <a:lnSpc>
                          <a:spcPct val="120000"/>
                        </a:lnSpc>
                        <a:buFont typeface="Arial" panose="020B0604020202020204" pitchFamily="34" charset="0"/>
                        <a:buChar char="•"/>
                      </a:pPr>
                      <a:r>
                        <a:rPr lang="en-GB" sz="1200" dirty="0" err="1"/>
                        <a:t>მოქალაქეობის</a:t>
                      </a:r>
                      <a:r>
                        <a:rPr lang="en-GB" sz="1200" dirty="0"/>
                        <a:t> </a:t>
                      </a:r>
                      <a:r>
                        <a:rPr lang="en-GB" sz="1200" dirty="0" err="1"/>
                        <a:t>სტატუსი</a:t>
                      </a:r>
                      <a:r>
                        <a:rPr lang="en-GB" sz="1200" baseline="0" dirty="0" err="1"/>
                        <a:t>ს</a:t>
                      </a:r>
                      <a:r>
                        <a:rPr lang="en-GB" sz="1200" baseline="0" dirty="0"/>
                        <a:t> </a:t>
                      </a:r>
                      <a:r>
                        <a:rPr lang="en-GB" sz="1200" baseline="0" dirty="0" err="1"/>
                        <a:t>მიხედვით</a:t>
                      </a:r>
                      <a:r>
                        <a:rPr lang="en-GB" sz="1200" dirty="0"/>
                        <a:t> </a:t>
                      </a:r>
                    </a:p>
                    <a:p>
                      <a:pPr marL="171450" lvl="0" indent="-171450" fontAlgn="base">
                        <a:lnSpc>
                          <a:spcPct val="120000"/>
                        </a:lnSpc>
                        <a:buFont typeface="Arial" panose="020B0604020202020204" pitchFamily="34" charset="0"/>
                        <a:buChar char="•"/>
                      </a:pPr>
                      <a:r>
                        <a:rPr lang="en-GB" sz="1200" dirty="0" err="1"/>
                        <a:t>არამოქალაქეები</a:t>
                      </a:r>
                      <a:r>
                        <a:rPr lang="en-GB" sz="1200" dirty="0"/>
                        <a:t> </a:t>
                      </a:r>
                      <a:r>
                        <a:rPr lang="en-GB" sz="1200" dirty="0" err="1"/>
                        <a:t>მოქალაქეობის</a:t>
                      </a:r>
                      <a:r>
                        <a:rPr lang="en-GB" sz="1200" dirty="0"/>
                        <a:t> </a:t>
                      </a:r>
                      <a:r>
                        <a:rPr lang="en-GB" sz="1200" dirty="0" err="1"/>
                        <a:t>ქვეყნის</a:t>
                      </a:r>
                      <a:r>
                        <a:rPr lang="en-GB" sz="1200" dirty="0"/>
                        <a:t> </a:t>
                      </a:r>
                      <a:r>
                        <a:rPr lang="en-GB" sz="1200" dirty="0" err="1"/>
                        <a:t>მიხედვით</a:t>
                      </a:r>
                      <a:r>
                        <a:rPr lang="en-GB" sz="1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76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err="1">
                          <a:solidFill>
                            <a:schemeClr val="tx1"/>
                          </a:solidFill>
                        </a:rPr>
                        <a:t>ცხრილი</a:t>
                      </a:r>
                      <a:r>
                        <a:rPr lang="en-GB" sz="1400" b="0" dirty="0">
                          <a:solidFill>
                            <a:schemeClr val="tx1"/>
                          </a:solidFill>
                        </a:rPr>
                        <a:t> </a:t>
                      </a:r>
                      <a:r>
                        <a:rPr lang="en-GB" sz="1400" dirty="0"/>
                        <a:t>6: </a:t>
                      </a:r>
                      <a:r>
                        <a:rPr lang="en-GB" sz="1400" dirty="0" err="1"/>
                        <a:t>გრძელვადიანი</a:t>
                      </a:r>
                      <a:r>
                        <a:rPr lang="en-GB" sz="1400" baseline="0" dirty="0"/>
                        <a:t> </a:t>
                      </a:r>
                      <a:r>
                        <a:rPr lang="en-GB" sz="1400" baseline="0" dirty="0" err="1"/>
                        <a:t>ემიგრაცია</a:t>
                      </a:r>
                      <a:r>
                        <a:rPr lang="en-GB" sz="1400" baseline="0" dirty="0"/>
                        <a:t> </a:t>
                      </a:r>
                      <a:r>
                        <a:rPr lang="en-GB" sz="1400" baseline="0" dirty="0" err="1"/>
                        <a:t>მოქალაქეობის</a:t>
                      </a:r>
                      <a:r>
                        <a:rPr lang="en-GB" sz="1400" baseline="0" dirty="0"/>
                        <a:t> </a:t>
                      </a:r>
                      <a:r>
                        <a:rPr lang="en-GB" sz="1400" baseline="0" dirty="0" err="1"/>
                        <a:t>მიხედვით</a:t>
                      </a:r>
                      <a:r>
                        <a:rPr lang="en-GB" sz="1400" baseline="0" dirty="0"/>
                        <a:t> </a:t>
                      </a:r>
                      <a:r>
                        <a:rPr lang="en-GB" sz="1400" dirty="0"/>
                        <a:t> (</a:t>
                      </a:r>
                      <a:r>
                        <a:rPr lang="en-GB" sz="1400" dirty="0" err="1"/>
                        <a:t>ნაკადები</a:t>
                      </a:r>
                      <a:r>
                        <a:rPr lang="en-GB" sz="1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fontAlgn="base">
                        <a:lnSpc>
                          <a:spcPct val="120000"/>
                        </a:lnSpc>
                        <a:buFont typeface="Arial" panose="020B0604020202020204" pitchFamily="34" charset="0"/>
                        <a:buChar char="•"/>
                      </a:pPr>
                      <a:r>
                        <a:rPr lang="en-GB" sz="1200" dirty="0" err="1"/>
                        <a:t>მოქალაქეობის</a:t>
                      </a:r>
                      <a:r>
                        <a:rPr lang="en-GB" sz="1200" dirty="0"/>
                        <a:t> </a:t>
                      </a:r>
                      <a:r>
                        <a:rPr lang="en-GB" sz="1200" dirty="0" err="1"/>
                        <a:t>სტატუსის</a:t>
                      </a:r>
                      <a:r>
                        <a:rPr lang="en-GB" sz="1200" baseline="0" dirty="0"/>
                        <a:t> </a:t>
                      </a:r>
                      <a:r>
                        <a:rPr lang="en-GB" sz="1200" baseline="0" dirty="0" err="1"/>
                        <a:t>მიხედვით</a:t>
                      </a:r>
                      <a:r>
                        <a:rPr lang="en-GB" sz="1200" dirty="0"/>
                        <a:t> </a:t>
                      </a:r>
                    </a:p>
                    <a:p>
                      <a:pPr marL="171450" lvl="0" indent="-171450" fontAlgn="base">
                        <a:lnSpc>
                          <a:spcPct val="120000"/>
                        </a:lnSpc>
                        <a:buFont typeface="Arial" panose="020B0604020202020204" pitchFamily="34" charset="0"/>
                        <a:buChar char="•"/>
                      </a:pPr>
                      <a:r>
                        <a:rPr lang="en-GB" sz="1200" dirty="0" err="1"/>
                        <a:t>არამოქალაქეები</a:t>
                      </a:r>
                      <a:r>
                        <a:rPr lang="en-GB" sz="1200" dirty="0"/>
                        <a:t> </a:t>
                      </a:r>
                      <a:r>
                        <a:rPr lang="en-GB" sz="1200" dirty="0" err="1"/>
                        <a:t>მოქალაქეობის</a:t>
                      </a:r>
                      <a:r>
                        <a:rPr lang="en-GB" sz="1200" baseline="0" dirty="0"/>
                        <a:t> </a:t>
                      </a:r>
                      <a:r>
                        <a:rPr lang="en-GB" sz="1200" baseline="0" dirty="0" err="1"/>
                        <a:t>ქვეყნის</a:t>
                      </a:r>
                      <a:r>
                        <a:rPr lang="en-GB" sz="1200" baseline="0" dirty="0"/>
                        <a:t> </a:t>
                      </a:r>
                      <a:r>
                        <a:rPr lang="en-GB" sz="1200" baseline="0" dirty="0" err="1"/>
                        <a:t>მიხედვით</a:t>
                      </a:r>
                      <a:r>
                        <a:rPr lang="en-GB" sz="1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10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err="1">
                          <a:solidFill>
                            <a:schemeClr val="tx1"/>
                          </a:solidFill>
                        </a:rPr>
                        <a:t>ცხრილი</a:t>
                      </a:r>
                      <a:r>
                        <a:rPr lang="en-GB" sz="1400" b="0" dirty="0">
                          <a:solidFill>
                            <a:schemeClr val="tx1"/>
                          </a:solidFill>
                        </a:rPr>
                        <a:t> </a:t>
                      </a:r>
                      <a:r>
                        <a:rPr lang="en-GB" sz="1400" dirty="0"/>
                        <a:t>7: </a:t>
                      </a:r>
                      <a:r>
                        <a:rPr lang="en-GB" sz="1400" dirty="0" err="1"/>
                        <a:t>მოქალაქეობის</a:t>
                      </a:r>
                      <a:r>
                        <a:rPr lang="en-GB" sz="1400" dirty="0"/>
                        <a:t> </a:t>
                      </a:r>
                      <a:r>
                        <a:rPr lang="en-GB" sz="1400" dirty="0" err="1"/>
                        <a:t>მიღება</a:t>
                      </a:r>
                      <a:r>
                        <a:rPr lang="en-GB" sz="14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fontAlgn="base">
                        <a:lnSpc>
                          <a:spcPct val="120000"/>
                        </a:lnSpc>
                        <a:buFont typeface="Arial" panose="020B0604020202020204" pitchFamily="34" charset="0"/>
                        <a:buChar char="•"/>
                      </a:pPr>
                      <a:r>
                        <a:rPr lang="en-GB" sz="1200" dirty="0" err="1"/>
                        <a:t>მიმღების</a:t>
                      </a:r>
                      <a:r>
                        <a:rPr lang="en-GB" sz="1200" dirty="0"/>
                        <a:t> </a:t>
                      </a:r>
                      <a:r>
                        <a:rPr lang="en-GB" sz="1200" dirty="0" err="1"/>
                        <a:t>სტატუსის</a:t>
                      </a:r>
                      <a:r>
                        <a:rPr lang="en-GB" sz="1200" dirty="0"/>
                        <a:t> </a:t>
                      </a:r>
                      <a:r>
                        <a:rPr lang="en-GB" sz="1200" dirty="0" err="1"/>
                        <a:t>მიხედვით</a:t>
                      </a:r>
                      <a:r>
                        <a:rPr lang="en-GB" sz="1200" dirty="0"/>
                        <a:t> </a:t>
                      </a:r>
                    </a:p>
                    <a:p>
                      <a:pPr marL="171450" lvl="0" indent="-171450" fontAlgn="base">
                        <a:lnSpc>
                          <a:spcPct val="120000"/>
                        </a:lnSpc>
                        <a:buFont typeface="Arial" panose="020B0604020202020204" pitchFamily="34" charset="0"/>
                        <a:buChar char="•"/>
                      </a:pPr>
                      <a:r>
                        <a:rPr lang="en-GB" sz="1200" dirty="0" err="1"/>
                        <a:t>წინა</a:t>
                      </a:r>
                      <a:r>
                        <a:rPr lang="en-GB" sz="1200" dirty="0"/>
                        <a:t> </a:t>
                      </a:r>
                      <a:r>
                        <a:rPr lang="en-GB" sz="1200" dirty="0" err="1"/>
                        <a:t>მოქალაქეობის</a:t>
                      </a:r>
                      <a:r>
                        <a:rPr lang="en-GB" sz="1200" dirty="0"/>
                        <a:t> </a:t>
                      </a:r>
                      <a:r>
                        <a:rPr lang="en-GB" sz="1200" dirty="0" err="1"/>
                        <a:t>ქვეყნის</a:t>
                      </a:r>
                      <a:r>
                        <a:rPr lang="en-GB" sz="1200" dirty="0"/>
                        <a:t> </a:t>
                      </a:r>
                      <a:r>
                        <a:rPr lang="en-GB" sz="1200" dirty="0" err="1"/>
                        <a:t>მიხედვით</a:t>
                      </a:r>
                      <a:r>
                        <a:rPr lang="en-GB" sz="1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0"/>
          </p:nvPr>
        </p:nvSpPr>
        <p:spPr/>
        <p:txBody>
          <a:bodyPr/>
          <a:lstStyle/>
          <a:p>
            <a:fld id="{E5670F49-A4C7-4E3F-A473-92D7AC89D895}" type="slidenum">
              <a:rPr lang="en-GB" smtClean="0"/>
              <a:t>8</a:t>
            </a:fld>
            <a:endParaRPr lang="en-GB"/>
          </a:p>
        </p:txBody>
      </p:sp>
    </p:spTree>
    <p:extLst>
      <p:ext uri="{BB962C8B-B14F-4D97-AF65-F5344CB8AC3E}">
        <p14:creationId xmlns:p14="http://schemas.microsoft.com/office/powerpoint/2010/main" val="30974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21" t="5918" r="9568" b="23607"/>
          <a:stretch/>
        </p:blipFill>
        <p:spPr bwMode="auto">
          <a:xfrm>
            <a:off x="31568" y="116632"/>
            <a:ext cx="9004928" cy="5824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691680" y="5946314"/>
            <a:ext cx="3490424" cy="457200"/>
          </a:xfrm>
          <a:prstGeom prst="rect">
            <a:avLst/>
          </a:prstGeom>
          <a:noFill/>
          <a:ln>
            <a:noFill/>
          </a:ln>
        </p:spPr>
        <p:txBody>
          <a:bodyPr wrap="none" lIns="0" tIns="0" rIns="0" bIns="0" rtlCol="0">
            <a:noAutofit/>
          </a:bodyPr>
          <a:lstStyle/>
          <a:p>
            <a:pPr>
              <a:lnSpc>
                <a:spcPts val="2160"/>
              </a:lnSpc>
              <a:spcBef>
                <a:spcPts val="1200"/>
              </a:spcBef>
            </a:pPr>
            <a:r>
              <a:rPr lang="en-GB" sz="1600" b="1" i="1" dirty="0">
                <a:solidFill>
                  <a:srgbClr val="0099FF"/>
                </a:solidFill>
              </a:rPr>
              <a:t>http://w3.unece.org/PXWeb2015/pxweb/en/STAT/STAT__30-GE__99-MCH_1</a:t>
            </a:r>
          </a:p>
        </p:txBody>
      </p:sp>
      <p:sp>
        <p:nvSpPr>
          <p:cNvPr id="5" name="Slide Number Placeholder 4"/>
          <p:cNvSpPr>
            <a:spLocks noGrp="1"/>
          </p:cNvSpPr>
          <p:nvPr>
            <p:ph type="sldNum" sz="quarter" idx="10"/>
          </p:nvPr>
        </p:nvSpPr>
        <p:spPr/>
        <p:txBody>
          <a:bodyPr/>
          <a:lstStyle/>
          <a:p>
            <a:fld id="{E5670F49-A4C7-4E3F-A473-92D7AC89D895}" type="slidenum">
              <a:rPr lang="en-GB" smtClean="0"/>
              <a:t>9</a:t>
            </a:fld>
            <a:endParaRPr lang="en-GB"/>
          </a:p>
        </p:txBody>
      </p:sp>
    </p:spTree>
    <p:extLst>
      <p:ext uri="{BB962C8B-B14F-4D97-AF65-F5344CB8AC3E}">
        <p14:creationId xmlns:p14="http://schemas.microsoft.com/office/powerpoint/2010/main" val="327451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1376</Words>
  <Application>Microsoft Office PowerPoint</Application>
  <PresentationFormat>Affichage à l'écran (4:3)</PresentationFormat>
  <Paragraphs>292</Paragraphs>
  <Slides>19</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HP Simplified</vt:lpstr>
      <vt:lpstr>Symbol</vt:lpstr>
      <vt:lpstr>1_UNECE_POTX_4x3</vt:lpstr>
      <vt:lpstr>UNECE მიგრაციის სტატისტიკის საინფორმაციო ცენტრი – კავშირი საქართველოსთან </vt:lpstr>
      <vt:lpstr>მონაცემთა გაზიარების შედეგად მიღებული სარგებელი </vt:lpstr>
      <vt:lpstr>დაკავშირებული აქტივობები UNECE-ში</vt:lpstr>
      <vt:lpstr>მონაცემთა გაზიარების სავარჯიშოდან მიღებული დასკვნები (2007)</vt:lpstr>
      <vt:lpstr>გაიდლაინები მონაცემების გაზიარების შესახებ ემიგრაციის სტატისტიკის გასაუმჯობესებლად (2009)</vt:lpstr>
      <vt:lpstr>UNECE - მიგრაციის სტატისტიკის საინფორმაციო ცენტრი </vt:lpstr>
      <vt:lpstr>ორგანიზაციული ასპექტები </vt:lpstr>
      <vt:lpstr>საინფორმაციო ცენტრში არსებული ინფორმაციის შინაარსი </vt:lpstr>
      <vt:lpstr>Présentation PowerPoint</vt:lpstr>
      <vt:lpstr>Présentation PowerPoint</vt:lpstr>
      <vt:lpstr>Présentation PowerPoint</vt:lpstr>
      <vt:lpstr>მონაცემების დროულობა  (ყველაზე ბოლო წელი)</vt:lpstr>
      <vt:lpstr>მონაცემების სისრულე (თანმიმდევრულობა, განყოფილებებს შორის არსებული მონაცემების ხელმისაწვდომობა)</vt:lpstr>
      <vt:lpstr>მონაცემების პერიოდულობა  (გამოქვეყნების ციკლი)</vt:lpstr>
      <vt:lpstr>სხვა ქვეყნების მონაცემების გამოყენება, საზღვარგარეთ მცხოვრები ადამიანების რაოდენობის შესაფასებლად</vt:lpstr>
      <vt:lpstr>გრძელვადიანი იმიგრანტები, რომელთა წინა საცხოვრებელი ადგილის ქვეყანა საქართველო იყო (2014)</vt:lpstr>
      <vt:lpstr>გრძელვადიანი იმიგრანტები საქართველოს მოქალაქეობით (2014)</vt:lpstr>
      <vt:lpstr>გრძელვადიანი ემიგრანტები საქართველოს მოქალაქეობით (2014)</vt:lpstr>
      <vt:lpstr>დასკვნა</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Salonen</dc:creator>
  <cp:lastModifiedBy>Nathan Menton</cp:lastModifiedBy>
  <cp:revision>109</cp:revision>
  <dcterms:created xsi:type="dcterms:W3CDTF">2015-09-07T07:41:02Z</dcterms:created>
  <dcterms:modified xsi:type="dcterms:W3CDTF">2016-04-03T13:32:52Z</dcterms:modified>
</cp:coreProperties>
</file>