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12"/>
  </p:notesMasterIdLst>
  <p:handoutMasterIdLst>
    <p:handoutMasterId r:id="rId13"/>
  </p:handoutMasterIdLst>
  <p:sldIdLst>
    <p:sldId id="380" r:id="rId2"/>
    <p:sldId id="403" r:id="rId3"/>
    <p:sldId id="398" r:id="rId4"/>
    <p:sldId id="401" r:id="rId5"/>
    <p:sldId id="404" r:id="rId6"/>
    <p:sldId id="410" r:id="rId7"/>
    <p:sldId id="406" r:id="rId8"/>
    <p:sldId id="409" r:id="rId9"/>
    <p:sldId id="413" r:id="rId10"/>
    <p:sldId id="348" r:id="rId11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1DEF"/>
    <a:srgbClr val="002060"/>
    <a:srgbClr val="93CDDD"/>
    <a:srgbClr val="04C7FC"/>
    <a:srgbClr val="CCDAEC"/>
    <a:srgbClr val="B9CDE5"/>
    <a:srgbClr val="8EB4E2"/>
    <a:srgbClr val="4F81BD"/>
    <a:srgbClr val="31859C"/>
    <a:srgbClr val="204D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29" autoAdjust="0"/>
    <p:restoredTop sz="94737" autoAdjust="0"/>
  </p:normalViewPr>
  <p:slideViewPr>
    <p:cSldViewPr>
      <p:cViewPr>
        <p:scale>
          <a:sx n="100" d="100"/>
          <a:sy n="100" d="100"/>
        </p:scale>
        <p:origin x="-15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42322613997463"/>
          <c:y val="0.40512551964494703"/>
          <c:w val="0.5651194508886257"/>
          <c:h val="0.47521326866930141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42322613997463"/>
          <c:y val="0.40512551964494703"/>
          <c:w val="0.5651194508886257"/>
          <c:h val="0.47521326866930141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563822695823396"/>
          <c:y val="2.914352527896262E-2"/>
          <c:w val="0.8330838535670978"/>
          <c:h val="0.7742483609066442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Лист1!$A$6</c:f>
              <c:strCache>
                <c:ptCount val="1"/>
                <c:pt idx="0">
                  <c:v>СНГ</c:v>
                </c:pt>
              </c:strCache>
            </c:strRef>
          </c:tx>
          <c:spPr>
            <a:ln w="31750">
              <a:solidFill>
                <a:srgbClr val="451DEF"/>
              </a:solidFill>
            </a:ln>
          </c:spPr>
          <c:marker>
            <c:symbol val="plus"/>
            <c:size val="8"/>
            <c:spPr>
              <a:solidFill>
                <a:srgbClr val="451DEF"/>
              </a:solidFill>
              <a:ln>
                <a:solidFill>
                  <a:srgbClr val="451DEF"/>
                </a:solidFill>
              </a:ln>
            </c:spPr>
          </c:marker>
          <c:cat>
            <c:numRef>
              <c:f>Лист1!$B$5:$J$5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Лист1!$B$6:$J$6</c:f>
              <c:numCache>
                <c:formatCode>0.0</c:formatCode>
                <c:ptCount val="9"/>
                <c:pt idx="0">
                  <c:v>93.584923963110583</c:v>
                </c:pt>
                <c:pt idx="1">
                  <c:v>93.749199270344647</c:v>
                </c:pt>
                <c:pt idx="2">
                  <c:v>94.129165124410335</c:v>
                </c:pt>
                <c:pt idx="3">
                  <c:v>93.994340130230526</c:v>
                </c:pt>
                <c:pt idx="4">
                  <c:v>92.362729550548977</c:v>
                </c:pt>
                <c:pt idx="5">
                  <c:v>93.036482719023567</c:v>
                </c:pt>
                <c:pt idx="6">
                  <c:v>93.638805610066825</c:v>
                </c:pt>
                <c:pt idx="7">
                  <c:v>94.320868264922936</c:v>
                </c:pt>
                <c:pt idx="8">
                  <c:v>94.407902930631053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Лист1!$A$7</c:f>
              <c:strCache>
                <c:ptCount val="1"/>
                <c:pt idx="0">
                  <c:v>ЕС-28</c:v>
                </c:pt>
              </c:strCache>
            </c:strRef>
          </c:tx>
          <c:spPr>
            <a:ln w="31750">
              <a:solidFill>
                <a:srgbClr val="31859C"/>
              </a:solidFill>
            </a:ln>
          </c:spPr>
          <c:marker>
            <c:symbol val="diamond"/>
            <c:size val="8"/>
            <c:spPr>
              <a:solidFill>
                <a:srgbClr val="4BACC6">
                  <a:lumMod val="75000"/>
                </a:srgbClr>
              </a:solidFill>
              <a:ln>
                <a:solidFill>
                  <a:srgbClr val="4BACC6">
                    <a:lumMod val="75000"/>
                  </a:srgbClr>
                </a:solidFill>
              </a:ln>
            </c:spPr>
          </c:marker>
          <c:cat>
            <c:numRef>
              <c:f>Лист1!$B$5:$J$5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Лист1!$B$7:$J$7</c:f>
              <c:numCache>
                <c:formatCode>0.0</c:formatCode>
                <c:ptCount val="9"/>
                <c:pt idx="0">
                  <c:v>90.977352627303773</c:v>
                </c:pt>
                <c:pt idx="1">
                  <c:v>91.773147696574654</c:v>
                </c:pt>
                <c:pt idx="2">
                  <c:v>92.819566943153404</c:v>
                </c:pt>
                <c:pt idx="3">
                  <c:v>92.97994478425538</c:v>
                </c:pt>
                <c:pt idx="4">
                  <c:v>91.067305874016299</c:v>
                </c:pt>
                <c:pt idx="5">
                  <c:v>90.38178608362324</c:v>
                </c:pt>
                <c:pt idx="6">
                  <c:v>90.376006883868683</c:v>
                </c:pt>
                <c:pt idx="7">
                  <c:v>89.562151794834676</c:v>
                </c:pt>
                <c:pt idx="8">
                  <c:v>89.1732121932246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Лист1!$A$8</c:f>
              <c:strCache>
                <c:ptCount val="1"/>
                <c:pt idx="0">
                  <c:v>ОЭСР</c:v>
                </c:pt>
              </c:strCache>
            </c:strRef>
          </c:tx>
          <c:spPr>
            <a:ln w="31750">
              <a:solidFill>
                <a:srgbClr val="204D84"/>
              </a:solidFill>
            </a:ln>
          </c:spPr>
          <c:marker>
            <c:symbol val="triangle"/>
            <c:size val="8"/>
            <c:spPr>
              <a:solidFill>
                <a:srgbClr val="204D84"/>
              </a:solidFill>
              <a:ln>
                <a:solidFill>
                  <a:srgbClr val="204D84"/>
                </a:solidFill>
              </a:ln>
            </c:spPr>
          </c:marker>
          <c:cat>
            <c:numRef>
              <c:f>Лист1!$B$5:$J$5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Лист1!$B$8:$J$8</c:f>
              <c:numCache>
                <c:formatCode>0.0</c:formatCode>
                <c:ptCount val="9"/>
                <c:pt idx="0">
                  <c:v>93.373988623464754</c:v>
                </c:pt>
                <c:pt idx="1">
                  <c:v>93.895387325538707</c:v>
                </c:pt>
                <c:pt idx="2">
                  <c:v>94.354811638449092</c:v>
                </c:pt>
                <c:pt idx="3">
                  <c:v>94.061852331384486</c:v>
                </c:pt>
                <c:pt idx="4">
                  <c:v>91.842351112035487</c:v>
                </c:pt>
                <c:pt idx="5">
                  <c:v>91.684326815488319</c:v>
                </c:pt>
                <c:pt idx="6">
                  <c:v>92.038676583254471</c:v>
                </c:pt>
                <c:pt idx="7">
                  <c:v>92.039056511278488</c:v>
                </c:pt>
                <c:pt idx="8">
                  <c:v>92.086245529440831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Лист1!$A$9</c:f>
              <c:strCache>
                <c:ptCount val="1"/>
                <c:pt idx="0">
                  <c:v>США</c:v>
                </c:pt>
              </c:strCache>
            </c:strRef>
          </c:tx>
          <c:spPr>
            <a:ln w="22225">
              <a:solidFill>
                <a:schemeClr val="tx1"/>
              </a:solidFill>
            </a:ln>
          </c:spPr>
          <c:marker>
            <c:symbol val="x"/>
            <c:size val="7"/>
            <c:spPr>
              <a:ln>
                <a:solidFill>
                  <a:schemeClr val="tx1"/>
                </a:solidFill>
              </a:ln>
            </c:spPr>
          </c:marker>
          <c:cat>
            <c:numRef>
              <c:f>Лист1!$B$5:$J$5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Лист1!$B$9:$J$9</c:f>
            </c:numRef>
          </c:val>
          <c:smooth val="0"/>
        </c:ser>
        <c:ser>
          <c:idx val="4"/>
          <c:order val="4"/>
          <c:tx>
            <c:strRef>
              <c:f>Лист1!$A$10</c:f>
              <c:strCache>
                <c:ptCount val="1"/>
                <c:pt idx="0">
                  <c:v>Япония</c:v>
                </c:pt>
              </c:strCache>
            </c:strRef>
          </c:tx>
          <c:spPr>
            <a:ln w="22225">
              <a:solidFill>
                <a:schemeClr val="tx1"/>
              </a:solidFill>
            </a:ln>
          </c:spPr>
          <c:marker>
            <c:symbol val="squar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Лист1!$B$5:$J$5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Лист1!$B$10:$J$10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668800"/>
        <c:axId val="42670720"/>
      </c:lineChart>
      <c:catAx>
        <c:axId val="42668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200" baseline="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2670720"/>
        <c:crosses val="autoZero"/>
        <c:auto val="1"/>
        <c:lblAlgn val="ctr"/>
        <c:lblOffset val="100"/>
        <c:noMultiLvlLbl val="0"/>
      </c:catAx>
      <c:valAx>
        <c:axId val="42670720"/>
        <c:scaling>
          <c:orientation val="minMax"/>
          <c:max val="95"/>
          <c:min val="89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26688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2354892009634863"/>
          <c:y val="0.91053416017095634"/>
          <c:w val="0.85422068942694307"/>
          <c:h val="7.3716158078026242E-2"/>
        </c:manualLayout>
      </c:layout>
      <c:overlay val="0"/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451DEF"/>
                </a:solidFill>
                <a:latin typeface="Arial Cyr"/>
                <a:ea typeface="Arial Cyr"/>
                <a:cs typeface="Arial Cyr"/>
              </a:defRPr>
            </a:pPr>
            <a:r>
              <a:rPr lang="ru-RU" sz="2000" dirty="0">
                <a:solidFill>
                  <a:srgbClr val="451DEF"/>
                </a:solidFill>
                <a:latin typeface="Arial" pitchFamily="34" charset="0"/>
                <a:cs typeface="Arial" pitchFamily="34" charset="0"/>
              </a:rPr>
              <a:t>СНГ</a:t>
            </a:r>
          </a:p>
        </c:rich>
      </c:tx>
      <c:layout>
        <c:manualLayout>
          <c:xMode val="edge"/>
          <c:yMode val="edge"/>
          <c:x val="0.15666877854412575"/>
          <c:y val="2.873365631307567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411988758005868"/>
          <c:y val="0.16318096281388073"/>
          <c:w val="0.66541930776460279"/>
          <c:h val="0.71539528701374488"/>
        </c:manualLayout>
      </c:layout>
      <c:pieChart>
        <c:varyColors val="1"/>
        <c:ser>
          <c:idx val="0"/>
          <c:order val="0"/>
          <c:tx>
            <c:strRef>
              <c:f>Лист3!$A$61</c:f>
              <c:strCache>
                <c:ptCount val="1"/>
                <c:pt idx="0">
                  <c:v>СНГ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13"/>
          <c:dPt>
            <c:idx val="0"/>
            <c:bubble3D val="0"/>
            <c:spPr>
              <a:solidFill>
                <a:srgbClr val="66FFFF"/>
              </a:solidFill>
              <a:ln w="12700">
                <a:solidFill>
                  <a:srgbClr val="66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ACC8EA"/>
              </a:solidFill>
              <a:ln w="12700">
                <a:solidFill>
                  <a:srgbClr val="ACC8EA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2060"/>
              </a:solidFill>
              <a:ln w="12700">
                <a:solidFill>
                  <a:srgbClr val="002060"/>
                </a:solidFill>
                <a:prstDash val="solid"/>
              </a:ln>
            </c:spPr>
          </c:dPt>
          <c:dPt>
            <c:idx val="3"/>
            <c:bubble3D val="0"/>
            <c:explosion val="10"/>
            <c:spPr>
              <a:solidFill>
                <a:srgbClr val="4F81BD"/>
              </a:solidFill>
              <a:ln w="12700">
                <a:solidFill>
                  <a:srgbClr val="4F81BD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 pitchFamily="34" charset="0"/>
                    <a:ea typeface="Arial Cyr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Лист3!$B$60:$E$60</c:f>
              <c:strCache>
                <c:ptCount val="4"/>
                <c:pt idx="0">
                  <c:v>сельское хозяйство, охота и лесное хозяйство; рыболовство, рыбоводство     </c:v>
                </c:pt>
                <c:pt idx="1">
                  <c:v>промышленность     </c:v>
                </c:pt>
                <c:pt idx="2">
                  <c:v>строительство  </c:v>
                </c:pt>
                <c:pt idx="3">
                  <c:v>сфера услуг   </c:v>
                </c:pt>
              </c:strCache>
            </c:strRef>
          </c:cat>
          <c:val>
            <c:numRef>
              <c:f>Лист3!$B$61:$E$61</c:f>
              <c:numCache>
                <c:formatCode>General</c:formatCode>
                <c:ptCount val="4"/>
                <c:pt idx="0">
                  <c:v>15.1</c:v>
                </c:pt>
                <c:pt idx="1">
                  <c:v>17.399999999999999</c:v>
                </c:pt>
                <c:pt idx="2">
                  <c:v>7</c:v>
                </c:pt>
                <c:pt idx="3">
                  <c:v>60.5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47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2000" b="1" i="0" u="none" strike="noStrike" baseline="0">
                <a:solidFill>
                  <a:schemeClr val="tx2">
                    <a:lumMod val="75000"/>
                  </a:schemeClr>
                </a:solidFill>
                <a:latin typeface="Arial Cyr"/>
                <a:ea typeface="Arial Cyr"/>
                <a:cs typeface="Arial Cyr"/>
              </a:defRPr>
            </a:pPr>
            <a:r>
              <a:rPr lang="ru-RU" sz="2000" dirty="0" smtClean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ЕС-28</a:t>
            </a:r>
            <a:endParaRPr lang="ru-RU" sz="2000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0454806823265883"/>
          <c:y val="3.347836752611260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3294210865151296E-2"/>
          <c:y val="0.16364075446485091"/>
          <c:w val="0.80270192641014215"/>
          <c:h val="0.71626568754539088"/>
        </c:manualLayout>
      </c:layout>
      <c:pieChart>
        <c:varyColors val="1"/>
        <c:ser>
          <c:idx val="0"/>
          <c:order val="0"/>
          <c:tx>
            <c:strRef>
              <c:f>Лист3!$A$63</c:f>
              <c:strCache>
                <c:ptCount val="1"/>
                <c:pt idx="0">
                  <c:v>ЕС - 28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10"/>
          <c:dPt>
            <c:idx val="0"/>
            <c:bubble3D val="0"/>
            <c:spPr>
              <a:solidFill>
                <a:srgbClr val="66FFFF"/>
              </a:solidFill>
              <a:ln w="12700">
                <a:solidFill>
                  <a:srgbClr val="66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ACC8EA"/>
              </a:solidFill>
              <a:ln w="12700">
                <a:solidFill>
                  <a:srgbClr val="ACC8EA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2060"/>
              </a:solidFill>
              <a:ln w="12700">
                <a:solidFill>
                  <a:srgbClr val="00206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4F81BD"/>
              </a:solidFill>
              <a:ln w="12700">
                <a:solidFill>
                  <a:srgbClr val="4F81BD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3.9485712870796809E-2"/>
                  <c:y val="1.697545112213891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9.4079149197259438E-5"/>
                  <c:y val="1.288243820268735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3.896103896103896E-2"/>
                  <c:y val="3.980099502487562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 pitchFamily="34" charset="0"/>
                    <a:ea typeface="Arial Cyr"/>
                    <a:cs typeface="Arial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Лист3!$B$62:$E$62</c:f>
              <c:strCache>
                <c:ptCount val="4"/>
                <c:pt idx="0">
                  <c:v>сельское хозяйство, охота и лесное хозяйство; рыболовство, рыбоводство     </c:v>
                </c:pt>
                <c:pt idx="1">
                  <c:v>промышленность     </c:v>
                </c:pt>
                <c:pt idx="2">
                  <c:v>строительство  </c:v>
                </c:pt>
                <c:pt idx="3">
                  <c:v>сфера услуг   </c:v>
                </c:pt>
              </c:strCache>
            </c:strRef>
          </c:cat>
          <c:val>
            <c:numRef>
              <c:f>Лист3!$B$63:$E$63</c:f>
              <c:numCache>
                <c:formatCode>0.0</c:formatCode>
                <c:ptCount val="4"/>
                <c:pt idx="0">
                  <c:v>5</c:v>
                </c:pt>
                <c:pt idx="1">
                  <c:v>16</c:v>
                </c:pt>
                <c:pt idx="2">
                  <c:v>7</c:v>
                </c:pt>
                <c:pt idx="3">
                  <c:v>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4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42322613997463"/>
          <c:y val="0.40512551964494703"/>
          <c:w val="0.5651194508886257"/>
          <c:h val="0.47521326866930141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42322613997463"/>
          <c:y val="0.40512551964494703"/>
          <c:w val="0.5651194508886257"/>
          <c:h val="0.47521326866930141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814015834511625E-2"/>
          <c:y val="2.7052950835271941E-2"/>
          <c:w val="0.89510098717067288"/>
          <c:h val="0.7524699053046394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Лист1!$N$6</c:f>
              <c:strCache>
                <c:ptCount val="1"/>
                <c:pt idx="0">
                  <c:v>СНГ</c:v>
                </c:pt>
              </c:strCache>
            </c:strRef>
          </c:tx>
          <c:spPr>
            <a:ln w="31750">
              <a:solidFill>
                <a:srgbClr val="451DEF"/>
              </a:solidFill>
            </a:ln>
          </c:spPr>
          <c:marker>
            <c:symbol val="plus"/>
            <c:size val="8"/>
            <c:spPr>
              <a:solidFill>
                <a:srgbClr val="451DEF"/>
              </a:solidFill>
              <a:ln>
                <a:solidFill>
                  <a:srgbClr val="451DEF"/>
                </a:solidFill>
              </a:ln>
            </c:spPr>
          </c:marker>
          <c:cat>
            <c:numRef>
              <c:f>Лист1!$O$5:$W$5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Лист1!$O$6:$W$6</c:f>
              <c:numCache>
                <c:formatCode>0.0</c:formatCode>
                <c:ptCount val="9"/>
                <c:pt idx="0">
                  <c:v>7</c:v>
                </c:pt>
                <c:pt idx="1">
                  <c:v>6.9</c:v>
                </c:pt>
                <c:pt idx="2">
                  <c:v>6.3</c:v>
                </c:pt>
                <c:pt idx="3">
                  <c:v>6.3</c:v>
                </c:pt>
                <c:pt idx="4">
                  <c:v>8</c:v>
                </c:pt>
                <c:pt idx="5">
                  <c:v>7.3</c:v>
                </c:pt>
                <c:pt idx="6">
                  <c:v>6.8</c:v>
                </c:pt>
                <c:pt idx="7">
                  <c:v>6</c:v>
                </c:pt>
                <c:pt idx="8">
                  <c:v>5.9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Лист1!$N$7</c:f>
              <c:strCache>
                <c:ptCount val="1"/>
                <c:pt idx="0">
                  <c:v>ЕС-28</c:v>
                </c:pt>
              </c:strCache>
            </c:strRef>
          </c:tx>
          <c:spPr>
            <a:ln w="31750">
              <a:solidFill>
                <a:schemeClr val="accent5">
                  <a:lumMod val="75000"/>
                </a:schemeClr>
              </a:solidFill>
            </a:ln>
          </c:spPr>
          <c:marker>
            <c:symbol val="diamond"/>
            <c:size val="8"/>
            <c:spPr>
              <a:solidFill>
                <a:schemeClr val="accent5">
                  <a:lumMod val="75000"/>
                </a:schemeClr>
              </a:solidFill>
              <a:ln w="15875">
                <a:solidFill>
                  <a:schemeClr val="accent5">
                    <a:lumMod val="75000"/>
                  </a:schemeClr>
                </a:solidFill>
              </a:ln>
            </c:spPr>
          </c:marker>
          <c:cat>
            <c:numRef>
              <c:f>Лист1!$O$5:$W$5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Лист1!$O$7:$W$7</c:f>
              <c:numCache>
                <c:formatCode>0.0</c:formatCode>
                <c:ptCount val="9"/>
                <c:pt idx="0">
                  <c:v>9</c:v>
                </c:pt>
                <c:pt idx="1">
                  <c:v>8.1999999999999993</c:v>
                </c:pt>
                <c:pt idx="2">
                  <c:v>7.2</c:v>
                </c:pt>
                <c:pt idx="3">
                  <c:v>7</c:v>
                </c:pt>
                <c:pt idx="4">
                  <c:v>9</c:v>
                </c:pt>
                <c:pt idx="5">
                  <c:v>9.6</c:v>
                </c:pt>
                <c:pt idx="6" formatCode="General">
                  <c:v>9.6</c:v>
                </c:pt>
                <c:pt idx="7">
                  <c:v>10.4</c:v>
                </c:pt>
                <c:pt idx="8">
                  <c:v>10.8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Лист1!$N$8</c:f>
              <c:strCache>
                <c:ptCount val="1"/>
                <c:pt idx="0">
                  <c:v>ОЭСР</c:v>
                </c:pt>
              </c:strCache>
            </c:strRef>
          </c:tx>
          <c:spPr>
            <a:ln w="31750">
              <a:solidFill>
                <a:srgbClr val="204D84"/>
              </a:solidFill>
            </a:ln>
          </c:spPr>
          <c:marker>
            <c:symbol val="triangle"/>
            <c:size val="8"/>
            <c:spPr>
              <a:solidFill>
                <a:srgbClr val="204D84"/>
              </a:solidFill>
              <a:ln>
                <a:solidFill>
                  <a:srgbClr val="204D84"/>
                </a:solidFill>
              </a:ln>
            </c:spPr>
          </c:marker>
          <c:cat>
            <c:numRef>
              <c:f>Лист1!$O$5:$W$5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Лист1!$O$8:$W$8</c:f>
              <c:numCache>
                <c:formatCode>0.0</c:formatCode>
                <c:ptCount val="9"/>
                <c:pt idx="0">
                  <c:v>6.8</c:v>
                </c:pt>
                <c:pt idx="1">
                  <c:v>6.2</c:v>
                </c:pt>
                <c:pt idx="2">
                  <c:v>5.8</c:v>
                </c:pt>
                <c:pt idx="3">
                  <c:v>6.1</c:v>
                </c:pt>
                <c:pt idx="4">
                  <c:v>8.3000000000000007</c:v>
                </c:pt>
                <c:pt idx="5">
                  <c:v>8.5</c:v>
                </c:pt>
                <c:pt idx="6">
                  <c:v>8.1999999999999993</c:v>
                </c:pt>
                <c:pt idx="7">
                  <c:v>8.1999999999999993</c:v>
                </c:pt>
                <c:pt idx="8">
                  <c:v>8.1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972288"/>
        <c:axId val="42974208"/>
      </c:lineChart>
      <c:catAx>
        <c:axId val="42972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200" baseline="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2974208"/>
        <c:crosses val="autoZero"/>
        <c:auto val="1"/>
        <c:lblAlgn val="ctr"/>
        <c:lblOffset val="100"/>
        <c:noMultiLvlLbl val="0"/>
      </c:catAx>
      <c:valAx>
        <c:axId val="42974208"/>
        <c:scaling>
          <c:orientation val="minMax"/>
          <c:max val="11"/>
          <c:min val="5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2972288"/>
        <c:crossesAt val="1"/>
        <c:crossBetween val="between"/>
      </c:valAx>
    </c:plotArea>
    <c:legend>
      <c:legendPos val="b"/>
      <c:layout>
        <c:manualLayout>
          <c:xMode val="edge"/>
          <c:yMode val="edge"/>
          <c:x val="0.11165426063770692"/>
          <c:y val="0.92499383238463695"/>
          <c:w val="0.86814222288058529"/>
          <c:h val="5.9444171235875753E-2"/>
        </c:manualLayout>
      </c:layout>
      <c:overlay val="0"/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22164395400179"/>
          <c:y val="2.9689614946734024E-2"/>
          <c:w val="0.69196633396094842"/>
          <c:h val="0.79293523179683378"/>
        </c:manualLayout>
      </c:layout>
      <c:barChart>
        <c:barDir val="bar"/>
        <c:grouping val="clustered"/>
        <c:varyColors val="0"/>
        <c:ser>
          <c:idx val="0"/>
          <c:order val="0"/>
          <c:tx>
            <c:v>Уровень безработицы в возрасте 15-24 года</c:v>
          </c:tx>
          <c:spPr>
            <a:solidFill>
              <a:srgbClr val="93CDDD"/>
            </a:solidFill>
          </c:spPr>
          <c:invertIfNegative val="0"/>
          <c:cat>
            <c:strRef>
              <c:f>Лист1!$A$2:$A$11</c:f>
              <c:strCache>
                <c:ptCount val="10"/>
                <c:pt idx="0">
                  <c:v>Армения</c:v>
                </c:pt>
                <c:pt idx="1">
                  <c:v>Таджикистан (2009)</c:v>
                </c:pt>
                <c:pt idx="2">
                  <c:v>Кыргызстан</c:v>
                </c:pt>
                <c:pt idx="3">
                  <c:v>Украина</c:v>
                </c:pt>
                <c:pt idx="4">
                  <c:v>Беларусь (2009)</c:v>
                </c:pt>
                <c:pt idx="5">
                  <c:v>СНГ</c:v>
                </c:pt>
                <c:pt idx="6">
                  <c:v>Россия</c:v>
                </c:pt>
                <c:pt idx="7">
                  <c:v>Молдова</c:v>
                </c:pt>
                <c:pt idx="8">
                  <c:v>Казахстан</c:v>
                </c:pt>
                <c:pt idx="9">
                  <c:v>Азербайджан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36.1</c:v>
                </c:pt>
                <c:pt idx="1">
                  <c:v>16.7</c:v>
                </c:pt>
                <c:pt idx="2">
                  <c:v>13.4</c:v>
                </c:pt>
                <c:pt idx="3">
                  <c:v>17.399999999999999</c:v>
                </c:pt>
                <c:pt idx="4">
                  <c:v>12.5</c:v>
                </c:pt>
                <c:pt idx="5">
                  <c:v>13.8</c:v>
                </c:pt>
                <c:pt idx="6">
                  <c:v>13.8</c:v>
                </c:pt>
                <c:pt idx="7">
                  <c:v>12.2</c:v>
                </c:pt>
                <c:pt idx="8">
                  <c:v>3.9</c:v>
                </c:pt>
                <c:pt idx="9">
                  <c:v>13.7</c:v>
                </c:pt>
              </c:numCache>
            </c:numRef>
          </c:val>
        </c:ser>
        <c:ser>
          <c:idx val="1"/>
          <c:order val="1"/>
          <c:tx>
            <c:v>Уровень безработицы в возрасте 15-64 года</c:v>
          </c:tx>
          <c:spPr>
            <a:solidFill>
              <a:srgbClr val="002060"/>
            </a:solidFill>
          </c:spPr>
          <c:invertIfNegative val="0"/>
          <c:cat>
            <c:strRef>
              <c:f>Лист1!$A$2:$A$11</c:f>
              <c:strCache>
                <c:ptCount val="10"/>
                <c:pt idx="0">
                  <c:v>Армения</c:v>
                </c:pt>
                <c:pt idx="1">
                  <c:v>Таджикистан (2009)</c:v>
                </c:pt>
                <c:pt idx="2">
                  <c:v>Кыргызстан</c:v>
                </c:pt>
                <c:pt idx="3">
                  <c:v>Украина</c:v>
                </c:pt>
                <c:pt idx="4">
                  <c:v>Беларусь (2009)</c:v>
                </c:pt>
                <c:pt idx="5">
                  <c:v>СНГ</c:v>
                </c:pt>
                <c:pt idx="6">
                  <c:v>Россия</c:v>
                </c:pt>
                <c:pt idx="7">
                  <c:v>Молдова</c:v>
                </c:pt>
                <c:pt idx="8">
                  <c:v>Казахстан</c:v>
                </c:pt>
                <c:pt idx="9">
                  <c:v>Азербайджан</c:v>
                </c:pt>
              </c:strCache>
            </c:strRef>
          </c:cat>
          <c:val>
            <c:numRef>
              <c:f>Лист1!$E$2:$E$11</c:f>
              <c:numCache>
                <c:formatCode>General</c:formatCode>
                <c:ptCount val="10"/>
                <c:pt idx="0">
                  <c:v>16.8</c:v>
                </c:pt>
                <c:pt idx="1">
                  <c:v>11.6</c:v>
                </c:pt>
                <c:pt idx="2">
                  <c:v>8.4</c:v>
                </c:pt>
                <c:pt idx="3">
                  <c:v>7.3</c:v>
                </c:pt>
                <c:pt idx="4">
                  <c:v>6.1</c:v>
                </c:pt>
                <c:pt idx="5">
                  <c:v>6</c:v>
                </c:pt>
                <c:pt idx="6">
                  <c:v>5.5</c:v>
                </c:pt>
                <c:pt idx="7">
                  <c:v>5.2</c:v>
                </c:pt>
                <c:pt idx="8">
                  <c:v>5.2</c:v>
                </c:pt>
                <c:pt idx="9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2999168"/>
        <c:axId val="43005056"/>
      </c:barChart>
      <c:catAx>
        <c:axId val="4299916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3005056"/>
        <c:crosses val="autoZero"/>
        <c:auto val="1"/>
        <c:lblAlgn val="ctr"/>
        <c:lblOffset val="100"/>
        <c:noMultiLvlLbl val="0"/>
      </c:catAx>
      <c:valAx>
        <c:axId val="430050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299916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0.01367</cdr:y>
    </cdr:from>
    <cdr:to>
      <cdr:x>1</cdr:x>
      <cdr:y>0.19842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53304"/>
          <a:ext cx="5328592" cy="7204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Распределение </a:t>
          </a:r>
          <a:r>
            <a: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занятого населения </a:t>
          </a:r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в 2013 году</a:t>
          </a:r>
          <a:endParaRPr lang="ru-RU" sz="1600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/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по </a:t>
          </a:r>
          <a:r>
            <a: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основным видам экономической деятельности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0.03187</cdr:x>
      <cdr:y>0.01367</cdr:y>
    </cdr:from>
    <cdr:to>
      <cdr:x>0.988</cdr:x>
      <cdr:y>0.19842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" y="70013"/>
          <a:ext cx="4320480" cy="9465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Уровень занятости</a:t>
          </a:r>
          <a:endParaRPr lang="ru-RU" sz="1600" b="1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0.03187</cdr:x>
      <cdr:y>0.01367</cdr:y>
    </cdr:from>
    <cdr:to>
      <cdr:x>0.988</cdr:x>
      <cdr:y>0.19842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" y="70013"/>
          <a:ext cx="4320480" cy="9465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Уровень безработицы</a:t>
          </a:r>
          <a:endParaRPr lang="ru-RU" sz="1600" b="1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0.01835</cdr:x>
      <cdr:y>0</cdr:y>
    </cdr:from>
    <cdr:to>
      <cdr:x>0.96984</cdr:x>
      <cdr:y>0.19945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" y="0"/>
          <a:ext cx="3733574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Уровень безработицы населения в странах СНГ в 2013 году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(по данным обследований рабочей силы)</a:t>
          </a:r>
          <a:endParaRPr lang="ru-RU" sz="1200" b="1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72005" cy="49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016" tIns="48007" rIns="96016" bIns="48007" numCol="1" anchor="t" anchorCtr="0" compatLnSpc="1">
            <a:prstTxWarp prst="textNoShape">
              <a:avLst/>
            </a:prstTxWarp>
          </a:bodyPr>
          <a:lstStyle>
            <a:lvl1pPr defTabSz="960269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84464" y="1"/>
            <a:ext cx="2972005" cy="49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016" tIns="48007" rIns="96016" bIns="48007" numCol="1" anchor="t" anchorCtr="0" compatLnSpc="1">
            <a:prstTxWarp prst="textNoShape">
              <a:avLst/>
            </a:prstTxWarp>
          </a:bodyPr>
          <a:lstStyle>
            <a:lvl1pPr algn="r" defTabSz="960269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C2C95340-C1F5-41A4-81ED-11B68ACC49D6}" type="datetimeFigureOut">
              <a:rPr lang="ru-RU"/>
              <a:pPr>
                <a:defRPr/>
              </a:pPr>
              <a:t>22.05.2015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1" y="9448908"/>
            <a:ext cx="2972005" cy="49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016" tIns="48007" rIns="96016" bIns="48007" numCol="1" anchor="b" anchorCtr="0" compatLnSpc="1">
            <a:prstTxWarp prst="textNoShape">
              <a:avLst/>
            </a:prstTxWarp>
          </a:bodyPr>
          <a:lstStyle>
            <a:lvl1pPr defTabSz="960269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84464" y="9448908"/>
            <a:ext cx="2972005" cy="49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016" tIns="48007" rIns="96016" bIns="48007" numCol="1" anchor="b" anchorCtr="0" compatLnSpc="1">
            <a:prstTxWarp prst="textNoShape">
              <a:avLst/>
            </a:prstTxWarp>
          </a:bodyPr>
          <a:lstStyle>
            <a:lvl1pPr algn="r" defTabSz="960269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3F0B28F4-D567-43BE-82EB-C84F12E15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970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72005" cy="49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016" tIns="48007" rIns="96016" bIns="48007" numCol="1" anchor="t" anchorCtr="0" compatLnSpc="1">
            <a:prstTxWarp prst="textNoShape">
              <a:avLst/>
            </a:prstTxWarp>
          </a:bodyPr>
          <a:lstStyle>
            <a:lvl1pPr defTabSz="960269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84464" y="1"/>
            <a:ext cx="2972005" cy="49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016" tIns="48007" rIns="96016" bIns="48007" numCol="1" anchor="t" anchorCtr="0" compatLnSpc="1">
            <a:prstTxWarp prst="textNoShape">
              <a:avLst/>
            </a:prstTxWarp>
          </a:bodyPr>
          <a:lstStyle>
            <a:lvl1pPr algn="r" defTabSz="960269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C6B96B63-F079-48AF-86CF-75FCD18BDB05}" type="datetimeFigureOut">
              <a:rPr lang="ru-RU"/>
              <a:pPr>
                <a:defRPr/>
              </a:pPr>
              <a:t>22.05.2015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4563" y="747713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641" tIns="44320" rIns="88641" bIns="443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5496" y="4724454"/>
            <a:ext cx="5487013" cy="447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016" tIns="48007" rIns="96016" bIns="480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1" y="9448908"/>
            <a:ext cx="2972005" cy="49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016" tIns="48007" rIns="96016" bIns="48007" numCol="1" anchor="b" anchorCtr="0" compatLnSpc="1">
            <a:prstTxWarp prst="textNoShape">
              <a:avLst/>
            </a:prstTxWarp>
          </a:bodyPr>
          <a:lstStyle>
            <a:lvl1pPr defTabSz="960269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84464" y="9448908"/>
            <a:ext cx="2972005" cy="49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016" tIns="48007" rIns="96016" bIns="48007" numCol="1" anchor="b" anchorCtr="0" compatLnSpc="1">
            <a:prstTxWarp prst="textNoShape">
              <a:avLst/>
            </a:prstTxWarp>
          </a:bodyPr>
          <a:lstStyle>
            <a:lvl1pPr algn="r" defTabSz="960269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2CD10DC5-DAE9-4486-A04C-06F9C4CB3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949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4563" y="747713"/>
            <a:ext cx="496887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4563" y="747713"/>
            <a:ext cx="496887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4" name="Номер слайда 3"/>
          <p:cNvSpPr txBox="1">
            <a:spLocks noGrp="1"/>
          </p:cNvSpPr>
          <p:nvPr/>
        </p:nvSpPr>
        <p:spPr bwMode="auto">
          <a:xfrm>
            <a:off x="3884464" y="9448908"/>
            <a:ext cx="2972005" cy="49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8007" rIns="96016" bIns="48007" anchor="b"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651529DE-8E39-4944-B221-A7875204F142}" type="slidenum">
              <a:rPr lang="ru-RU" sz="1300">
                <a:latin typeface="Calibri" pitchFamily="34" charset="0"/>
              </a:rPr>
              <a:pPr algn="r" eaLnBrk="1" hangingPunct="1"/>
              <a:t>10</a:t>
            </a:fld>
            <a:endParaRPr lang="ru-RU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C08F9-FA34-41E2-8C45-05D18FDD5D86}" type="datetime1">
              <a:rPr lang="ru-RU"/>
              <a:pPr>
                <a:defRPr/>
              </a:pPr>
              <a:t>22.05.2015</a:t>
            </a:fld>
            <a:r>
              <a:rPr lang="ru-RU"/>
              <a:t>16.04.2012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Иванов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BB937-A782-42E9-84A0-98402DB18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366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469C1-9F4A-44D3-AB0C-22ECF0446050}" type="datetime1">
              <a:rPr lang="ru-RU"/>
              <a:pPr>
                <a:defRPr/>
              </a:pPr>
              <a:t>22.05.2015</a:t>
            </a:fld>
            <a:r>
              <a:rPr lang="ru-RU"/>
              <a:t>16.04.2012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Иванов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6994A-AE37-4B3F-BFC3-4DCC1B827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42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61A65-E76E-4FC4-B172-B62726B20F44}" type="datetime1">
              <a:rPr lang="ru-RU"/>
              <a:pPr>
                <a:defRPr/>
              </a:pPr>
              <a:t>22.05.2015</a:t>
            </a:fld>
            <a:r>
              <a:rPr lang="ru-RU"/>
              <a:t>16.04.2012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Иванов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B33B5-46CB-4F9C-96DF-00F8C7651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888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0ABE-FAD4-4F98-A912-85BC0B1E4F4A}" type="datetime1">
              <a:rPr lang="ru-RU"/>
              <a:pPr>
                <a:defRPr/>
              </a:pPr>
              <a:t>22.05.2015</a:t>
            </a:fld>
            <a:r>
              <a:rPr lang="ru-RU"/>
              <a:t>16.04.2012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Иванов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5B2EC-7CBD-4E93-8562-4CE49435B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82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D338B-5ECF-4BC6-9535-D35CDBE1389E}" type="datetime1">
              <a:rPr lang="ru-RU"/>
              <a:pPr>
                <a:defRPr/>
              </a:pPr>
              <a:t>22.05.2015</a:t>
            </a:fld>
            <a:r>
              <a:rPr lang="ru-RU"/>
              <a:t>16.04.2012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Иванов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9DB47-79C3-4D66-854C-AC67048A5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572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41364-2BDC-4618-83DE-94A971A04FCB}" type="datetime1">
              <a:rPr lang="ru-RU"/>
              <a:pPr>
                <a:defRPr/>
              </a:pPr>
              <a:t>22.05.2015</a:t>
            </a:fld>
            <a:r>
              <a:rPr lang="ru-RU"/>
              <a:t>16.04.2012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Иванов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506C-04F6-4F75-95BA-48B3BFB78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886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A601E-8A26-486E-8045-3FB537A42C7A}" type="datetime1">
              <a:rPr lang="ru-RU"/>
              <a:pPr>
                <a:defRPr/>
              </a:pPr>
              <a:t>22.05.2015</a:t>
            </a:fld>
            <a:r>
              <a:rPr lang="ru-RU"/>
              <a:t>16.04.2012</a:t>
            </a: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Иванов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236DE-EA38-41C4-BD7F-734381D60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666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DF17D-1BA3-4C28-8316-D547B791D724}" type="datetime1">
              <a:rPr lang="ru-RU"/>
              <a:pPr>
                <a:defRPr/>
              </a:pPr>
              <a:t>22.05.2015</a:t>
            </a:fld>
            <a:r>
              <a:rPr lang="ru-RU"/>
              <a:t>16.04.2012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Иванов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F0323-4D2D-4B1C-B33A-DF7265464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034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A95E3-A3AE-478C-8D07-8F047B3C0DFA}" type="datetime1">
              <a:rPr lang="ru-RU"/>
              <a:pPr>
                <a:defRPr/>
              </a:pPr>
              <a:t>22.05.2015</a:t>
            </a:fld>
            <a:r>
              <a:rPr lang="ru-RU"/>
              <a:t>16.04.2012</a:t>
            </a: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Иванов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E6127-8639-4A0F-A40B-4562FA9B2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61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CD23E-C26B-4AC3-87EE-3A3CD7FEABD1}" type="datetime1">
              <a:rPr lang="ru-RU"/>
              <a:pPr>
                <a:defRPr/>
              </a:pPr>
              <a:t>22.05.2015</a:t>
            </a:fld>
            <a:r>
              <a:rPr lang="ru-RU"/>
              <a:t>16.04.2012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Иванов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4F7F4-2E85-4368-A9E8-33DEDA4AD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194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F151C-BA55-4E4B-9A76-38D11EB189D1}" type="datetime1">
              <a:rPr lang="ru-RU"/>
              <a:pPr>
                <a:defRPr/>
              </a:pPr>
              <a:t>22.05.2015</a:t>
            </a:fld>
            <a:r>
              <a:rPr lang="ru-RU"/>
              <a:t>16.04.2012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Иванов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053D2-1A39-4EF5-876B-171C3270E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99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F3B47D2-65A7-4559-A4A1-7A88530D0D54}" type="datetime1">
              <a:rPr lang="ru-RU"/>
              <a:pPr>
                <a:defRPr/>
              </a:pPr>
              <a:t>22.05.2015</a:t>
            </a:fld>
            <a:r>
              <a:rPr lang="ru-RU"/>
              <a:t>16.04.2012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ru-RU"/>
              <a:t>Иванов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6E5829-C08C-436E-B8C2-2A9F1981D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4"/>
          <p:cNvSpPr txBox="1">
            <a:spLocks noChangeArrowheads="1"/>
          </p:cNvSpPr>
          <p:nvPr/>
        </p:nvSpPr>
        <p:spPr bwMode="auto">
          <a:xfrm>
            <a:off x="1187450" y="115888"/>
            <a:ext cx="67691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Межгосударственный статистический комитет</a:t>
            </a:r>
          </a:p>
          <a:p>
            <a:pPr algn="ctr" eaLnBrk="1" hangingPunct="1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Содружества Независимых Государств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 eaLnBrk="1" hangingPunct="1"/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Статкомитет СНГ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3548" y="234888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Проект «Развитие статистики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труда в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регионе СНГ»: цели и задачи его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реализации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752" y="5733256"/>
            <a:ext cx="903649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И.А.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Збарская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Статкомитет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СНГ </a:t>
            </a:r>
          </a:p>
          <a:p>
            <a:pPr algn="ctr">
              <a:lnSpc>
                <a:spcPts val="1800"/>
              </a:lnSpc>
              <a:spcBef>
                <a:spcPts val="600"/>
              </a:spcBef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Рабочий семинар по </a:t>
            </a:r>
            <a:r>
              <a:rPr lang="ru-RU" sz="1400" smtClean="0">
                <a:solidFill>
                  <a:schemeClr val="tx2">
                    <a:lumMod val="50000"/>
                  </a:schemeClr>
                </a:solidFill>
              </a:rPr>
              <a:t>статистике миграции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lnSpc>
                <a:spcPts val="18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г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. Минск, 28-29 мая 2015 года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 txBox="1">
            <a:spLocks/>
          </p:cNvSpPr>
          <p:nvPr/>
        </p:nvSpPr>
        <p:spPr bwMode="auto">
          <a:xfrm>
            <a:off x="294238" y="908720"/>
            <a:ext cx="87852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2400" i="1">
              <a:solidFill>
                <a:srgbClr val="000099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2400" i="1">
              <a:solidFill>
                <a:srgbClr val="000099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2400" i="1">
              <a:solidFill>
                <a:srgbClr val="000099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2400" i="1">
              <a:solidFill>
                <a:srgbClr val="000099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400" i="1">
              <a:solidFill>
                <a:srgbClr val="000099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2400" i="1">
              <a:solidFill>
                <a:srgbClr val="000099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2000" b="1" i="1">
              <a:solidFill>
                <a:srgbClr val="000099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2400" b="1" i="1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147" name="Содержимое 2"/>
          <p:cNvSpPr txBox="1">
            <a:spLocks/>
          </p:cNvSpPr>
          <p:nvPr/>
        </p:nvSpPr>
        <p:spPr bwMode="auto">
          <a:xfrm>
            <a:off x="2411413" y="3068638"/>
            <a:ext cx="43926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2400" b="1" i="1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47625" y="3068638"/>
            <a:ext cx="9036050" cy="153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Благодарю за внимание!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Межгосударственный статистический комитет СНГ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b="1" i="1" dirty="0" smtClean="0">
                <a:solidFill>
                  <a:schemeClr val="accent2"/>
                </a:solidFill>
              </a:rPr>
              <a:t>http://www.cisstat.org</a:t>
            </a:r>
            <a:endParaRPr lang="ru-RU" b="1" i="1" dirty="0">
              <a:solidFill>
                <a:schemeClr val="accent2"/>
              </a:solidFill>
            </a:endParaRPr>
          </a:p>
        </p:txBody>
      </p:sp>
      <p:sp>
        <p:nvSpPr>
          <p:cNvPr id="10" name="Номер слайда 9"/>
          <p:cNvSpPr txBox="1">
            <a:spLocks noGrp="1"/>
          </p:cNvSpPr>
          <p:nvPr/>
        </p:nvSpPr>
        <p:spPr>
          <a:xfrm>
            <a:off x="8710613" y="6597650"/>
            <a:ext cx="398462" cy="144463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5BEE9AD7-AA52-484D-9969-9F6051051CBF}" type="slidenum">
              <a:rPr lang="ru-RU" sz="1600">
                <a:solidFill>
                  <a:srgbClr val="000099"/>
                </a:solidFill>
                <a:latin typeface="+mn-lt"/>
              </a:rPr>
              <a:pPr algn="r">
                <a:defRPr/>
              </a:pPr>
              <a:t>10</a:t>
            </a:fld>
            <a:endParaRPr lang="ru-RU" sz="1600">
              <a:solidFill>
                <a:srgbClr val="000099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908720"/>
          </a:xfrm>
        </p:spPr>
        <p:txBody>
          <a:bodyPr/>
          <a:lstStyle/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Рынок труда СНГ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9512" y="980728"/>
            <a:ext cx="8856984" cy="5472608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Население стран СНГ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282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млн. человек</a:t>
            </a:r>
          </a:p>
          <a:p>
            <a:pPr>
              <a:lnSpc>
                <a:spcPts val="2000"/>
              </a:lnSpc>
            </a:pP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2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Экономически 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активное население</a:t>
            </a:r>
          </a:p>
          <a:p>
            <a:pPr>
              <a:lnSpc>
                <a:spcPts val="2200"/>
              </a:lnSpc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Занятые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Безработные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137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млн. человек</a:t>
            </a:r>
          </a:p>
          <a:p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100"/>
              </a:lnSpc>
            </a:pP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400"/>
              </a:lnSpc>
            </a:pP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400"/>
              </a:lnSpc>
              <a:spcBef>
                <a:spcPts val="0"/>
              </a:spcBef>
            </a:pP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200"/>
              </a:lnSpc>
              <a:spcBef>
                <a:spcPts val="180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Экономически неактивное население </a:t>
            </a:r>
          </a:p>
          <a:p>
            <a:pPr>
              <a:lnSpc>
                <a:spcPts val="2200"/>
              </a:lnSpc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трудоспособном возрасте ≈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35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млн. человек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5B2EC-7CBD-4E93-8562-4CE49435B18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 rot="12698438">
            <a:off x="3052216" y="2336608"/>
            <a:ext cx="144016" cy="500362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979712" y="2852936"/>
            <a:ext cx="1584176" cy="988559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129 млн. человек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трелка вверх 20"/>
          <p:cNvSpPr/>
          <p:nvPr/>
        </p:nvSpPr>
        <p:spPr>
          <a:xfrm rot="8892568">
            <a:off x="5224092" y="2336423"/>
            <a:ext cx="144016" cy="500362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2" name="Стрелка вверх 21"/>
          <p:cNvSpPr/>
          <p:nvPr/>
        </p:nvSpPr>
        <p:spPr>
          <a:xfrm rot="10800000">
            <a:off x="5489105" y="4867508"/>
            <a:ext cx="167035" cy="432048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200" dirty="0">
              <a:solidFill>
                <a:schemeClr val="tx1"/>
              </a:solidFill>
            </a:endParaRP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11996" y="5445224"/>
            <a:ext cx="5760640" cy="1044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Из них около 20% составляют граждане, которые хотели бы работать, но в данный момент не ищут работу или ищут работу, но не имеют возможности приступить к ней немедленно </a:t>
            </a:r>
          </a:p>
          <a:p>
            <a:pPr algn="ctr"/>
            <a:endParaRPr lang="ru-RU" dirty="0"/>
          </a:p>
        </p:txBody>
      </p:sp>
      <p:sp>
        <p:nvSpPr>
          <p:cNvPr id="13" name="Стрелка вверх 12"/>
          <p:cNvSpPr/>
          <p:nvPr/>
        </p:nvSpPr>
        <p:spPr>
          <a:xfrm rot="5400000">
            <a:off x="4807051" y="898767"/>
            <a:ext cx="263314" cy="538424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200" dirty="0">
              <a:solidFill>
                <a:schemeClr val="tx1"/>
              </a:solidFill>
            </a:endParaRP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0" name="Стрелка вверх 19"/>
          <p:cNvSpPr/>
          <p:nvPr/>
        </p:nvSpPr>
        <p:spPr>
          <a:xfrm rot="5400000">
            <a:off x="2351720" y="1926349"/>
            <a:ext cx="263314" cy="538424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200" b="1" dirty="0">
              <a:solidFill>
                <a:schemeClr val="tx1"/>
              </a:solidFill>
            </a:endParaRP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4" name="Стрелка вверх 23"/>
          <p:cNvSpPr/>
          <p:nvPr/>
        </p:nvSpPr>
        <p:spPr>
          <a:xfrm rot="5400000">
            <a:off x="7199927" y="1564843"/>
            <a:ext cx="263314" cy="538424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200" dirty="0">
              <a:solidFill>
                <a:schemeClr val="tx1"/>
              </a:solidFill>
            </a:endParaRP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864052" y="2852936"/>
            <a:ext cx="1584176" cy="988559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 млн. человек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86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4078840361"/>
              </p:ext>
            </p:extLst>
          </p:nvPr>
        </p:nvGraphicFramePr>
        <p:xfrm>
          <a:off x="3707904" y="908720"/>
          <a:ext cx="5328592" cy="3899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85710771"/>
              </p:ext>
            </p:extLst>
          </p:nvPr>
        </p:nvGraphicFramePr>
        <p:xfrm>
          <a:off x="179512" y="908720"/>
          <a:ext cx="3419872" cy="3899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Занятость населения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DF0323-4D2D-4B1C-B33A-DF72654649C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77533979"/>
              </p:ext>
            </p:extLst>
          </p:nvPr>
        </p:nvGraphicFramePr>
        <p:xfrm>
          <a:off x="251520" y="1399118"/>
          <a:ext cx="3384376" cy="4838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8973196"/>
              </p:ext>
            </p:extLst>
          </p:nvPr>
        </p:nvGraphicFramePr>
        <p:xfrm>
          <a:off x="3923928" y="1556792"/>
          <a:ext cx="2664296" cy="2478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4185342"/>
              </p:ext>
            </p:extLst>
          </p:nvPr>
        </p:nvGraphicFramePr>
        <p:xfrm>
          <a:off x="6372200" y="2695997"/>
          <a:ext cx="2664296" cy="2478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5004048" y="5282505"/>
            <a:ext cx="4032448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828000">
              <a:spcBef>
                <a:spcPts val="600"/>
              </a:spcBef>
              <a:spcAft>
                <a:spcPts val="200"/>
              </a:spcAft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Сельское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хозяйство, охота и лесное хозяйство;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рыболовство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рыбоводство</a:t>
            </a:r>
          </a:p>
          <a:p>
            <a:pPr indent="-828000">
              <a:spcBef>
                <a:spcPts val="600"/>
              </a:spcBef>
              <a:spcAft>
                <a:spcPts val="200"/>
              </a:spcAft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Промышленность</a:t>
            </a:r>
          </a:p>
          <a:p>
            <a:pPr indent="-828000">
              <a:spcBef>
                <a:spcPts val="600"/>
              </a:spcBef>
              <a:spcAft>
                <a:spcPts val="200"/>
              </a:spcAft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Строительство</a:t>
            </a:r>
          </a:p>
          <a:p>
            <a:pPr indent="-828000">
              <a:spcBef>
                <a:spcPts val="600"/>
              </a:spcBef>
              <a:spcAft>
                <a:spcPts val="200"/>
              </a:spcAft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Сфера услуг   </a:t>
            </a: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99992" y="5174493"/>
            <a:ext cx="504056" cy="216024"/>
          </a:xfrm>
          <a:prstGeom prst="rect">
            <a:avLst/>
          </a:prstGeom>
          <a:solidFill>
            <a:srgbClr val="66FFFF"/>
          </a:solidFill>
          <a:ln>
            <a:solidFill>
              <a:srgbClr val="66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499992" y="5584948"/>
            <a:ext cx="504056" cy="216024"/>
          </a:xfrm>
          <a:prstGeom prst="rect">
            <a:avLst/>
          </a:prstGeom>
          <a:solidFill>
            <a:srgbClr val="ACC8EA"/>
          </a:solidFill>
          <a:ln>
            <a:solidFill>
              <a:srgbClr val="ACC8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499992" y="5912221"/>
            <a:ext cx="504056" cy="21602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499992" y="6237312"/>
            <a:ext cx="504056" cy="216024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57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20569596"/>
              </p:ext>
            </p:extLst>
          </p:nvPr>
        </p:nvGraphicFramePr>
        <p:xfrm>
          <a:off x="251520" y="980728"/>
          <a:ext cx="3888432" cy="3899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908720"/>
          </a:xfrm>
        </p:spPr>
        <p:txBody>
          <a:bodyPr/>
          <a:lstStyle/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Безработица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236DE-EA38-41C4-BD7F-734381D60E4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416364730"/>
              </p:ext>
            </p:extLst>
          </p:nvPr>
        </p:nvGraphicFramePr>
        <p:xfrm>
          <a:off x="5004048" y="908720"/>
          <a:ext cx="3923928" cy="3971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1725169"/>
              </p:ext>
            </p:extLst>
          </p:nvPr>
        </p:nvGraphicFramePr>
        <p:xfrm>
          <a:off x="251520" y="1556792"/>
          <a:ext cx="388843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2815303"/>
              </p:ext>
            </p:extLst>
          </p:nvPr>
        </p:nvGraphicFramePr>
        <p:xfrm>
          <a:off x="4499992" y="1628800"/>
          <a:ext cx="4494262" cy="4849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0149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Источники информации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ru-RU" sz="21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100" dirty="0" smtClean="0">
                <a:latin typeface="Arial" pitchFamily="34" charset="0"/>
                <a:cs typeface="Arial" pitchFamily="34" charset="0"/>
              </a:rPr>
              <a:t>Информационная база статистики труда формируется с использованием следующих видов статистических наблюдений: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2100" dirty="0" smtClean="0">
                <a:latin typeface="Arial" pitchFamily="34" charset="0"/>
                <a:cs typeface="Arial" pitchFamily="34" charset="0"/>
              </a:rPr>
              <a:t>всеобщие переписи населения;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2100" dirty="0" smtClean="0">
                <a:latin typeface="Arial" pitchFamily="34" charset="0"/>
                <a:cs typeface="Arial" pitchFamily="34" charset="0"/>
              </a:rPr>
              <a:t>выборочные обследования населения – обследования рабочей силы (ОРС);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2100" dirty="0" smtClean="0">
                <a:latin typeface="Arial" pitchFamily="34" charset="0"/>
                <a:cs typeface="Arial" pitchFamily="34" charset="0"/>
              </a:rPr>
              <a:t>формы статистической отчетности и обследования организаций – юридических лиц, проводимые органами статистики и министерствами (ведомствами) с различной периодичностью сплошным или выборочным методом.  </a:t>
            </a:r>
            <a:endParaRPr lang="ru-RU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5B2EC-7CBD-4E93-8562-4CE49435B18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98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5B2EC-7CBD-4E93-8562-4CE49435B18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468313" y="235227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Переписи населения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88132" y="1340768"/>
            <a:ext cx="1979612" cy="44644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1989: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СССР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980728"/>
            <a:ext cx="2664296" cy="432048"/>
          </a:xfrm>
          <a:prstGeom prst="rect">
            <a:avLst/>
          </a:prstGeom>
          <a:solidFill>
            <a:srgbClr val="451DEF"/>
          </a:solidFill>
          <a:ln>
            <a:solidFill>
              <a:srgbClr val="451D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Раунд 2000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28134" y="980728"/>
            <a:ext cx="2664296" cy="432048"/>
          </a:xfrm>
          <a:prstGeom prst="rect">
            <a:avLst/>
          </a:prstGeom>
          <a:solidFill>
            <a:srgbClr val="451DEF"/>
          </a:solidFill>
          <a:ln>
            <a:solidFill>
              <a:srgbClr val="451D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Раунд 2010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15816" y="1556792"/>
            <a:ext cx="792088" cy="2979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1995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707904" y="1556792"/>
            <a:ext cx="1832756" cy="2979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ТУРКМЕНИСТАН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707904" y="1988840"/>
            <a:ext cx="1832756" cy="2979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ЗЕРБАЙДЖАН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707904" y="2276872"/>
            <a:ext cx="1832756" cy="2979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БЕЛАРУСЬ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707904" y="2564904"/>
            <a:ext cx="1832756" cy="2979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КАЗАХСТАН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707904" y="2852936"/>
            <a:ext cx="1832756" cy="2979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КЫРГЫЗСТАН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7020272" y="3347120"/>
            <a:ext cx="1832756" cy="2979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РОССИЯ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7020272" y="2843064"/>
            <a:ext cx="1832756" cy="2979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КЫРГЫЗСТАН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7020272" y="2555032"/>
            <a:ext cx="1832756" cy="2979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КАЗАХСТАН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7020272" y="2267000"/>
            <a:ext cx="1832756" cy="2979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БЕЛАРУСЬ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7020272" y="1978968"/>
            <a:ext cx="1832756" cy="2979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АЗЕРБАЙДЖАН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7020272" y="3645024"/>
            <a:ext cx="1832756" cy="2979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ТАДЖИКИСТАН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707904" y="3284984"/>
            <a:ext cx="1832756" cy="2979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ТАДЖИКИСТАН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707904" y="4437112"/>
            <a:ext cx="1832756" cy="2979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РОССИЯ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3707904" y="4005064"/>
            <a:ext cx="1832756" cy="2979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УКРАИНА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3707904" y="3717032"/>
            <a:ext cx="1832756" cy="2979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АРМЕНИЯ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707904" y="4941168"/>
            <a:ext cx="1832756" cy="2979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МОЛДОВА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6228184" y="4941168"/>
            <a:ext cx="792088" cy="2979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2014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6228184" y="4437112"/>
            <a:ext cx="792088" cy="2979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915816" y="1988840"/>
            <a:ext cx="792088" cy="11718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1999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2915816" y="4941168"/>
            <a:ext cx="792088" cy="2979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2004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915816" y="3717032"/>
            <a:ext cx="792088" cy="5859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2001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2915816" y="3284984"/>
            <a:ext cx="792088" cy="2979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2000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915816" y="4437112"/>
            <a:ext cx="792088" cy="2979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2002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6228184" y="3319289"/>
            <a:ext cx="792088" cy="6137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2010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6228184" y="1988840"/>
            <a:ext cx="792088" cy="11985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2009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7020272" y="4941168"/>
            <a:ext cx="1832756" cy="2979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МОЛДОВА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7020272" y="4005064"/>
            <a:ext cx="1832756" cy="2979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АРМЕНИЯ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7020272" y="4437112"/>
            <a:ext cx="1832756" cy="2979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ТУРКМЕНИСТАН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6228184" y="4005064"/>
            <a:ext cx="792088" cy="2979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2011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Стрелка вправо 85"/>
          <p:cNvSpPr/>
          <p:nvPr/>
        </p:nvSpPr>
        <p:spPr>
          <a:xfrm>
            <a:off x="2363813" y="3356992"/>
            <a:ext cx="504056" cy="43698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трелка вправо 86"/>
          <p:cNvSpPr/>
          <p:nvPr/>
        </p:nvSpPr>
        <p:spPr>
          <a:xfrm>
            <a:off x="5682494" y="3319289"/>
            <a:ext cx="504056" cy="43698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31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3347864" y="5661248"/>
            <a:ext cx="1832756" cy="29790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УЗБЕКИСТАН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6660232" y="5949280"/>
            <a:ext cx="1832756" cy="29790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УЗБЕКИСТАН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6660232" y="5517232"/>
            <a:ext cx="1832756" cy="29790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УКРАИНА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41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10269"/>
            <a:ext cx="7772400" cy="918989"/>
          </a:xfrm>
        </p:spPr>
        <p:txBody>
          <a:bodyPr/>
          <a:lstStyle/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Проект «Развитие статистики труда в регионе СНГ»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980728"/>
            <a:ext cx="7776864" cy="547260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Цели Проекта: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оказание поддержки странам СНГ в развитии национальных систем статистики труда в соответствии с международными стандартами, определениями и классификациями;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совершенствование международного информационного обмена.</a:t>
            </a:r>
          </a:p>
          <a:p>
            <a:pPr algn="l"/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Направления реализации Проекта</a:t>
            </a:r>
          </a:p>
          <a:p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Стрелка вверх 9"/>
          <p:cNvSpPr/>
          <p:nvPr/>
        </p:nvSpPr>
        <p:spPr>
          <a:xfrm rot="12698438">
            <a:off x="2664867" y="4025698"/>
            <a:ext cx="266742" cy="766023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Стрелка вверх 10"/>
          <p:cNvSpPr/>
          <p:nvPr/>
        </p:nvSpPr>
        <p:spPr>
          <a:xfrm rot="8818514">
            <a:off x="6375901" y="4023472"/>
            <a:ext cx="266742" cy="766023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468989"/>
              </p:ext>
            </p:extLst>
          </p:nvPr>
        </p:nvGraphicFramePr>
        <p:xfrm>
          <a:off x="827584" y="4941168"/>
          <a:ext cx="75608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520280"/>
                <a:gridCol w="2520280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Разработка методологических рекомендаций</a:t>
                      </a:r>
                      <a:endParaRPr lang="ru-RU" sz="1800" b="0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Проведение совещаний специалистов НСС</a:t>
                      </a:r>
                      <a:endParaRPr lang="ru-RU" sz="1800" b="0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Организация перевода материалов </a:t>
                      </a:r>
                      <a:endParaRPr lang="ru-RU" sz="1800" b="0" i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Стрелка вверх 6"/>
          <p:cNvSpPr/>
          <p:nvPr/>
        </p:nvSpPr>
        <p:spPr>
          <a:xfrm rot="10800000">
            <a:off x="4518386" y="4103138"/>
            <a:ext cx="266742" cy="766023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1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методологических рекомендаций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Рекомендации по применению в статистической практике методологических положений по измерению трудовой деятельности, занятости и недоиспользования рабочей силы с учетом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резолюции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19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МКСТ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Рекомендации по совершенствованию статистики оплаты труда и стоимости рабочей силы/ статистическому измерению отработанного времени с учетом международной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практики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Обобщение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практики стран по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измерению трудовой миграции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в рамках выборочных обследований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Методологические рекомендации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по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статистическому измерению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занятости в неформальной экономике (в неформальном секторе и неформальная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занятость)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Рекомендации по применению в статистической практике стран СНГ индикаторов </a:t>
            </a:r>
            <a:r>
              <a:rPr lang="ru-RU" sz="1800" smtClean="0">
                <a:latin typeface="Arial" pitchFamily="34" charset="0"/>
                <a:cs typeface="Arial" pitchFamily="34" charset="0"/>
              </a:rPr>
              <a:t>достойного труда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5B2EC-7CBD-4E93-8562-4CE49435B18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23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25302" y="1"/>
            <a:ext cx="7772400" cy="908720"/>
          </a:xfrm>
        </p:spPr>
        <p:txBody>
          <a:bodyPr/>
          <a:lstStyle/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Сайт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Статкомитета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СНГ - </a:t>
            </a:r>
            <a:r>
              <a:rPr lang="en-US" sz="18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http://</a:t>
            </a:r>
            <a:r>
              <a:rPr lang="en-US" sz="1800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www.cisstat.org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E6127-8639-4A0F-A40B-4562FA9B2D4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" r="1445" b="3820"/>
          <a:stretch/>
        </p:blipFill>
        <p:spPr bwMode="auto">
          <a:xfrm>
            <a:off x="124322" y="1196752"/>
            <a:ext cx="8935450" cy="477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7668344" y="2996952"/>
            <a:ext cx="1296144" cy="8640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940152" y="3284984"/>
            <a:ext cx="1584176" cy="29894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29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 Статкомитет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Статкомитета</Template>
  <TotalTime>10101</TotalTime>
  <Words>432</Words>
  <Application>Microsoft Office PowerPoint</Application>
  <PresentationFormat>Экран (4:3)</PresentationFormat>
  <Paragraphs>125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Шаблон презентации Статкомитета</vt:lpstr>
      <vt:lpstr>Презентация PowerPoint</vt:lpstr>
      <vt:lpstr>Рынок труда СНГ</vt:lpstr>
      <vt:lpstr>Занятость населения</vt:lpstr>
      <vt:lpstr>Безработица</vt:lpstr>
      <vt:lpstr>Источники информации</vt:lpstr>
      <vt:lpstr>Переписи населения</vt:lpstr>
      <vt:lpstr>Проект «Развитие статистики труда в регионе СНГ»</vt:lpstr>
      <vt:lpstr>Разработка методологических рекомендаций</vt:lpstr>
      <vt:lpstr>Сайт Статкомитета СНГ - http://www.cisstat.org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МЕЖГОСУДАРСТВЕННЫЙ СТАТИСТИЧЕСКИЙ КОМИТЕТ СОДРУЖЕСТВА НЕЗАВИСИМЫХ ГОСУДАРСТВ</dc:title>
  <dc:creator>Юрий</dc:creator>
  <cp:lastModifiedBy>Збарская</cp:lastModifiedBy>
  <cp:revision>640</cp:revision>
  <cp:lastPrinted>2014-11-25T09:07:24Z</cp:lastPrinted>
  <dcterms:created xsi:type="dcterms:W3CDTF">2012-04-13T09:38:45Z</dcterms:created>
  <dcterms:modified xsi:type="dcterms:W3CDTF">2015-05-22T07:14:06Z</dcterms:modified>
</cp:coreProperties>
</file>