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26"/>
  </p:notesMasterIdLst>
  <p:sldIdLst>
    <p:sldId id="268" r:id="rId2"/>
    <p:sldId id="269" r:id="rId3"/>
    <p:sldId id="264" r:id="rId4"/>
    <p:sldId id="259" r:id="rId5"/>
    <p:sldId id="281" r:id="rId6"/>
    <p:sldId id="263" r:id="rId7"/>
    <p:sldId id="294" r:id="rId8"/>
    <p:sldId id="287" r:id="rId9"/>
    <p:sldId id="292" r:id="rId10"/>
    <p:sldId id="285" r:id="rId11"/>
    <p:sldId id="286" r:id="rId12"/>
    <p:sldId id="262" r:id="rId13"/>
    <p:sldId id="275" r:id="rId14"/>
    <p:sldId id="257" r:id="rId15"/>
    <p:sldId id="276" r:id="rId16"/>
    <p:sldId id="258" r:id="rId17"/>
    <p:sldId id="273" r:id="rId18"/>
    <p:sldId id="274" r:id="rId19"/>
    <p:sldId id="283" r:id="rId20"/>
    <p:sldId id="293" r:id="rId21"/>
    <p:sldId id="280" r:id="rId22"/>
    <p:sldId id="289" r:id="rId23"/>
    <p:sldId id="291" r:id="rId24"/>
    <p:sldId id="29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U"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21392-8A00-4AA2-A7DD-9B076B487D5A}" type="datetimeFigureOut">
              <a:rPr lang="ru-RU" smtClean="0"/>
              <a:pPr/>
              <a:t>28.05.2015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85103-9B83-4CF1-AC5D-37865AA01C56}" type="slidenum">
              <a:rPr lang="ru-RU" smtClean="0"/>
              <a:pPr/>
              <a:t>‹#›</a:t>
            </a:fld>
            <a:endParaRPr lang="ru-RU"/>
          </a:p>
        </p:txBody>
      </p:sp>
    </p:spTree>
    <p:extLst>
      <p:ext uri="{BB962C8B-B14F-4D97-AF65-F5344CB8AC3E}">
        <p14:creationId xmlns:p14="http://schemas.microsoft.com/office/powerpoint/2010/main" val="129170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77435-8D48-48C0-90E6-2CDED918BEC3}" type="slidenum">
              <a:rPr lang="ru-RU"/>
              <a:pPr fontAlgn="base">
                <a:spcBef>
                  <a:spcPct val="0"/>
                </a:spcBef>
                <a:spcAft>
                  <a:spcPct val="0"/>
                </a:spcAft>
              </a:pPr>
              <a:t>1</a:t>
            </a:fld>
            <a:endParaRPr lang="ru-RU"/>
          </a:p>
        </p:txBody>
      </p:sp>
    </p:spTree>
    <p:extLst>
      <p:ext uri="{BB962C8B-B14F-4D97-AF65-F5344CB8AC3E}">
        <p14:creationId xmlns:p14="http://schemas.microsoft.com/office/powerpoint/2010/main" val="326266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dirty="0" smtClean="0"/>
              <a:t>обследования  семейных единиц (перепись населения или исследования рабочей силы);</a:t>
            </a:r>
          </a:p>
          <a:p>
            <a:pPr lvl="0"/>
            <a:r>
              <a:rPr lang="ru-RU" sz="1200" dirty="0" smtClean="0"/>
              <a:t>административный учет (система учета населения или регистрация иностранцев);</a:t>
            </a:r>
          </a:p>
          <a:p>
            <a:pPr lvl="0"/>
            <a:r>
              <a:rPr lang="ru-RU" sz="1200" dirty="0" smtClean="0"/>
              <a:t>другие административные источники (разрешения на проживание, разрешения на работу  или прошения о предоставлении убежища);     </a:t>
            </a:r>
          </a:p>
          <a:p>
            <a:pPr lvl="0"/>
            <a:r>
              <a:rPr lang="ru-RU" sz="1200" dirty="0" smtClean="0"/>
              <a:t>данные, полученные от контрольно-пропускных пунктов;</a:t>
            </a:r>
          </a:p>
          <a:p>
            <a:pPr lvl="0"/>
            <a:r>
              <a:rPr lang="ru-RU" sz="1200" dirty="0" smtClean="0"/>
              <a:t> данные, собранные на границе (типы виз на въезде и выезде из страны).</a:t>
            </a:r>
          </a:p>
          <a:p>
            <a:r>
              <a:rPr lang="ru-RU" sz="1200" dirty="0" smtClean="0"/>
              <a:t>В Рекомендациях МОТ по  совершенствованию систем сбора данных по международной миграции  названы  </a:t>
            </a:r>
          </a:p>
          <a:p>
            <a:r>
              <a:rPr lang="ru-RU" sz="1200" dirty="0" smtClean="0"/>
              <a:t>статистика разрешений на работу, отчеты работодателей,  </a:t>
            </a:r>
          </a:p>
          <a:p>
            <a:r>
              <a:rPr lang="ru-RU" sz="1200" dirty="0" smtClean="0"/>
              <a:t>статистика, получаемая  при контроле по контрактам в странах происхождения,  </a:t>
            </a:r>
          </a:p>
          <a:p>
            <a:r>
              <a:rPr lang="ru-RU" sz="1200" dirty="0" smtClean="0"/>
              <a:t>и данные кампаний по урегулированию статуса.  </a:t>
            </a:r>
          </a:p>
          <a:p>
            <a:pPr>
              <a:buNone/>
            </a:pPr>
            <a:r>
              <a:rPr lang="ru-RU" sz="1200" dirty="0" smtClean="0"/>
              <a:t>Примерно такую же классификацию предлагают Рекомендации ООН по статистике международной миграции 1998 года.  (</a:t>
            </a:r>
            <a:r>
              <a:rPr lang="ru-RU" sz="1200" i="1" dirty="0" err="1" smtClean="0"/>
              <a:t>Р.Е.Билсболрроу</a:t>
            </a:r>
            <a:r>
              <a:rPr lang="ru-RU" sz="1200" i="1" dirty="0" smtClean="0"/>
              <a:t>,  </a:t>
            </a:r>
            <a:r>
              <a:rPr lang="ru-RU" sz="1200" i="1" dirty="0" err="1" smtClean="0"/>
              <a:t>Грэм</a:t>
            </a:r>
            <a:r>
              <a:rPr lang="ru-RU" sz="1200" i="1" dirty="0" smtClean="0"/>
              <a:t>  </a:t>
            </a:r>
            <a:r>
              <a:rPr lang="ru-RU" sz="1200" i="1" dirty="0" err="1" smtClean="0"/>
              <a:t>Хьюго</a:t>
            </a:r>
            <a:r>
              <a:rPr lang="ru-RU" sz="1200" i="1" dirty="0" smtClean="0"/>
              <a:t>, А.С. </a:t>
            </a:r>
            <a:r>
              <a:rPr lang="ru-RU" sz="1200" i="1" dirty="0" err="1" smtClean="0"/>
              <a:t>Обераи</a:t>
            </a:r>
            <a:r>
              <a:rPr lang="ru-RU" sz="1200" i="1" dirty="0" smtClean="0"/>
              <a:t>, Х.  Злотник. Статистика международной миграции , МОТ, Женева, 1999).</a:t>
            </a:r>
          </a:p>
          <a:p>
            <a:r>
              <a:rPr lang="ru-RU" sz="1200" dirty="0" smtClean="0"/>
              <a:t>Масштабная кампания по урегулированию статуса проводилась в Казахстане в 2006 году и позволила  легализовать 160 тысяч незаконных трудовых мигрантов.  В России также   за последние годы  тоже предпринимались подобные шаги, но они имели разовый характер и их результаты нельзя рассматривать как статистически значимые. </a:t>
            </a:r>
            <a:endParaRPr lang="ru-RU" dirty="0" smtClean="0"/>
          </a:p>
          <a:p>
            <a:endParaRPr lang="ru-RU" dirty="0"/>
          </a:p>
        </p:txBody>
      </p:sp>
      <p:sp>
        <p:nvSpPr>
          <p:cNvPr id="4" name="Номер слайда 3"/>
          <p:cNvSpPr>
            <a:spLocks noGrp="1"/>
          </p:cNvSpPr>
          <p:nvPr>
            <p:ph type="sldNum" sz="quarter" idx="10"/>
          </p:nvPr>
        </p:nvSpPr>
        <p:spPr/>
        <p:txBody>
          <a:bodyPr/>
          <a:lstStyle/>
          <a:p>
            <a:fld id="{00836F6D-FF0A-44BC-8221-AAE80B8D7DC3}" type="slidenum">
              <a:rPr lang="ru-RU" smtClean="0"/>
              <a:pPr/>
              <a:t>3</a:t>
            </a:fld>
            <a:endParaRPr lang="ru-RU"/>
          </a:p>
        </p:txBody>
      </p:sp>
    </p:spTree>
    <p:extLst>
      <p:ext uri="{BB962C8B-B14F-4D97-AF65-F5344CB8AC3E}">
        <p14:creationId xmlns:p14="http://schemas.microsoft.com/office/powerpoint/2010/main" val="294311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E85103-9B83-4CF1-AC5D-37865AA01C56}" type="slidenum">
              <a:rPr lang="ru-RU" smtClean="0"/>
              <a:pPr/>
              <a:t>6</a:t>
            </a:fld>
            <a:endParaRPr lang="ru-RU"/>
          </a:p>
        </p:txBody>
      </p:sp>
    </p:spTree>
    <p:extLst>
      <p:ext uri="{BB962C8B-B14F-4D97-AF65-F5344CB8AC3E}">
        <p14:creationId xmlns:p14="http://schemas.microsoft.com/office/powerpoint/2010/main" val="58828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extLst>
      <p:ext uri="{BB962C8B-B14F-4D97-AF65-F5344CB8AC3E}">
        <p14:creationId xmlns:p14="http://schemas.microsoft.com/office/powerpoint/2010/main" val="273606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AE85103-9B83-4CF1-AC5D-37865AA01C56}" type="slidenum">
              <a:rPr lang="ru-RU" smtClean="0"/>
              <a:pPr/>
              <a:t>14</a:t>
            </a:fld>
            <a:endParaRPr lang="ru-RU"/>
          </a:p>
        </p:txBody>
      </p:sp>
    </p:spTree>
    <p:extLst>
      <p:ext uri="{BB962C8B-B14F-4D97-AF65-F5344CB8AC3E}">
        <p14:creationId xmlns:p14="http://schemas.microsoft.com/office/powerpoint/2010/main" val="260787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Registration by place of residence (and place of residence)</a:t>
            </a:r>
            <a:br>
              <a:rPr lang="en-US" dirty="0" smtClean="0"/>
            </a:br>
            <a:r>
              <a:rPr lang="en-US" dirty="0" smtClean="0"/>
              <a:t>Issued residence permits and bounce on the relevant statements, and the number of persons with valid residence permits at a particular time, </a:t>
            </a:r>
            <a:br>
              <a:rPr lang="en-US" dirty="0" smtClean="0"/>
            </a:br>
            <a:r>
              <a:rPr lang="en-US" dirty="0" smtClean="0"/>
              <a:t>Issued (valid at the end of the period) work permits, reports, or notifications from employers on the employment of foreigners </a:t>
            </a:r>
            <a:br>
              <a:rPr lang="en-US" dirty="0" smtClean="0"/>
            </a:br>
            <a:r>
              <a:rPr lang="en-US" dirty="0" smtClean="0"/>
              <a:t>The granting of citizenship,</a:t>
            </a:r>
            <a:br>
              <a:rPr lang="en-US" dirty="0" smtClean="0"/>
            </a:br>
            <a:r>
              <a:rPr lang="en-US" dirty="0" smtClean="0"/>
              <a:t>Petitions for asylum and decisions on them, </a:t>
            </a:r>
            <a:br>
              <a:rPr lang="en-US" dirty="0" smtClean="0"/>
            </a:br>
            <a:r>
              <a:rPr lang="en-US" dirty="0" smtClean="0"/>
              <a:t>Registration of demographic events with migrants </a:t>
            </a:r>
            <a:br>
              <a:rPr lang="en-US" dirty="0" smtClean="0"/>
            </a:br>
            <a:r>
              <a:rPr lang="en-US" dirty="0" smtClean="0"/>
              <a:t>Issued and renewed visas </a:t>
            </a:r>
            <a:br>
              <a:rPr lang="en-US" dirty="0" smtClean="0"/>
            </a:br>
            <a:r>
              <a:rPr lang="en-US" dirty="0" smtClean="0"/>
              <a:t>The number of people put on consular registration in foreign establishments registered as are permanently or temporarily living abroad </a:t>
            </a:r>
            <a:br>
              <a:rPr lang="en-US" dirty="0" smtClean="0"/>
            </a:br>
            <a:r>
              <a:rPr lang="en-US" dirty="0" smtClean="0"/>
              <a:t>Punitive measures against immigrants who have broken the law </a:t>
            </a:r>
            <a:br>
              <a:rPr lang="en-US" dirty="0" smtClean="0"/>
            </a:br>
            <a:r>
              <a:rPr lang="en-US" dirty="0" smtClean="0"/>
              <a:t>The results of the campaigns for the regularization of undocumented migrants, etc. </a:t>
            </a:r>
            <a:br>
              <a:rPr lang="en-US" dirty="0" smtClean="0"/>
            </a:br>
            <a:r>
              <a:rPr lang="en-US" dirty="0" smtClean="0"/>
              <a:t>Departmental databases may contain information about foreign students studying in the country, the number of specialists received diplomas abroad, about the state of health of migrants (results of medical examination), etc.</a:t>
            </a:r>
          </a:p>
          <a:p>
            <a:endParaRPr lang="ru-RU" dirty="0"/>
          </a:p>
        </p:txBody>
      </p:sp>
      <p:sp>
        <p:nvSpPr>
          <p:cNvPr id="4" name="Номер слайда 3"/>
          <p:cNvSpPr>
            <a:spLocks noGrp="1"/>
          </p:cNvSpPr>
          <p:nvPr>
            <p:ph type="sldNum" sz="quarter" idx="10"/>
          </p:nvPr>
        </p:nvSpPr>
        <p:spPr/>
        <p:txBody>
          <a:bodyPr/>
          <a:lstStyle/>
          <a:p>
            <a:fld id="{51938204-574E-4C64-BF51-D99AA65BC265}" type="slidenum">
              <a:rPr lang="ru-RU" smtClean="0"/>
              <a:pPr/>
              <a:t>24</a:t>
            </a:fld>
            <a:endParaRPr lang="ru-RU"/>
          </a:p>
        </p:txBody>
      </p:sp>
    </p:spTree>
    <p:extLst>
      <p:ext uri="{BB962C8B-B14F-4D97-AF65-F5344CB8AC3E}">
        <p14:creationId xmlns:p14="http://schemas.microsoft.com/office/powerpoint/2010/main" val="377681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2477C72-A6D7-4671-89CA-38484FF96B80}" type="datetime1">
              <a:rPr lang="ru-RU" smtClean="0"/>
              <a:pPr/>
              <a:t>28.05.2015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31936-3A96-46A4-960B-B1F7FA53FE20}"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E2D0D8-1061-44D3-98E6-D20AF20C95D2}" type="datetime1">
              <a:rPr lang="ru-RU" smtClean="0"/>
              <a:pPr/>
              <a:t>28.05.2015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EB2935-B7AF-4F09-8E9B-A6BC9A3CC9EE}" type="datetime1">
              <a:rPr lang="ru-RU" smtClean="0"/>
              <a:pPr/>
              <a:t>28.05.2015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14EF2A2-365D-4DC1-9120-D79616D40A90}" type="datetime1">
              <a:rPr lang="ru-RU" smtClean="0"/>
              <a:pPr/>
              <a:t>28.05.2015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7C5816-B80B-493C-AE68-554B597D47E6}" type="datetime1">
              <a:rPr lang="ru-RU" smtClean="0"/>
              <a:pPr/>
              <a:t>28.05.2015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31936-3A96-46A4-960B-B1F7FA53FE20}"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5082A6C-F4FA-4AEC-83B5-63D8E6D0E343}" type="datetime1">
              <a:rPr lang="ru-RU" smtClean="0"/>
              <a:pPr/>
              <a:t>28.05.2015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34DCAA-4F77-4F05-AE9F-C499A5079D51}" type="datetime1">
              <a:rPr lang="ru-RU" smtClean="0"/>
              <a:pPr/>
              <a:t>28.05.2015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331936-3A96-46A4-960B-B1F7FA53FE20}"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9AD9491-1C5A-4E06-9DC6-57199DE844C4}" type="datetime1">
              <a:rPr lang="ru-RU" smtClean="0"/>
              <a:pPr/>
              <a:t>28.05.2015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05950-1C6F-45E0-A631-6B790D7EC399}" type="datetime1">
              <a:rPr lang="ru-RU" smtClean="0"/>
              <a:pPr/>
              <a:t>28.05.2015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FF0168-EFED-468B-88EB-53A6F4395799}" type="datetime1">
              <a:rPr lang="ru-RU" smtClean="0"/>
              <a:pPr/>
              <a:t>28.05.2015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31936-3A96-46A4-960B-B1F7FA53FE20}"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3ECFB0-5D28-4104-ABF2-F72C8F4F7D10}" type="datetime1">
              <a:rPr lang="ru-RU" smtClean="0"/>
              <a:pPr/>
              <a:t>28.05.2015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31936-3A96-46A4-960B-B1F7FA53FE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A45DC88-8773-4F18-A0BE-243AE273D636}" type="datetime1">
              <a:rPr lang="ru-RU" smtClean="0"/>
              <a:pPr/>
              <a:t>28.05.2015</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2331936-3A96-46A4-960B-B1F7FA53FE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irregular-migration.net/index.php?id=185" TargetMode="External"/><Relationship Id="rId2" Type="http://schemas.openxmlformats.org/officeDocument/2006/relationships/hyperlink" Target="http://clandestino.eliamep.gr/" TargetMode="External"/><Relationship Id="rId1" Type="http://schemas.openxmlformats.org/officeDocument/2006/relationships/slideLayout" Target="../slideLayouts/slideLayout2.xml"/><Relationship Id="rId4" Type="http://schemas.openxmlformats.org/officeDocument/2006/relationships/hyperlink" Target="http://irregular-migration.hwwi.net/Home.6177.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mmi.gov.au/pub-res/Pages/statistics/overseas-arrivals-and-departures.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620390"/>
            <a:ext cx="8964488" cy="1008410"/>
          </a:xfrm>
        </p:spPr>
        <p:txBody>
          <a:bodyPr>
            <a:normAutofit/>
          </a:bodyPr>
          <a:lstStyle/>
          <a:p>
            <a:pPr algn="ctr"/>
            <a:r>
              <a:rPr lang="ru-RU" dirty="0"/>
              <a:t>Семинар по статистике миграции Минск  28-29 мая 2015 г.  </a:t>
            </a:r>
          </a:p>
          <a:p>
            <a:pPr algn="ctr"/>
            <a:r>
              <a:rPr lang="ru-RU" dirty="0"/>
              <a:t>ЕЭК ООН </a:t>
            </a:r>
          </a:p>
          <a:p>
            <a:pPr>
              <a:lnSpc>
                <a:spcPct val="90000"/>
              </a:lnSpc>
            </a:pPr>
            <a:endParaRPr lang="ru-RU" sz="2000" dirty="0" smtClean="0">
              <a:solidFill>
                <a:srgbClr val="898989"/>
              </a:solidFill>
            </a:endParaRPr>
          </a:p>
        </p:txBody>
      </p:sp>
      <p:sp>
        <p:nvSpPr>
          <p:cNvPr id="13" name="Номер слайда 12"/>
          <p:cNvSpPr>
            <a:spLocks noGrp="1"/>
          </p:cNvSpPr>
          <p:nvPr>
            <p:ph type="sldNum" sz="quarter" idx="12"/>
          </p:nvPr>
        </p:nvSpPr>
        <p:spPr/>
        <p:txBody>
          <a:bodyPr/>
          <a:lstStyle/>
          <a:p>
            <a:fld id="{72331936-3A96-46A4-960B-B1F7FA53FE20}" type="slidenum">
              <a:rPr lang="ru-RU" smtClean="0"/>
              <a:pPr/>
              <a:t>1</a:t>
            </a:fld>
            <a:endParaRPr lang="ru-RU"/>
          </a:p>
        </p:txBody>
      </p:sp>
      <p:sp>
        <p:nvSpPr>
          <p:cNvPr id="2054" name="Text Box 6"/>
          <p:cNvSpPr txBox="1">
            <a:spLocks noChangeArrowheads="1"/>
          </p:cNvSpPr>
          <p:nvPr/>
        </p:nvSpPr>
        <p:spPr bwMode="auto">
          <a:xfrm>
            <a:off x="2267744" y="6165304"/>
            <a:ext cx="5472112" cy="523220"/>
          </a:xfrm>
          <a:prstGeom prst="rect">
            <a:avLst/>
          </a:prstGeom>
          <a:noFill/>
          <a:ln w="9525">
            <a:noFill/>
            <a:miter lim="800000"/>
            <a:headEnd/>
            <a:tailEnd/>
          </a:ln>
          <a:effectLst/>
        </p:spPr>
        <p:txBody>
          <a:bodyPr>
            <a:spAutoFit/>
          </a:bodyPr>
          <a:lstStyle/>
          <a:p>
            <a:pPr>
              <a:spcBef>
                <a:spcPct val="50000"/>
              </a:spcBef>
            </a:pPr>
            <a:r>
              <a:rPr lang="ru-RU" sz="1400" dirty="0"/>
              <a:t>Ольга Чудиновских </a:t>
            </a:r>
            <a:r>
              <a:rPr lang="en-US" sz="1400" dirty="0"/>
              <a:t>, </a:t>
            </a:r>
            <a:r>
              <a:rPr lang="ru-RU" sz="1400" dirty="0"/>
              <a:t>МГУ им. </a:t>
            </a:r>
            <a:r>
              <a:rPr lang="ru-RU" sz="1400" dirty="0" err="1" smtClean="0"/>
              <a:t>М.В.Ломоносова-НИУ</a:t>
            </a:r>
            <a:r>
              <a:rPr lang="ru-RU" sz="1400" dirty="0" smtClean="0"/>
              <a:t> Высшая школа экономики</a:t>
            </a:r>
            <a:endParaRPr lang="ru-RU" sz="1400" dirty="0"/>
          </a:p>
        </p:txBody>
      </p:sp>
      <p:sp>
        <p:nvSpPr>
          <p:cNvPr id="8" name="TextBox 7"/>
          <p:cNvSpPr txBox="1"/>
          <p:nvPr/>
        </p:nvSpPr>
        <p:spPr>
          <a:xfrm>
            <a:off x="827584" y="1556792"/>
            <a:ext cx="741682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3200" b="1" dirty="0" smtClean="0"/>
              <a:t>Административные   источники данных о миграции. Общий обзор</a:t>
            </a:r>
            <a:endParaRPr lang="ru-RU" sz="3200" dirty="0"/>
          </a:p>
        </p:txBody>
      </p:sp>
      <p:sp>
        <p:nvSpPr>
          <p:cNvPr id="54274" name="AutoShape 2" descr="&amp;Scy;&amp;tcy;&amp;acy;&amp;tcy;&amp;softcy;&amp;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6" name="AutoShape 4" descr="&amp;Scy;&amp;tcy;&amp;acy;&amp;tcy;&amp;softcy;&amp;i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Picture 2"/>
          <p:cNvPicPr>
            <a:picLocks noChangeAspect="1" noChangeArrowheads="1"/>
          </p:cNvPicPr>
          <p:nvPr/>
        </p:nvPicPr>
        <p:blipFill>
          <a:blip r:embed="rId3" cstate="print"/>
          <a:srcRect/>
          <a:stretch>
            <a:fillRect/>
          </a:stretch>
        </p:blipFill>
        <p:spPr bwMode="auto">
          <a:xfrm>
            <a:off x="1753811" y="3015676"/>
            <a:ext cx="1027865" cy="2711669"/>
          </a:xfrm>
          <a:prstGeom prst="rect">
            <a:avLst/>
          </a:prstGeom>
          <a:ln w="26425"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pic>
        <p:nvPicPr>
          <p:cNvPr id="16" name="Picture 6" descr="&amp;Bcy;&amp;lcy;&amp;ocy;&amp;gcy; &amp;pcy;&amp;ocy;&amp;lcy;&amp;softcy;&amp;zcy;&amp;ocy;&amp;vcy;&amp;acy;&amp;tcy;&amp;iecy;&amp;lcy;&amp;yacy; - &amp;YUcy;&amp;scy;&amp;yacy; &amp;Pcy;&amp;rcy;&amp;iecy;&amp;mcy;&amp;ucy;&amp;dcy;&amp;rcy;&amp;acy;&amp;yacy; anna-news.info"/>
          <p:cNvPicPr>
            <a:picLocks noChangeAspect="1" noChangeArrowheads="1"/>
          </p:cNvPicPr>
          <p:nvPr/>
        </p:nvPicPr>
        <p:blipFill>
          <a:blip r:embed="rId4" cstate="print"/>
          <a:srcRect/>
          <a:stretch>
            <a:fillRect/>
          </a:stretch>
        </p:blipFill>
        <p:spPr bwMode="auto">
          <a:xfrm>
            <a:off x="2139346" y="4509120"/>
            <a:ext cx="2088232" cy="1656184"/>
          </a:xfrm>
          <a:prstGeom prst="rect">
            <a:avLst/>
          </a:prstGeom>
          <a:noFill/>
        </p:spPr>
      </p:pic>
      <p:pic>
        <p:nvPicPr>
          <p:cNvPr id="17" name="Picture 6"/>
          <p:cNvPicPr>
            <a:picLocks noChangeAspect="1" noChangeArrowheads="1"/>
          </p:cNvPicPr>
          <p:nvPr/>
        </p:nvPicPr>
        <p:blipFill>
          <a:blip r:embed="rId5" cstate="print"/>
          <a:srcRect/>
          <a:stretch>
            <a:fillRect/>
          </a:stretch>
        </p:blipFill>
        <p:spPr bwMode="auto">
          <a:xfrm>
            <a:off x="2874208" y="3242860"/>
            <a:ext cx="2952006" cy="1600658"/>
          </a:xfrm>
          <a:prstGeom prst="rect">
            <a:avLst/>
          </a:prstGeom>
          <a:noFill/>
          <a:ln w="9525">
            <a:noFill/>
            <a:miter lim="800000"/>
            <a:headEnd/>
            <a:tailEnd/>
          </a:ln>
        </p:spPr>
      </p:pic>
      <p:pic>
        <p:nvPicPr>
          <p:cNvPr id="18" name="Picture 2" descr="&amp;Gcy;&amp;ocy;&amp;scy;&amp;tcy; &amp;ucy;&amp;pcy;&amp;rcy;&amp;acy;&amp;vcy;&amp;lcy;&amp;iecy;&amp;ncy;&amp;icy;&amp;iecy; &amp;pcy;&amp;rcy;&amp;ocy;&amp;iecy;&amp;kcy;&amp;tcy;&amp;ocy;&amp;mcy;"/>
          <p:cNvPicPr>
            <a:picLocks noChangeAspect="1" noChangeArrowheads="1"/>
          </p:cNvPicPr>
          <p:nvPr/>
        </p:nvPicPr>
        <p:blipFill>
          <a:blip r:embed="rId6" cstate="print"/>
          <a:srcRect/>
          <a:stretch>
            <a:fillRect/>
          </a:stretch>
        </p:blipFill>
        <p:spPr bwMode="auto">
          <a:xfrm>
            <a:off x="3845258" y="4251985"/>
            <a:ext cx="2730985" cy="1475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62409"/>
            <a:ext cx="6408712" cy="1143000"/>
          </a:xfrm>
        </p:spPr>
        <p:txBody>
          <a:bodyPr/>
          <a:lstStyle/>
          <a:p>
            <a:r>
              <a:rPr lang="ru-RU" dirty="0" smtClean="0"/>
              <a:t>Визовая статистика  </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10</a:t>
            </a:fld>
            <a:endParaRPr lang="ru-RU"/>
          </a:p>
        </p:txBody>
      </p:sp>
      <p:pic>
        <p:nvPicPr>
          <p:cNvPr id="5" name="Рисунок 4"/>
          <p:cNvPicPr/>
          <p:nvPr/>
        </p:nvPicPr>
        <p:blipFill>
          <a:blip r:embed="rId2" cstate="print"/>
          <a:srcRect/>
          <a:stretch>
            <a:fillRect/>
          </a:stretch>
        </p:blipFill>
        <p:spPr bwMode="auto">
          <a:xfrm>
            <a:off x="2843808" y="2142148"/>
            <a:ext cx="5940425" cy="3712766"/>
          </a:xfrm>
          <a:prstGeom prst="rect">
            <a:avLst/>
          </a:prstGeom>
          <a:noFill/>
          <a:ln w="9525">
            <a:noFill/>
            <a:miter lim="800000"/>
            <a:headEnd/>
            <a:tailEnd/>
          </a:ln>
        </p:spPr>
      </p:pic>
      <p:sp>
        <p:nvSpPr>
          <p:cNvPr id="6" name="TextBox 5"/>
          <p:cNvSpPr txBox="1"/>
          <p:nvPr/>
        </p:nvSpPr>
        <p:spPr>
          <a:xfrm>
            <a:off x="179512" y="4205263"/>
            <a:ext cx="3600400" cy="258532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Arial" pitchFamily="34" charset="0"/>
              <a:buChar char="•"/>
            </a:pPr>
            <a:r>
              <a:rPr lang="ru-RU" dirty="0" smtClean="0"/>
              <a:t>Ограничения при распространенности безвизового режима. </a:t>
            </a:r>
          </a:p>
          <a:p>
            <a:pPr marL="285750" indent="-285750">
              <a:buFont typeface="Arial" pitchFamily="34" charset="0"/>
              <a:buChar char="•"/>
            </a:pPr>
            <a:r>
              <a:rPr lang="ru-RU" dirty="0" smtClean="0"/>
              <a:t>Наличие визы  - не всегда сопровождается поездкой ,</a:t>
            </a:r>
          </a:p>
          <a:p>
            <a:pPr marL="285750" indent="-285750">
              <a:buFont typeface="Arial" pitchFamily="34" charset="0"/>
              <a:buChar char="•"/>
            </a:pPr>
            <a:r>
              <a:rPr lang="ru-RU" dirty="0" smtClean="0"/>
              <a:t>многократные визы   - 1 виза – несколько поездок</a:t>
            </a:r>
          </a:p>
          <a:p>
            <a:endParaRPr lang="ru-RU" dirty="0" smtClean="0"/>
          </a:p>
          <a:p>
            <a:endParaRPr lang="ru-RU" dirty="0"/>
          </a:p>
        </p:txBody>
      </p:sp>
      <p:sp>
        <p:nvSpPr>
          <p:cNvPr id="7" name="TextBox 6"/>
          <p:cNvSpPr txBox="1"/>
          <p:nvPr/>
        </p:nvSpPr>
        <p:spPr>
          <a:xfrm>
            <a:off x="4608004" y="1340768"/>
            <a:ext cx="3240360" cy="369332"/>
          </a:xfrm>
          <a:prstGeom prst="rect">
            <a:avLst/>
          </a:prstGeom>
          <a:noFill/>
        </p:spPr>
        <p:txBody>
          <a:bodyPr wrap="square" rtlCol="0">
            <a:spAutoFit/>
          </a:bodyPr>
          <a:lstStyle/>
          <a:p>
            <a:r>
              <a:rPr lang="ru-RU" dirty="0" smtClean="0"/>
              <a:t>Пример отчетности  США </a:t>
            </a:r>
            <a:endParaRPr lang="ru-RU" dirty="0"/>
          </a:p>
        </p:txBody>
      </p:sp>
      <p:sp>
        <p:nvSpPr>
          <p:cNvPr id="8" name="TextBox 7"/>
          <p:cNvSpPr txBox="1"/>
          <p:nvPr/>
        </p:nvSpPr>
        <p:spPr>
          <a:xfrm>
            <a:off x="4905178" y="1021378"/>
            <a:ext cx="4104456" cy="369332"/>
          </a:xfrm>
          <a:prstGeom prst="rect">
            <a:avLst/>
          </a:prstGeom>
          <a:noFill/>
        </p:spPr>
        <p:txBody>
          <a:bodyPr wrap="square" rtlCol="0">
            <a:spAutoFit/>
          </a:bodyPr>
          <a:lstStyle/>
          <a:p>
            <a:r>
              <a:rPr lang="ru-RU" dirty="0" smtClean="0"/>
              <a:t>Преимущественно – потоки </a:t>
            </a:r>
            <a:endParaRPr lang="ru-RU" dirty="0"/>
          </a:p>
        </p:txBody>
      </p:sp>
      <p:sp>
        <p:nvSpPr>
          <p:cNvPr id="3" name="TextBox 2"/>
          <p:cNvSpPr txBox="1"/>
          <p:nvPr/>
        </p:nvSpPr>
        <p:spPr>
          <a:xfrm>
            <a:off x="6732240" y="5657671"/>
            <a:ext cx="2232248"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ru-RU" dirty="0" smtClean="0"/>
              <a:t>В СНГ – практически   отсутствует </a:t>
            </a:r>
          </a:p>
          <a:p>
            <a:endParaRPr lang="ru-RU" dirty="0"/>
          </a:p>
        </p:txBody>
      </p:sp>
      <p:sp>
        <p:nvSpPr>
          <p:cNvPr id="9" name="TextBox 8"/>
          <p:cNvSpPr txBox="1"/>
          <p:nvPr/>
        </p:nvSpPr>
        <p:spPr>
          <a:xfrm>
            <a:off x="179512" y="1268760"/>
            <a:ext cx="2592288"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ru-RU" dirty="0" smtClean="0"/>
          </a:p>
          <a:p>
            <a:r>
              <a:rPr lang="ru-RU" dirty="0"/>
              <a:t>Ряд стран публикует развернутые отчеты по типам виз, что позволяет  увидеть структуру потоков  - иммиграционных и  </a:t>
            </a:r>
            <a:r>
              <a:rPr lang="ru-RU" dirty="0" err="1"/>
              <a:t>не-</a:t>
            </a:r>
            <a:r>
              <a:rPr lang="ru-RU" dirty="0"/>
              <a:t> иммиграционных по целям  въезда </a:t>
            </a:r>
          </a:p>
          <a:p>
            <a:endParaRPr lang="ru-RU" dirty="0"/>
          </a:p>
        </p:txBody>
      </p:sp>
      <p:pic>
        <p:nvPicPr>
          <p:cNvPr id="10" name="Рисунок 9" descr="C:\Documents and Settings\Ольга\Local Settings\Temporary Internet Files\Content.Word\визовая статистика США.BMP"/>
          <p:cNvPicPr/>
          <p:nvPr/>
        </p:nvPicPr>
        <p:blipFill>
          <a:blip r:embed="rId3" cstate="print"/>
          <a:srcRect/>
          <a:stretch>
            <a:fillRect/>
          </a:stretch>
        </p:blipFill>
        <p:spPr bwMode="auto">
          <a:xfrm>
            <a:off x="3995936" y="2666383"/>
            <a:ext cx="3960440" cy="266429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0130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Консульский учет </a:t>
            </a:r>
            <a:endParaRPr lang="ru-RU" dirty="0"/>
          </a:p>
        </p:txBody>
      </p:sp>
      <p:sp>
        <p:nvSpPr>
          <p:cNvPr id="3" name="Содержимое 2"/>
          <p:cNvSpPr>
            <a:spLocks noGrp="1"/>
          </p:cNvSpPr>
          <p:nvPr>
            <p:ph idx="1"/>
          </p:nvPr>
        </p:nvSpPr>
        <p:spPr>
          <a:xfrm>
            <a:off x="457200" y="1600200"/>
            <a:ext cx="5194920" cy="4525963"/>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r>
              <a:rPr lang="ru-RU" dirty="0" smtClean="0"/>
              <a:t>Имеет значение, т.к. государство  должно представлять число граждан,  в случае чрезвычайных ситуаций,  при проведении выборов.  В ряде стран </a:t>
            </a:r>
            <a:r>
              <a:rPr lang="ru-RU" u="sng" dirty="0" smtClean="0"/>
              <a:t>вменяется требование уведомить   консульство о пребывании  в стране свыше  определенного времени</a:t>
            </a:r>
            <a:r>
              <a:rPr lang="ru-RU" dirty="0" smtClean="0"/>
              <a:t>, для корректировки учета эмиграции из страны прежнего постоянного проживания (гражданства) </a:t>
            </a:r>
          </a:p>
          <a:p>
            <a:r>
              <a:rPr lang="ru-RU" dirty="0" smtClean="0"/>
              <a:t>Не всегда отражает эмиграцию </a:t>
            </a:r>
          </a:p>
          <a:p>
            <a:r>
              <a:rPr lang="ru-RU" b="1" i="1" dirty="0" smtClean="0"/>
              <a:t>Нет  понятных механизмов контроля   регистрации</a:t>
            </a:r>
          </a:p>
          <a:p>
            <a:r>
              <a:rPr lang="ru-RU" b="1" i="1" dirty="0" smtClean="0"/>
              <a:t>Во многих странах – добровольная постановка на учет  </a:t>
            </a:r>
          </a:p>
          <a:p>
            <a:endParaRPr lang="ru-RU" b="1" i="1"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11</a:t>
            </a:fld>
            <a:endParaRPr lang="ru-RU"/>
          </a:p>
        </p:txBody>
      </p:sp>
      <p:sp>
        <p:nvSpPr>
          <p:cNvPr id="5" name="TextBox 4"/>
          <p:cNvSpPr txBox="1"/>
          <p:nvPr/>
        </p:nvSpPr>
        <p:spPr>
          <a:xfrm>
            <a:off x="6084168" y="1484784"/>
            <a:ext cx="1728192"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Число поставленных на учет и проживающих (постоянно и временно)    </a:t>
            </a:r>
          </a:p>
          <a:p>
            <a:r>
              <a:rPr lang="ru-RU" dirty="0" smtClean="0"/>
              <a:t>граждан ,  потоки и контингенты </a:t>
            </a:r>
          </a:p>
          <a:p>
            <a:endParaRPr lang="ru-RU" dirty="0" smtClean="0"/>
          </a:p>
          <a:p>
            <a:endParaRPr lang="ru-RU" dirty="0" smtClean="0"/>
          </a:p>
          <a:p>
            <a:endParaRPr lang="ru-RU" dirty="0"/>
          </a:p>
        </p:txBody>
      </p:sp>
      <p:sp>
        <p:nvSpPr>
          <p:cNvPr id="6" name="TextBox 5"/>
          <p:cNvSpPr txBox="1"/>
          <p:nvPr/>
        </p:nvSpPr>
        <p:spPr>
          <a:xfrm>
            <a:off x="6300192" y="4653136"/>
            <a:ext cx="2304256" cy="147732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dirty="0" smtClean="0"/>
              <a:t>СНГ  - наличие статистики  консульского учета -    редкое исключение </a:t>
            </a:r>
            <a:endParaRPr lang="ru-RU" dirty="0"/>
          </a:p>
        </p:txBody>
      </p:sp>
    </p:spTree>
    <p:extLst>
      <p:ext uri="{BB962C8B-B14F-4D97-AF65-F5344CB8AC3E}">
        <p14:creationId xmlns:p14="http://schemas.microsoft.com/office/powerpoint/2010/main" val="203848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ru-RU" sz="2400" dirty="0" smtClean="0">
                <a:latin typeface="+mn-lt"/>
                <a:ea typeface="Calibri"/>
              </a:rPr>
              <a:t>Административные системы сбора данных на границах </a:t>
            </a:r>
            <a:br>
              <a:rPr lang="ru-RU" sz="2400" dirty="0" smtClean="0">
                <a:latin typeface="+mn-lt"/>
                <a:ea typeface="Calibri"/>
              </a:rPr>
            </a:br>
            <a:endParaRPr lang="ru-RU" sz="2400" dirty="0">
              <a:latin typeface="+mn-lt"/>
            </a:endParaRPr>
          </a:p>
        </p:txBody>
      </p:sp>
      <p:sp>
        <p:nvSpPr>
          <p:cNvPr id="7" name="Номер слайда 6"/>
          <p:cNvSpPr>
            <a:spLocks noGrp="1"/>
          </p:cNvSpPr>
          <p:nvPr>
            <p:ph type="sldNum" sz="quarter" idx="12"/>
          </p:nvPr>
        </p:nvSpPr>
        <p:spPr/>
        <p:txBody>
          <a:bodyPr/>
          <a:lstStyle/>
          <a:p>
            <a:fld id="{72331936-3A96-46A4-960B-B1F7FA53FE20}" type="slidenum">
              <a:rPr lang="ru-RU" smtClean="0"/>
              <a:pPr/>
              <a:t>12</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99502038"/>
              </p:ext>
            </p:extLst>
          </p:nvPr>
        </p:nvGraphicFramePr>
        <p:xfrm>
          <a:off x="107504" y="791437"/>
          <a:ext cx="8784976" cy="5560754"/>
        </p:xfrm>
        <a:graphic>
          <a:graphicData uri="http://schemas.openxmlformats.org/drawingml/2006/table">
            <a:tbl>
              <a:tblPr>
                <a:tableStyleId>{00A15C55-8517-42AA-B614-E9B94910E393}</a:tableStyleId>
              </a:tblPr>
              <a:tblGrid>
                <a:gridCol w="3640621"/>
                <a:gridCol w="5144355"/>
              </a:tblGrid>
              <a:tr h="846514">
                <a:tc>
                  <a:txBody>
                    <a:bodyPr/>
                    <a:lstStyle/>
                    <a:p>
                      <a:pPr marL="660400">
                        <a:lnSpc>
                          <a:spcPct val="115000"/>
                        </a:lnSpc>
                        <a:spcAft>
                          <a:spcPts val="1000"/>
                        </a:spcAft>
                      </a:pPr>
                      <a:endParaRPr lang="ru-RU" sz="2400" kern="1200" dirty="0">
                        <a:latin typeface="Times New Roman"/>
                        <a:ea typeface="Calibri"/>
                      </a:endParaRPr>
                    </a:p>
                  </a:txBody>
                  <a:tcPr marL="35617" marR="35617" marT="0" marB="0"/>
                </a:tc>
                <a:tc>
                  <a:txBody>
                    <a:bodyPr/>
                    <a:lstStyle/>
                    <a:p>
                      <a:pPr marL="228600">
                        <a:lnSpc>
                          <a:spcPct val="115000"/>
                        </a:lnSpc>
                        <a:spcAft>
                          <a:spcPts val="1000"/>
                        </a:spcAft>
                      </a:pPr>
                      <a:r>
                        <a:rPr lang="ru-RU" sz="2400" kern="1200" dirty="0"/>
                        <a:t>Тип данных о миграции (предмет измерения) </a:t>
                      </a:r>
                      <a:endParaRPr lang="ru-RU" sz="2400" kern="1200" dirty="0">
                        <a:latin typeface="Times New Roman"/>
                        <a:ea typeface="Calibri"/>
                      </a:endParaRPr>
                    </a:p>
                  </a:txBody>
                  <a:tcPr marL="35617" marR="35617" marT="0" marB="0"/>
                </a:tc>
              </a:tr>
              <a:tr h="4092137">
                <a:tc>
                  <a:txBody>
                    <a:bodyPr/>
                    <a:lstStyle/>
                    <a:p>
                      <a:pPr marL="514350" indent="-285750">
                        <a:lnSpc>
                          <a:spcPct val="115000"/>
                        </a:lnSpc>
                        <a:spcAft>
                          <a:spcPts val="1000"/>
                        </a:spcAft>
                        <a:buFont typeface="Arial" pitchFamily="34" charset="0"/>
                        <a:buChar char="•"/>
                      </a:pPr>
                      <a:r>
                        <a:rPr lang="ru-RU" sz="1600" kern="1200" dirty="0" smtClean="0"/>
                        <a:t>Регистрация  </a:t>
                      </a:r>
                      <a:r>
                        <a:rPr lang="ru-RU" sz="1600" kern="1200" dirty="0"/>
                        <a:t>на основе паспортного </a:t>
                      </a:r>
                      <a:r>
                        <a:rPr lang="ru-RU" sz="1600" kern="1200" dirty="0" smtClean="0"/>
                        <a:t>контроля  </a:t>
                      </a:r>
                    </a:p>
                    <a:p>
                      <a:pPr marL="514350" indent="-285750">
                        <a:lnSpc>
                          <a:spcPct val="115000"/>
                        </a:lnSpc>
                        <a:spcAft>
                          <a:spcPts val="1000"/>
                        </a:spcAft>
                        <a:buFont typeface="Arial" pitchFamily="34" charset="0"/>
                        <a:buChar char="•"/>
                      </a:pPr>
                      <a:r>
                        <a:rPr lang="ru-RU" sz="1600" kern="1200" dirty="0" smtClean="0"/>
                        <a:t>Распространение , сбор и обработка  специальных  карточек  (миграционных, пассажирских) </a:t>
                      </a:r>
                    </a:p>
                    <a:p>
                      <a:pPr marL="514350" indent="-285750">
                        <a:lnSpc>
                          <a:spcPct val="115000"/>
                        </a:lnSpc>
                        <a:spcAft>
                          <a:spcPts val="1000"/>
                        </a:spcAft>
                        <a:buFont typeface="Arial" pitchFamily="34" charset="0"/>
                        <a:buChar char="•"/>
                      </a:pPr>
                      <a:r>
                        <a:rPr lang="ru-RU" sz="1600" kern="1200" dirty="0" smtClean="0">
                          <a:solidFill>
                            <a:schemeClr val="accent4">
                              <a:lumMod val="40000"/>
                              <a:lumOff val="60000"/>
                            </a:schemeClr>
                          </a:solidFill>
                        </a:rPr>
                        <a:t>обследования  </a:t>
                      </a:r>
                      <a:r>
                        <a:rPr lang="ru-RU" sz="1600" kern="1200" dirty="0">
                          <a:solidFill>
                            <a:schemeClr val="accent4">
                              <a:lumMod val="40000"/>
                              <a:lumOff val="60000"/>
                            </a:schemeClr>
                          </a:solidFill>
                        </a:rPr>
                        <a:t>международных пассажиров в пунктах пропуска через </a:t>
                      </a:r>
                      <a:r>
                        <a:rPr lang="ru-RU" sz="1600" kern="1200" dirty="0" smtClean="0">
                          <a:solidFill>
                            <a:schemeClr val="accent4">
                              <a:lumMod val="40000"/>
                              <a:lumOff val="60000"/>
                            </a:schemeClr>
                          </a:solidFill>
                        </a:rPr>
                        <a:t>границу</a:t>
                      </a:r>
                    </a:p>
                    <a:p>
                      <a:pPr marL="514350" indent="-285750">
                        <a:lnSpc>
                          <a:spcPct val="115000"/>
                        </a:lnSpc>
                        <a:spcAft>
                          <a:spcPts val="1000"/>
                        </a:spcAft>
                        <a:buFont typeface="Arial" pitchFamily="34" charset="0"/>
                        <a:buChar char="•"/>
                      </a:pPr>
                      <a:r>
                        <a:rPr lang="ru-RU" sz="1600" kern="1200" dirty="0" smtClean="0">
                          <a:solidFill>
                            <a:srgbClr val="C00000"/>
                          </a:solidFill>
                        </a:rPr>
                        <a:t>Административная  практика по  выявлению случаев незаконного пересечения границ,</a:t>
                      </a:r>
                      <a:r>
                        <a:rPr lang="ru-RU" sz="1600" kern="1200" baseline="0" dirty="0" smtClean="0">
                          <a:solidFill>
                            <a:srgbClr val="C00000"/>
                          </a:solidFill>
                        </a:rPr>
                        <a:t>  превышения сроков дозволенного пребывания</a:t>
                      </a:r>
                    </a:p>
                    <a:p>
                      <a:pPr marL="228600" indent="0">
                        <a:lnSpc>
                          <a:spcPct val="115000"/>
                        </a:lnSpc>
                        <a:spcAft>
                          <a:spcPts val="1000"/>
                        </a:spcAft>
                        <a:buFont typeface="Arial" pitchFamily="34" charset="0"/>
                        <a:buNone/>
                      </a:pPr>
                      <a:r>
                        <a:rPr lang="ru-RU" sz="1600" kern="1200" baseline="0" dirty="0" smtClean="0"/>
                        <a:t> и пр. </a:t>
                      </a:r>
                      <a:endParaRPr lang="ru-RU" sz="1600" kern="1200" dirty="0">
                        <a:latin typeface="Times New Roman"/>
                        <a:ea typeface="Calibri"/>
                      </a:endParaRPr>
                    </a:p>
                  </a:txBody>
                  <a:tcPr marL="35617" marR="35617" marT="0" marB="0"/>
                </a:tc>
                <a:tc>
                  <a:txBody>
                    <a:bodyPr/>
                    <a:lstStyle/>
                    <a:p>
                      <a:pPr marL="228600">
                        <a:lnSpc>
                          <a:spcPct val="115000"/>
                        </a:lnSpc>
                        <a:spcAft>
                          <a:spcPts val="1000"/>
                        </a:spcAft>
                        <a:buFont typeface="Arial" pitchFamily="34" charset="0"/>
                        <a:buChar char="•"/>
                      </a:pPr>
                      <a:r>
                        <a:rPr lang="ru-RU" sz="1800" kern="1200" dirty="0" smtClean="0"/>
                        <a:t>Только  потоки </a:t>
                      </a:r>
                    </a:p>
                    <a:p>
                      <a:pPr marL="228600">
                        <a:lnSpc>
                          <a:spcPct val="115000"/>
                        </a:lnSpc>
                        <a:spcAft>
                          <a:spcPts val="1000"/>
                        </a:spcAft>
                        <a:buFont typeface="Arial" pitchFamily="34" charset="0"/>
                        <a:buChar char="•"/>
                      </a:pPr>
                      <a:r>
                        <a:rPr lang="ru-RU" sz="1800" kern="1200" dirty="0" smtClean="0"/>
                        <a:t>количество  </a:t>
                      </a:r>
                      <a:r>
                        <a:rPr lang="ru-RU" sz="1800" kern="1200" dirty="0"/>
                        <a:t>пересечений границы на  въезд и выезд в течение определенного периода времени, </a:t>
                      </a:r>
                      <a:r>
                        <a:rPr lang="ru-RU" sz="1800" kern="1200" dirty="0" smtClean="0"/>
                        <a:t> </a:t>
                      </a:r>
                    </a:p>
                    <a:p>
                      <a:pPr marL="228600">
                        <a:lnSpc>
                          <a:spcPct val="115000"/>
                        </a:lnSpc>
                        <a:spcAft>
                          <a:spcPts val="1000"/>
                        </a:spcAft>
                        <a:buFont typeface="Arial" pitchFamily="34" charset="0"/>
                        <a:buChar char="•"/>
                      </a:pPr>
                      <a:r>
                        <a:rPr lang="ru-RU" sz="1800" kern="1200" dirty="0" smtClean="0"/>
                        <a:t>количество </a:t>
                      </a:r>
                      <a:r>
                        <a:rPr lang="ru-RU" sz="1800" kern="1200" dirty="0"/>
                        <a:t>лиц, прибывших в страну по разным </a:t>
                      </a:r>
                      <a:r>
                        <a:rPr lang="ru-RU" sz="1800" kern="1200" dirty="0" smtClean="0"/>
                        <a:t>целям, типам виз </a:t>
                      </a:r>
                      <a:r>
                        <a:rPr lang="ru-RU" sz="1800" kern="1200" dirty="0"/>
                        <a:t>и на </a:t>
                      </a:r>
                      <a:r>
                        <a:rPr lang="ru-RU" sz="1800" kern="1200" dirty="0" smtClean="0"/>
                        <a:t>разное  время</a:t>
                      </a:r>
                      <a:r>
                        <a:rPr lang="ru-RU" sz="1800" kern="1200" dirty="0"/>
                        <a:t>,  </a:t>
                      </a:r>
                      <a:endParaRPr lang="ru-RU" sz="1800" kern="1200" dirty="0" smtClean="0"/>
                    </a:p>
                    <a:p>
                      <a:pPr marL="228600">
                        <a:lnSpc>
                          <a:spcPct val="115000"/>
                        </a:lnSpc>
                        <a:spcAft>
                          <a:spcPts val="1000"/>
                        </a:spcAft>
                        <a:buFont typeface="Arial" pitchFamily="34" charset="0"/>
                        <a:buChar char="•"/>
                      </a:pPr>
                      <a:r>
                        <a:rPr lang="ru-RU" sz="1800" kern="1200" dirty="0" smtClean="0"/>
                        <a:t>число лиц, задержанные </a:t>
                      </a:r>
                      <a:r>
                        <a:rPr lang="ru-RU" sz="1800" kern="1200" baseline="0" dirty="0" smtClean="0"/>
                        <a:t> за различные нарушения порядка въезда и выезда</a:t>
                      </a:r>
                      <a:endParaRPr lang="ru-RU" sz="1800" kern="1200" dirty="0">
                        <a:latin typeface="Times New Roman"/>
                        <a:ea typeface="Calibri"/>
                      </a:endParaRPr>
                    </a:p>
                  </a:txBody>
                  <a:tcPr marL="35617" marR="35617" marT="0" marB="0"/>
                </a:tc>
              </a:tr>
            </a:tbl>
          </a:graphicData>
        </a:graphic>
      </p:graphicFrame>
      <p:sp>
        <p:nvSpPr>
          <p:cNvPr id="6" name="TextBox 5"/>
          <p:cNvSpPr txBox="1"/>
          <p:nvPr/>
        </p:nvSpPr>
        <p:spPr>
          <a:xfrm>
            <a:off x="3563888" y="5301208"/>
            <a:ext cx="3672408"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dirty="0" smtClean="0"/>
              <a:t>Основные ограничения:   чаще поездки, а не люди,  </a:t>
            </a:r>
          </a:p>
          <a:p>
            <a:r>
              <a:rPr lang="ru-RU" dirty="0" smtClean="0"/>
              <a:t>не учитываются пересечения внутренних границ  сообществ государств (</a:t>
            </a:r>
            <a:r>
              <a:rPr lang="ru-RU" dirty="0" err="1" smtClean="0"/>
              <a:t>Шенген</a:t>
            </a:r>
            <a:r>
              <a:rPr lang="ru-RU" dirty="0" smtClean="0"/>
              <a:t>)</a:t>
            </a:r>
            <a:endParaRPr lang="ru-RU" dirty="0"/>
          </a:p>
        </p:txBody>
      </p:sp>
      <p:sp>
        <p:nvSpPr>
          <p:cNvPr id="8" name="TextBox 7"/>
          <p:cNvSpPr txBox="1"/>
          <p:nvPr/>
        </p:nvSpPr>
        <p:spPr>
          <a:xfrm>
            <a:off x="7313661" y="4941168"/>
            <a:ext cx="1800200"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dirty="0" smtClean="0"/>
              <a:t>Ситуация в СНГ – учет ведется, данные  публикуются  очень ограниченно</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86536" cy="1152128"/>
          </a:xfrm>
        </p:spPr>
        <p:txBody>
          <a:bodyPr>
            <a:normAutofit fontScale="90000"/>
          </a:bodyPr>
          <a:lstStyle/>
          <a:p>
            <a:r>
              <a:rPr lang="ru-RU" sz="3200" dirty="0" smtClean="0"/>
              <a:t>Данные агентства  Европейского союза по безопасности внешних границ (квартальный отчет)</a:t>
            </a:r>
            <a:endParaRPr lang="ru-RU" sz="32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763688" y="3068960"/>
            <a:ext cx="3851594" cy="341446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26" name="Picture 2"/>
          <p:cNvPicPr>
            <a:picLocks noChangeAspect="1" noChangeArrowheads="1"/>
          </p:cNvPicPr>
          <p:nvPr/>
        </p:nvPicPr>
        <p:blipFill>
          <a:blip r:embed="rId3" cstate="print"/>
          <a:srcRect/>
          <a:stretch>
            <a:fillRect/>
          </a:stretch>
        </p:blipFill>
        <p:spPr bwMode="auto">
          <a:xfrm>
            <a:off x="251520" y="1412776"/>
            <a:ext cx="3515511" cy="425226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4499992" y="1700808"/>
            <a:ext cx="4464496" cy="452431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342900" indent="-342900"/>
            <a:r>
              <a:rPr lang="ru-RU" dirty="0" smtClean="0"/>
              <a:t>4.1. Задержания при попытках незаконного пересечения границ</a:t>
            </a:r>
          </a:p>
          <a:p>
            <a:pPr marL="342900" indent="-342900"/>
            <a:r>
              <a:rPr lang="ru-RU" dirty="0" smtClean="0"/>
              <a:t>4.2. Маршруты </a:t>
            </a:r>
          </a:p>
          <a:p>
            <a:pPr marL="342900" indent="-342900"/>
            <a:r>
              <a:rPr lang="ru-RU" dirty="0" smtClean="0"/>
              <a:t>4.3. Нелегальный въезд</a:t>
            </a:r>
          </a:p>
          <a:p>
            <a:pPr marL="342900" indent="-342900"/>
            <a:r>
              <a:rPr lang="ru-RU" dirty="0" smtClean="0"/>
              <a:t>4.4. Выявление посредников  (для незаконного  пересечения  границ)</a:t>
            </a:r>
          </a:p>
          <a:p>
            <a:pPr marL="342900" indent="-342900"/>
            <a:r>
              <a:rPr lang="ru-RU" dirty="0" smtClean="0"/>
              <a:t>4.5. Отказы во въезде</a:t>
            </a:r>
          </a:p>
          <a:p>
            <a:pPr marL="342900" indent="-342900"/>
            <a:r>
              <a:rPr lang="ru-RU" dirty="0" smtClean="0"/>
              <a:t>4.6. Возвращения </a:t>
            </a:r>
          </a:p>
          <a:p>
            <a:pPr marL="342900" indent="-342900"/>
            <a:r>
              <a:rPr lang="ru-RU" dirty="0" smtClean="0"/>
              <a:t>4.7. Незаконное пребывание,  убежище и миграция внутри  </a:t>
            </a:r>
            <a:r>
              <a:rPr lang="ru-RU" dirty="0" err="1" smtClean="0"/>
              <a:t>Шенгенской</a:t>
            </a:r>
            <a:r>
              <a:rPr lang="ru-RU" dirty="0" smtClean="0"/>
              <a:t> зоны</a:t>
            </a:r>
          </a:p>
          <a:p>
            <a:pPr marL="342900" indent="-342900"/>
            <a:r>
              <a:rPr lang="ru-RU" dirty="0" smtClean="0"/>
              <a:t>4.8. Подделка документов </a:t>
            </a:r>
          </a:p>
          <a:p>
            <a:pPr marL="342900" indent="-342900"/>
            <a:r>
              <a:rPr lang="ru-RU" dirty="0" smtClean="0"/>
              <a:t>4.9. Другие незаконные действия  на границе </a:t>
            </a:r>
          </a:p>
          <a:p>
            <a:pPr marL="342900" indent="-342900"/>
            <a:r>
              <a:rPr lang="ru-RU" dirty="0" smtClean="0"/>
              <a:t>4.10 Пассажиропоток </a:t>
            </a:r>
          </a:p>
          <a:p>
            <a:pPr marL="342900" indent="-342900"/>
            <a:r>
              <a:rPr lang="ru-RU" dirty="0" smtClean="0"/>
              <a:t>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Карточки , заполняемые  пассажирами на границе </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14</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192786518"/>
              </p:ext>
            </p:extLst>
          </p:nvPr>
        </p:nvGraphicFramePr>
        <p:xfrm>
          <a:off x="467544" y="1552169"/>
          <a:ext cx="8040216" cy="4023360"/>
        </p:xfrm>
        <a:graphic>
          <a:graphicData uri="http://schemas.openxmlformats.org/drawingml/2006/table">
            <a:tbl>
              <a:tblPr firstRow="1" bandRow="1">
                <a:tableStyleId>{5C22544A-7EE6-4342-B048-85BDC9FD1C3A}</a:tableStyleId>
              </a:tblPr>
              <a:tblGrid>
                <a:gridCol w="6048672"/>
                <a:gridCol w="1991544"/>
              </a:tblGrid>
              <a:tr h="216024">
                <a:tc>
                  <a:txBody>
                    <a:bodyPr/>
                    <a:lstStyle/>
                    <a:p>
                      <a:endParaRPr lang="ru-RU" dirty="0"/>
                    </a:p>
                  </a:txBody>
                  <a:tcPr/>
                </a:tc>
                <a:tc>
                  <a:txBody>
                    <a:bodyPr/>
                    <a:lstStyle/>
                    <a:p>
                      <a:endParaRPr lang="ru-RU" dirty="0"/>
                    </a:p>
                  </a:txBody>
                  <a:tcPr/>
                </a:tc>
              </a:tr>
              <a:tr h="3234640">
                <a:tc>
                  <a:txBody>
                    <a:bodyPr/>
                    <a:lstStyle/>
                    <a:p>
                      <a:pPr marL="285750" indent="-285750">
                        <a:buFont typeface="Arial" pitchFamily="34" charset="0"/>
                        <a:buChar char="•"/>
                      </a:pPr>
                      <a:r>
                        <a:rPr lang="ru-RU" dirty="0" smtClean="0"/>
                        <a:t>Как правило,  заполняются  при въезде,  в ряде стран и  при  выезде   </a:t>
                      </a:r>
                    </a:p>
                    <a:p>
                      <a:pPr marL="285750" indent="-285750">
                        <a:buFont typeface="Arial" pitchFamily="34" charset="0"/>
                        <a:buChar char="•"/>
                      </a:pPr>
                      <a:r>
                        <a:rPr lang="ru-RU" dirty="0" smtClean="0"/>
                        <a:t>Как правило,  адресованы   иностранцам, в ряде стран  и заполняют и  граждане  страны </a:t>
                      </a:r>
                    </a:p>
                    <a:p>
                      <a:pPr marL="285750" indent="-285750">
                        <a:buFont typeface="Arial" pitchFamily="34" charset="0"/>
                        <a:buChar char="•"/>
                      </a:pPr>
                      <a:r>
                        <a:rPr lang="ru-RU" dirty="0" smtClean="0"/>
                        <a:t>Все пассажиры или отдельные группы (есть исключения) </a:t>
                      </a:r>
                    </a:p>
                    <a:p>
                      <a:pPr marL="285750" indent="-285750">
                        <a:buFont typeface="Arial" pitchFamily="34" charset="0"/>
                        <a:buChar char="•"/>
                      </a:pPr>
                      <a:r>
                        <a:rPr lang="ru-RU" b="1" i="1" dirty="0" smtClean="0"/>
                        <a:t>Разработка может быть сплошной и выборочной</a:t>
                      </a:r>
                    </a:p>
                    <a:p>
                      <a:pPr marL="285750" indent="-285750">
                        <a:buFont typeface="Arial" pitchFamily="34" charset="0"/>
                        <a:buChar char="•"/>
                      </a:pPr>
                      <a:r>
                        <a:rPr lang="ru-RU" dirty="0" smtClean="0"/>
                        <a:t>Разная степень использования в странах мира в качестве источника данных. Могут быть основой  или  дополнительным элементом    национальной системы сбора данных  о миграции</a:t>
                      </a:r>
                    </a:p>
                    <a:p>
                      <a:pPr marL="285750" indent="-285750">
                        <a:buFont typeface="Arial" pitchFamily="34" charset="0"/>
                        <a:buChar char="•"/>
                      </a:pPr>
                      <a:endParaRPr lang="ru-RU" dirty="0"/>
                    </a:p>
                  </a:txBody>
                  <a:tcPr/>
                </a:tc>
                <a:tc>
                  <a:txBody>
                    <a:bodyPr/>
                    <a:lstStyle/>
                    <a:p>
                      <a:r>
                        <a:rPr lang="ru-RU" dirty="0" smtClean="0"/>
                        <a:t>    Потоки</a:t>
                      </a:r>
                      <a:r>
                        <a:rPr lang="ru-RU" baseline="0" dirty="0" smtClean="0"/>
                        <a:t> </a:t>
                      </a:r>
                      <a:endParaRPr lang="ru-RU" dirty="0"/>
                    </a:p>
                  </a:txBody>
                  <a:tcPr/>
                </a:tc>
              </a:tr>
            </a:tbl>
          </a:graphicData>
        </a:graphic>
      </p:graphicFrame>
      <p:sp>
        <p:nvSpPr>
          <p:cNvPr id="7" name="TextBox 6"/>
          <p:cNvSpPr txBox="1"/>
          <p:nvPr/>
        </p:nvSpPr>
        <p:spPr>
          <a:xfrm>
            <a:off x="755576" y="5447257"/>
            <a:ext cx="511256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dirty="0" smtClean="0"/>
              <a:t>Ограничения:   трудоемкость обработки , если  карта не в машиночитаемом формате или  не заполняется сразу в электронном виде, повторные въезды  возможны </a:t>
            </a:r>
            <a:endParaRPr lang="ru-RU" dirty="0"/>
          </a:p>
        </p:txBody>
      </p:sp>
      <p:sp>
        <p:nvSpPr>
          <p:cNvPr id="8" name="TextBox 7"/>
          <p:cNvSpPr txBox="1"/>
          <p:nvPr/>
        </p:nvSpPr>
        <p:spPr>
          <a:xfrm>
            <a:off x="6372200" y="4293096"/>
            <a:ext cx="1944216"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ru-RU" dirty="0" smtClean="0"/>
              <a:t>В СНГ – применяются в нескольких странах, для статистики – ограниченно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Отчеты на основе карточек </a:t>
            </a:r>
            <a:r>
              <a:rPr lang="en-US" dirty="0" smtClean="0"/>
              <a:t>– </a:t>
            </a:r>
            <a:r>
              <a:rPr lang="ru-RU" dirty="0" smtClean="0"/>
              <a:t>пример США</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15</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772" y="1772816"/>
            <a:ext cx="8144228"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Grp="1" noChangeAspect="1" noChangeArrowheads="1"/>
          </p:cNvPicPr>
          <p:nvPr>
            <p:ph idx="1"/>
          </p:nvPr>
        </p:nvPicPr>
        <p:blipFill>
          <a:blip r:embed="rId3" cstate="print"/>
          <a:srcRect/>
          <a:stretch>
            <a:fillRect/>
          </a:stretch>
        </p:blipFill>
        <p:spPr bwMode="auto">
          <a:xfrm>
            <a:off x="519799" y="2204864"/>
            <a:ext cx="1572719" cy="414908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171420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smtClean="0"/>
              <a:t>Административные данные  о демографических событиях , произошедших с мигрантами </a:t>
            </a:r>
            <a:endParaRPr lang="ru-RU" dirty="0"/>
          </a:p>
        </p:txBody>
      </p:sp>
      <p:sp>
        <p:nvSpPr>
          <p:cNvPr id="3" name="Содержимое 2"/>
          <p:cNvSpPr>
            <a:spLocks noGrp="1"/>
          </p:cNvSpPr>
          <p:nvPr>
            <p:ph idx="1"/>
          </p:nvPr>
        </p:nvSpPr>
        <p:spPr>
          <a:xfrm>
            <a:off x="457200" y="1844824"/>
            <a:ext cx="8229600" cy="4752528"/>
          </a:xfrm>
        </p:spPr>
        <p:txBody>
          <a:bodyPr>
            <a:normAutofit lnSpcReduction="10000"/>
          </a:bodyPr>
          <a:lstStyle/>
          <a:p>
            <a:endParaRPr lang="ru-RU" dirty="0" smtClean="0"/>
          </a:p>
          <a:p>
            <a:r>
              <a:rPr lang="ru-RU" dirty="0" smtClean="0"/>
              <a:t>Число  детей, родившихся у  лиц,  которые сами родились за границей или имеют иное гражданство (</a:t>
            </a:r>
            <a:r>
              <a:rPr lang="en-US" dirty="0" smtClean="0"/>
              <a:t>foreign-born / foreign) </a:t>
            </a:r>
            <a:r>
              <a:rPr lang="ru-RU" dirty="0" smtClean="0"/>
              <a:t> </a:t>
            </a:r>
          </a:p>
          <a:p>
            <a:r>
              <a:rPr lang="ru-RU" dirty="0" smtClean="0"/>
              <a:t>Число браков, заключенных с  иностранцами, (и разводов) </a:t>
            </a:r>
          </a:p>
          <a:p>
            <a:r>
              <a:rPr lang="ru-RU" dirty="0" smtClean="0"/>
              <a:t>Число умерших мигрантов </a:t>
            </a:r>
          </a:p>
          <a:p>
            <a:pPr>
              <a:buNone/>
            </a:pPr>
            <a:r>
              <a:rPr lang="ru-RU" dirty="0" smtClean="0"/>
              <a:t>На основе этих данных  производится  оценка вклада мигрантов  в демографические процесс страны приема (и её отдельных регионов) </a:t>
            </a:r>
          </a:p>
          <a:p>
            <a:pPr>
              <a:buNone/>
            </a:pPr>
            <a:r>
              <a:rPr lang="ru-RU" dirty="0" smtClean="0"/>
              <a:t>В странах ,  давно имеющих регистры населения,  эта информация  - один из традиционных сегментов  демографической статистики </a:t>
            </a:r>
          </a:p>
          <a:p>
            <a:pPr>
              <a:buNone/>
            </a:pPr>
            <a:endParaRPr lang="ru-RU" dirty="0" smtClean="0"/>
          </a:p>
        </p:txBody>
      </p:sp>
      <p:sp>
        <p:nvSpPr>
          <p:cNvPr id="4" name="Номер слайда 3"/>
          <p:cNvSpPr>
            <a:spLocks noGrp="1"/>
          </p:cNvSpPr>
          <p:nvPr>
            <p:ph type="sldNum" sz="quarter" idx="12"/>
          </p:nvPr>
        </p:nvSpPr>
        <p:spPr/>
        <p:txBody>
          <a:bodyPr/>
          <a:lstStyle/>
          <a:p>
            <a:fld id="{72331936-3A96-46A4-960B-B1F7FA53FE20}"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850106"/>
          </a:xfrm>
        </p:spPr>
        <p:txBody>
          <a:bodyPr>
            <a:normAutofit fontScale="90000"/>
          </a:bodyPr>
          <a:lstStyle/>
          <a:p>
            <a:r>
              <a:rPr lang="ru-RU" sz="2700" dirty="0" smtClean="0"/>
              <a:t>Нелегальная  миграция (недокументированная, незаконная) может быть оценена с помощью административных данных</a:t>
            </a:r>
            <a:endParaRPr lang="ru-RU" dirty="0"/>
          </a:p>
        </p:txBody>
      </p:sp>
      <p:pic>
        <p:nvPicPr>
          <p:cNvPr id="1026" name="Picture 2" descr="https://sp.yimg.com/ib/th?id=HN.608005732811473322&amp;pid=15.1&amp;P=0"/>
          <p:cNvPicPr>
            <a:picLocks noGrp="1" noChangeAspect="1" noChangeArrowheads="1"/>
          </p:cNvPicPr>
          <p:nvPr>
            <p:ph idx="1"/>
          </p:nvPr>
        </p:nvPicPr>
        <p:blipFill>
          <a:blip r:embed="rId2" cstate="print"/>
          <a:srcRect/>
          <a:stretch>
            <a:fillRect/>
          </a:stretch>
        </p:blipFill>
        <p:spPr bwMode="auto">
          <a:xfrm>
            <a:off x="4716016" y="1346550"/>
            <a:ext cx="2160240" cy="1454562"/>
          </a:xfrm>
          <a:prstGeom prst="rect">
            <a:avLst/>
          </a:prstGeom>
          <a:noFill/>
        </p:spPr>
      </p:pic>
      <p:sp>
        <p:nvSpPr>
          <p:cNvPr id="5" name="TextBox 4"/>
          <p:cNvSpPr txBox="1"/>
          <p:nvPr/>
        </p:nvSpPr>
        <p:spPr>
          <a:xfrm>
            <a:off x="323528" y="1542836"/>
            <a:ext cx="3600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Незаконный  (недокументированный въезд )</a:t>
            </a:r>
            <a:endParaRPr lang="ru-RU" dirty="0"/>
          </a:p>
        </p:txBody>
      </p:sp>
      <p:pic>
        <p:nvPicPr>
          <p:cNvPr id="1028" name="Picture 4" descr="http://www.thailandtravelhound.com/wp-content/uploads/2010/12/overstay-visa.jpg"/>
          <p:cNvPicPr>
            <a:picLocks noChangeAspect="1" noChangeArrowheads="1"/>
          </p:cNvPicPr>
          <p:nvPr/>
        </p:nvPicPr>
        <p:blipFill>
          <a:blip r:embed="rId3" cstate="print"/>
          <a:srcRect/>
          <a:stretch>
            <a:fillRect/>
          </a:stretch>
        </p:blipFill>
        <p:spPr bwMode="auto">
          <a:xfrm>
            <a:off x="4765468" y="2959207"/>
            <a:ext cx="2111344" cy="1368152"/>
          </a:xfrm>
          <a:prstGeom prst="rect">
            <a:avLst/>
          </a:prstGeom>
          <a:noFill/>
        </p:spPr>
      </p:pic>
      <p:sp>
        <p:nvSpPr>
          <p:cNvPr id="7" name="TextBox 6"/>
          <p:cNvSpPr txBox="1"/>
          <p:nvPr/>
        </p:nvSpPr>
        <p:spPr>
          <a:xfrm>
            <a:off x="184230" y="2996952"/>
            <a:ext cx="417174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dirty="0" smtClean="0"/>
              <a:t>Превышение разрешенного срока пребывания  (просроченная виза)</a:t>
            </a:r>
            <a:endParaRPr lang="ru-RU" dirty="0"/>
          </a:p>
        </p:txBody>
      </p:sp>
      <p:pic>
        <p:nvPicPr>
          <p:cNvPr id="1030" name="Picture 6" descr="&amp;Fcy;&amp;Mcy;&amp;Scy; &amp;ncy;&amp;acy;&amp;scy;&amp;chcy;&amp;icy;&amp;tcy;&amp;acy;&amp;lcy;&amp;acy; &amp;vcy; &amp;Rcy;&amp;ocy;&amp;scy;&amp;scy;&amp;icy;&amp;icy; &amp;tcy;&amp;rcy;&amp;icy; &amp;mcy;&amp;icy;&amp;lcy;&amp;lcy;&amp;icy;&amp;ocy;&amp;ncy;&amp;acy; &amp;ncy;&amp;iecy;&amp;lcy;&amp;iecy;&amp;gcy;&amp;acy;&amp;lcy;&amp;softcy;&amp;ncy;&amp;ycy;&amp;khcy; &amp;mcy;&amp;icy;&amp;gcy;&amp;rcy;&amp;acy;&amp;ncy;&amp;tcy;&amp;ocy;&amp;vcy; &amp;Rcy;&amp;ucy;&amp;scy;&amp;scy;&amp;kcy;&amp;icy;&amp;jcy; &amp;Ocy;&amp;bcy;&amp;ocy;&amp;zcy;&amp;rcy;&amp;iecy;&amp;vcy;&amp;acy;&amp;tcy;&amp;iecy;&amp;lcy;&amp;softcy;"/>
          <p:cNvPicPr>
            <a:picLocks noChangeAspect="1" noChangeArrowheads="1"/>
          </p:cNvPicPr>
          <p:nvPr/>
        </p:nvPicPr>
        <p:blipFill>
          <a:blip r:embed="rId4" cstate="print"/>
          <a:srcRect/>
          <a:stretch>
            <a:fillRect/>
          </a:stretch>
        </p:blipFill>
        <p:spPr bwMode="auto">
          <a:xfrm>
            <a:off x="4983646" y="4778870"/>
            <a:ext cx="1843714" cy="1222395"/>
          </a:xfrm>
          <a:prstGeom prst="rect">
            <a:avLst/>
          </a:prstGeom>
          <a:noFill/>
        </p:spPr>
      </p:pic>
      <p:sp>
        <p:nvSpPr>
          <p:cNvPr id="9" name="TextBox 8"/>
          <p:cNvSpPr txBox="1"/>
          <p:nvPr/>
        </p:nvSpPr>
        <p:spPr>
          <a:xfrm>
            <a:off x="322439" y="4779051"/>
            <a:ext cx="446449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Работа без разрешительных документов  (нелегальная занятость- часто при легальном въезде и пребывании) </a:t>
            </a:r>
            <a:endParaRPr lang="ru-RU" dirty="0"/>
          </a:p>
        </p:txBody>
      </p:sp>
      <p:sp>
        <p:nvSpPr>
          <p:cNvPr id="11" name="TextBox 10"/>
          <p:cNvSpPr txBox="1"/>
          <p:nvPr/>
        </p:nvSpPr>
        <p:spPr>
          <a:xfrm>
            <a:off x="322802" y="6163563"/>
            <a:ext cx="5760640" cy="646331"/>
          </a:xfrm>
          <a:prstGeom prst="rect">
            <a:avLst/>
          </a:prstGeom>
          <a:noFill/>
        </p:spPr>
        <p:txBody>
          <a:bodyPr wrap="square" rtlCol="0">
            <a:spAutoFit/>
          </a:bodyPr>
          <a:lstStyle/>
          <a:p>
            <a:r>
              <a:rPr lang="ru-RU" dirty="0" smtClean="0"/>
              <a:t>Трудно поддается учету в силу   «нелегальности» явления.  </a:t>
            </a:r>
            <a:endParaRPr lang="ru-RU" dirty="0"/>
          </a:p>
        </p:txBody>
      </p:sp>
      <p:sp>
        <p:nvSpPr>
          <p:cNvPr id="3" name="TextBox 2"/>
          <p:cNvSpPr txBox="1"/>
          <p:nvPr/>
        </p:nvSpPr>
        <p:spPr>
          <a:xfrm>
            <a:off x="7164288" y="2532282"/>
            <a:ext cx="1584176" cy="286232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2000" dirty="0" smtClean="0"/>
              <a:t>Прямое измерение, при выявлении случаев в ходе проверок и косвенные оценки  </a:t>
            </a: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p:cNvSpPr>
          <p:nvPr>
            <p:ph type="title"/>
          </p:nvPr>
        </p:nvSpPr>
        <p:spPr>
          <a:xfrm>
            <a:off x="457200" y="152400"/>
            <a:ext cx="8229600" cy="612304"/>
          </a:xfrm>
        </p:spPr>
        <p:txBody>
          <a:bodyPr>
            <a:normAutofit fontScale="90000"/>
          </a:bodyPr>
          <a:lstStyle/>
          <a:p>
            <a:r>
              <a:rPr lang="ru-RU" dirty="0" smtClean="0">
                <a:solidFill>
                  <a:srgbClr val="990000"/>
                </a:solidFill>
                <a:latin typeface="Arial" pitchFamily="34" charset="0"/>
              </a:rPr>
              <a:t>Оценка нелегальной миграции</a:t>
            </a:r>
          </a:p>
        </p:txBody>
      </p:sp>
      <p:sp>
        <p:nvSpPr>
          <p:cNvPr id="41988" name="Rectangle 3"/>
          <p:cNvSpPr>
            <a:spLocks noGrp="1"/>
          </p:cNvSpPr>
          <p:nvPr>
            <p:ph idx="1"/>
          </p:nvPr>
        </p:nvSpPr>
        <p:spPr>
          <a:xfrm>
            <a:off x="468313" y="836712"/>
            <a:ext cx="8229600" cy="49576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eaLnBrk="1" hangingPunct="1">
              <a:lnSpc>
                <a:spcPct val="80000"/>
              </a:lnSpc>
            </a:pPr>
            <a:r>
              <a:rPr lang="ru-RU" sz="2200" dirty="0" smtClean="0"/>
              <a:t>Нелегальные перемещения не афишируются</a:t>
            </a:r>
            <a:endParaRPr lang="en-US" sz="2200" dirty="0" smtClean="0"/>
          </a:p>
          <a:p>
            <a:pPr eaLnBrk="1" hangingPunct="1">
              <a:lnSpc>
                <a:spcPct val="80000"/>
              </a:lnSpc>
            </a:pPr>
            <a:r>
              <a:rPr lang="ru-RU" sz="2200" dirty="0" smtClean="0"/>
              <a:t>Используются  все возможные источники, данные часто комбинируются. </a:t>
            </a:r>
            <a:r>
              <a:rPr lang="en-US" sz="2200" dirty="0" smtClean="0"/>
              <a:t> </a:t>
            </a:r>
            <a:r>
              <a:rPr lang="ru-RU" sz="2200" dirty="0" smtClean="0"/>
              <a:t>Метод выбирается, исходя из наличия данных.</a:t>
            </a:r>
          </a:p>
          <a:p>
            <a:pPr lvl="1" eaLnBrk="1" hangingPunct="1">
              <a:lnSpc>
                <a:spcPct val="80000"/>
              </a:lnSpc>
            </a:pPr>
            <a:r>
              <a:rPr lang="ru-RU" sz="2200" dirty="0" smtClean="0"/>
              <a:t>Данные переписей  и  выборочных обследований , а также - </a:t>
            </a:r>
            <a:endParaRPr lang="en-US" sz="2200" dirty="0" smtClean="0"/>
          </a:p>
          <a:p>
            <a:pPr lvl="1" eaLnBrk="1" hangingPunct="1">
              <a:lnSpc>
                <a:spcPct val="80000"/>
              </a:lnSpc>
            </a:pPr>
            <a:r>
              <a:rPr lang="ru-RU" sz="2200" b="1" dirty="0" smtClean="0">
                <a:solidFill>
                  <a:srgbClr val="C00000"/>
                </a:solidFill>
              </a:rPr>
              <a:t>Данные о задержаниях на границе</a:t>
            </a:r>
          </a:p>
          <a:p>
            <a:pPr lvl="1" eaLnBrk="1" hangingPunct="1">
              <a:lnSpc>
                <a:spcPct val="80000"/>
              </a:lnSpc>
            </a:pPr>
            <a:r>
              <a:rPr lang="ru-RU" sz="2200" b="1" dirty="0" smtClean="0">
                <a:solidFill>
                  <a:srgbClr val="C00000"/>
                </a:solidFill>
              </a:rPr>
              <a:t>Данные о задержаниях и административных санкциях против мигрантов без необходимых документов, выдворениях и пр. </a:t>
            </a:r>
          </a:p>
          <a:p>
            <a:pPr lvl="1" eaLnBrk="1" hangingPunct="1">
              <a:lnSpc>
                <a:spcPct val="80000"/>
              </a:lnSpc>
            </a:pPr>
            <a:r>
              <a:rPr lang="ru-RU" sz="2200" b="1" dirty="0" smtClean="0">
                <a:solidFill>
                  <a:srgbClr val="C00000"/>
                </a:solidFill>
              </a:rPr>
              <a:t>Данные компаний по регуляризации </a:t>
            </a:r>
            <a:endParaRPr lang="en-US" sz="2200" b="1" dirty="0" smtClean="0">
              <a:solidFill>
                <a:srgbClr val="C00000"/>
              </a:solidFill>
            </a:endParaRPr>
          </a:p>
          <a:p>
            <a:pPr lvl="1" eaLnBrk="1" hangingPunct="1">
              <a:lnSpc>
                <a:spcPct val="80000"/>
              </a:lnSpc>
            </a:pPr>
            <a:r>
              <a:rPr lang="ru-RU" sz="2200" dirty="0" smtClean="0"/>
              <a:t>Однако, все эти данные не могут считаться надёжными, и часто  приходится прибегать к предположениям и оценкам</a:t>
            </a:r>
          </a:p>
          <a:p>
            <a:r>
              <a:rPr lang="ru-RU" sz="1200" i="1" dirty="0" smtClean="0"/>
              <a:t>Один из ведущих экспертов М. </a:t>
            </a:r>
            <a:r>
              <a:rPr lang="ru-RU" sz="1200" i="1" dirty="0" err="1" smtClean="0"/>
              <a:t>Яндл</a:t>
            </a:r>
            <a:r>
              <a:rPr lang="ru-RU" sz="1200" i="1" dirty="0" smtClean="0"/>
              <a:t>  отмечает, что , как и другие скрытые популяции  (части населения) нелегально  проживающие  в стране  иностранцы  не могут быть учтены прямым способом, но они оставляют </a:t>
            </a:r>
            <a:r>
              <a:rPr lang="ru-RU" sz="1200" i="1" u="sng" dirty="0" smtClean="0"/>
              <a:t>следы своего присутствия в различной статистике</a:t>
            </a:r>
            <a:r>
              <a:rPr lang="ru-RU" sz="1200" i="1" dirty="0" smtClean="0"/>
              <a:t>. См. </a:t>
            </a:r>
            <a:r>
              <a:rPr lang="en-US" sz="1200" i="1" dirty="0" err="1" smtClean="0"/>
              <a:t>Jandl</a:t>
            </a:r>
            <a:r>
              <a:rPr lang="en-US" sz="1200" i="1" dirty="0" smtClean="0"/>
              <a:t>  M.   A multiplier estimate of the illegally resident third-country national population in Austria based on crime suspect data</a:t>
            </a:r>
            <a:endParaRPr lang="ru-RU" sz="1200" i="1" dirty="0" smtClean="0"/>
          </a:p>
          <a:p>
            <a:pPr eaLnBrk="1" hangingPunct="1">
              <a:lnSpc>
                <a:spcPct val="80000"/>
              </a:lnSpc>
            </a:pPr>
            <a:endParaRPr lang="en-US" sz="2200" dirty="0" smtClean="0"/>
          </a:p>
          <a:p>
            <a:pPr eaLnBrk="1" hangingPunct="1">
              <a:lnSpc>
                <a:spcPct val="80000"/>
              </a:lnSpc>
              <a:buFont typeface="Arial" pitchFamily="34" charset="0"/>
              <a:buNone/>
            </a:pPr>
            <a:endParaRPr lang="en-US" sz="2200" dirty="0" smtClean="0">
              <a:latin typeface="Arial" pitchFamily="34" charset="0"/>
            </a:endParaRPr>
          </a:p>
          <a:p>
            <a:pPr>
              <a:lnSpc>
                <a:spcPct val="80000"/>
              </a:lnSpc>
            </a:pPr>
            <a:endParaRPr lang="ru-RU" sz="2000" dirty="0" smtClean="0"/>
          </a:p>
        </p:txBody>
      </p:sp>
      <p:sp>
        <p:nvSpPr>
          <p:cNvPr id="5" name="Номер слайда 5"/>
          <p:cNvSpPr>
            <a:spLocks noGrp="1"/>
          </p:cNvSpPr>
          <p:nvPr>
            <p:ph type="sldNum" sz="quarter" idx="12"/>
          </p:nvPr>
        </p:nvSpPr>
        <p:spPr/>
        <p:txBody>
          <a:bodyPr>
            <a:normAutofit/>
          </a:bodyPr>
          <a:lstStyle/>
          <a:p>
            <a:pPr>
              <a:defRPr/>
            </a:pPr>
            <a:fld id="{F0E36D9F-0ED4-47DC-9D5A-84BB62482B3D}" type="slidenum">
              <a:rPr lang="ru-RU"/>
              <a:pPr>
                <a:defRPr/>
              </a:pPr>
              <a:t>18</a:t>
            </a:fld>
            <a:endParaRPr lang="ru-RU" dirty="0"/>
          </a:p>
        </p:txBody>
      </p:sp>
      <p:sp>
        <p:nvSpPr>
          <p:cNvPr id="41989" name="Text Box 4"/>
          <p:cNvSpPr txBox="1">
            <a:spLocks noChangeArrowheads="1"/>
          </p:cNvSpPr>
          <p:nvPr/>
        </p:nvSpPr>
        <p:spPr bwMode="auto">
          <a:xfrm>
            <a:off x="251520" y="5445224"/>
            <a:ext cx="8495978" cy="11541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a:solidFill>
                  <a:srgbClr val="0070C0"/>
                </a:solidFill>
              </a:rPr>
              <a:t>Методы оценки и данные:  см. сайт проекта </a:t>
            </a:r>
            <a:r>
              <a:rPr lang="en-US" sz="1400" dirty="0">
                <a:solidFill>
                  <a:srgbClr val="0070C0"/>
                </a:solidFill>
              </a:rPr>
              <a:t>CLANDESTINO</a:t>
            </a:r>
            <a:r>
              <a:rPr lang="ru-RU" sz="1400" dirty="0">
                <a:solidFill>
                  <a:srgbClr val="0070C0"/>
                </a:solidFill>
              </a:rPr>
              <a:t>  </a:t>
            </a:r>
            <a:r>
              <a:rPr lang="ru-RU" sz="1400" dirty="0" smtClean="0">
                <a:solidFill>
                  <a:srgbClr val="0070C0"/>
                </a:solidFill>
              </a:rPr>
              <a:t> </a:t>
            </a:r>
          </a:p>
          <a:p>
            <a:r>
              <a:rPr lang="ru-RU" sz="1100" dirty="0" smtClean="0">
                <a:solidFill>
                  <a:srgbClr val="0070C0"/>
                </a:solidFill>
                <a:hlinkClick r:id="rId2"/>
              </a:rPr>
              <a:t>http</a:t>
            </a:r>
            <a:r>
              <a:rPr lang="ru-RU" sz="1100" dirty="0">
                <a:solidFill>
                  <a:srgbClr val="0070C0"/>
                </a:solidFill>
                <a:hlinkClick r:id="rId2"/>
              </a:rPr>
              <a:t>://clandestino.eliamep.gr</a:t>
            </a:r>
            <a:r>
              <a:rPr lang="ru-RU" sz="1100" dirty="0" smtClean="0">
                <a:solidFill>
                  <a:srgbClr val="0070C0"/>
                </a:solidFill>
                <a:hlinkClick r:id="rId2"/>
              </a:rPr>
              <a:t>/</a:t>
            </a:r>
            <a:r>
              <a:rPr lang="ru-RU" sz="1100" dirty="0" smtClean="0">
                <a:solidFill>
                  <a:srgbClr val="0070C0"/>
                </a:solidFill>
              </a:rPr>
              <a:t> </a:t>
            </a:r>
          </a:p>
          <a:p>
            <a:r>
              <a:rPr lang="en-US" sz="1100" dirty="0" smtClean="0">
                <a:solidFill>
                  <a:srgbClr val="0070C0"/>
                </a:solidFill>
                <a:hlinkClick r:id="rId3"/>
              </a:rPr>
              <a:t>http://irregular-migration.net/index.php?id=185</a:t>
            </a:r>
            <a:r>
              <a:rPr lang="ru-RU" sz="1100" dirty="0" smtClean="0">
                <a:solidFill>
                  <a:srgbClr val="0070C0"/>
                </a:solidFill>
              </a:rPr>
              <a:t> </a:t>
            </a:r>
            <a:endParaRPr lang="ru-RU" sz="1100" dirty="0">
              <a:solidFill>
                <a:srgbClr val="0070C0"/>
              </a:solidFill>
            </a:endParaRPr>
          </a:p>
          <a:p>
            <a:r>
              <a:rPr lang="ru-RU" sz="1100" dirty="0">
                <a:solidFill>
                  <a:srgbClr val="0070C0"/>
                </a:solidFill>
              </a:rPr>
              <a:t>сайт международной базы данных по незаконной миграции  </a:t>
            </a:r>
            <a:r>
              <a:rPr lang="ru-RU" sz="1100" dirty="0" smtClean="0">
                <a:solidFill>
                  <a:srgbClr val="0070C0"/>
                </a:solidFill>
              </a:rPr>
              <a:t>(тот же проект )</a:t>
            </a:r>
            <a:endParaRPr lang="ru-RU" sz="1100" dirty="0">
              <a:solidFill>
                <a:srgbClr val="0070C0"/>
              </a:solidFill>
            </a:endParaRPr>
          </a:p>
          <a:p>
            <a:r>
              <a:rPr lang="ru-RU" sz="1100" dirty="0">
                <a:solidFill>
                  <a:srgbClr val="0070C0"/>
                </a:solidFill>
                <a:hlinkClick r:id="rId4"/>
              </a:rPr>
              <a:t>http://irregular-migration.hwwi.net/Home.6177.0.html</a:t>
            </a:r>
            <a:r>
              <a:rPr lang="ru-RU" sz="1100" dirty="0">
                <a:solidFill>
                  <a:srgbClr val="0070C0"/>
                </a:solidFill>
              </a:rPr>
              <a:t> </a:t>
            </a:r>
          </a:p>
          <a:p>
            <a:r>
              <a:rPr lang="ru-RU" sz="1100" dirty="0">
                <a:solidFill>
                  <a:srgbClr val="0070C0"/>
                </a:solidFill>
              </a:rPr>
              <a:t>и  </a:t>
            </a:r>
            <a:r>
              <a:rPr lang="ru-RU" sz="1100" b="1" u="sng" dirty="0">
                <a:solidFill>
                  <a:srgbClr val="0070C0"/>
                </a:solidFill>
              </a:rPr>
              <a:t>работы  </a:t>
            </a:r>
            <a:r>
              <a:rPr lang="ru-RU" sz="1100" b="1" u="sng" dirty="0" err="1" smtClean="0">
                <a:solidFill>
                  <a:srgbClr val="0070C0"/>
                </a:solidFill>
              </a:rPr>
              <a:t>Jandl</a:t>
            </a:r>
            <a:r>
              <a:rPr lang="ru-RU" sz="1100" b="1" u="sng" dirty="0" smtClean="0">
                <a:solidFill>
                  <a:srgbClr val="0070C0"/>
                </a:solidFill>
              </a:rPr>
              <a:t>  </a:t>
            </a:r>
            <a:r>
              <a:rPr lang="ru-RU" sz="1100" b="1" u="sng" dirty="0" err="1">
                <a:solidFill>
                  <a:srgbClr val="0070C0"/>
                </a:solidFill>
              </a:rPr>
              <a:t>Michael</a:t>
            </a:r>
            <a:r>
              <a:rPr lang="ru-RU" sz="1100" b="1" u="sng" dirty="0">
                <a:solidFill>
                  <a:srgbClr val="0070C0"/>
                </a:solidFill>
              </a:rPr>
              <a:t>, </a:t>
            </a:r>
            <a:r>
              <a:rPr lang="ru-RU" sz="1100" dirty="0">
                <a:solidFill>
                  <a:srgbClr val="0070C0"/>
                </a:solidFill>
              </a:rPr>
              <a:t>(в т.ч.  “</a:t>
            </a:r>
            <a:r>
              <a:rPr lang="ru-RU" sz="1100" dirty="0" err="1">
                <a:solidFill>
                  <a:srgbClr val="0070C0"/>
                </a:solidFill>
              </a:rPr>
              <a:t>The</a:t>
            </a:r>
            <a:r>
              <a:rPr lang="ru-RU" sz="1100" dirty="0">
                <a:solidFill>
                  <a:srgbClr val="0070C0"/>
                </a:solidFill>
              </a:rPr>
              <a:t> </a:t>
            </a:r>
            <a:r>
              <a:rPr lang="ru-RU" sz="1100" dirty="0" err="1">
                <a:solidFill>
                  <a:srgbClr val="0070C0"/>
                </a:solidFill>
              </a:rPr>
              <a:t>estimation</a:t>
            </a:r>
            <a:r>
              <a:rPr lang="ru-RU" sz="1100" dirty="0">
                <a:solidFill>
                  <a:srgbClr val="0070C0"/>
                </a:solidFill>
              </a:rPr>
              <a:t> of </a:t>
            </a:r>
            <a:r>
              <a:rPr lang="ru-RU" sz="1100" dirty="0" err="1">
                <a:solidFill>
                  <a:srgbClr val="0070C0"/>
                </a:solidFill>
              </a:rPr>
              <a:t>illegal</a:t>
            </a:r>
            <a:r>
              <a:rPr lang="ru-RU" sz="1100" dirty="0">
                <a:solidFill>
                  <a:srgbClr val="0070C0"/>
                </a:solidFill>
              </a:rPr>
              <a:t> </a:t>
            </a:r>
            <a:r>
              <a:rPr lang="ru-RU" sz="1100" dirty="0" err="1">
                <a:solidFill>
                  <a:srgbClr val="0070C0"/>
                </a:solidFill>
              </a:rPr>
              <a:t>migration</a:t>
            </a:r>
            <a:r>
              <a:rPr lang="ru-RU" sz="1100" dirty="0">
                <a:solidFill>
                  <a:srgbClr val="0070C0"/>
                </a:solidFill>
              </a:rPr>
              <a:t> </a:t>
            </a:r>
            <a:r>
              <a:rPr lang="ru-RU" sz="1100" dirty="0" err="1">
                <a:solidFill>
                  <a:srgbClr val="0070C0"/>
                </a:solidFill>
              </a:rPr>
              <a:t>in</a:t>
            </a:r>
            <a:r>
              <a:rPr lang="ru-RU" sz="1100" dirty="0">
                <a:solidFill>
                  <a:srgbClr val="0070C0"/>
                </a:solidFill>
              </a:rPr>
              <a:t> </a:t>
            </a:r>
            <a:r>
              <a:rPr lang="ru-RU" sz="1100" dirty="0" err="1">
                <a:solidFill>
                  <a:srgbClr val="0070C0"/>
                </a:solidFill>
              </a:rPr>
              <a:t>Europe</a:t>
            </a:r>
            <a:r>
              <a:rPr lang="ru-RU" sz="1100" dirty="0">
                <a:solidFill>
                  <a:srgbClr val="0070C0"/>
                </a:solidFill>
              </a:rPr>
              <a:t>”, </a:t>
            </a:r>
            <a:r>
              <a:rPr lang="ru-RU" sz="1100" dirty="0" err="1">
                <a:solidFill>
                  <a:srgbClr val="0070C0"/>
                </a:solidFill>
              </a:rPr>
              <a:t>Migration</a:t>
            </a:r>
            <a:r>
              <a:rPr lang="ru-RU" sz="1100" dirty="0">
                <a:solidFill>
                  <a:srgbClr val="0070C0"/>
                </a:solidFill>
              </a:rPr>
              <a:t> </a:t>
            </a:r>
            <a:r>
              <a:rPr lang="ru-RU" sz="1100" dirty="0" err="1">
                <a:solidFill>
                  <a:srgbClr val="0070C0"/>
                </a:solidFill>
              </a:rPr>
              <a:t>Studies</a:t>
            </a:r>
            <a:r>
              <a:rPr lang="ru-RU" sz="1100" dirty="0">
                <a:solidFill>
                  <a:srgbClr val="0070C0"/>
                </a:solidFill>
              </a:rPr>
              <a:t>, </a:t>
            </a:r>
            <a:r>
              <a:rPr lang="ru-RU" sz="1100" dirty="0" err="1">
                <a:solidFill>
                  <a:srgbClr val="0070C0"/>
                </a:solidFill>
              </a:rPr>
              <a:t>March</a:t>
            </a:r>
            <a:r>
              <a:rPr lang="ru-RU" sz="1100" dirty="0">
                <a:solidFill>
                  <a:srgbClr val="0070C0"/>
                </a:solidFill>
              </a:rPr>
              <a:t> 2004, </a:t>
            </a:r>
            <a:r>
              <a:rPr lang="ru-RU" sz="1100" dirty="0" err="1">
                <a:solidFill>
                  <a:srgbClr val="0070C0"/>
                </a:solidFill>
              </a:rPr>
              <a:t>Vol</a:t>
            </a:r>
            <a:r>
              <a:rPr lang="ru-RU" sz="1100" dirty="0">
                <a:solidFill>
                  <a:srgbClr val="0070C0"/>
                </a:solidFill>
              </a:rPr>
              <a:t>. XLI , № 153, </a:t>
            </a:r>
            <a:r>
              <a:rPr lang="ru-RU" sz="1100" dirty="0" err="1">
                <a:solidFill>
                  <a:srgbClr val="0070C0"/>
                </a:solidFill>
              </a:rPr>
              <a:t>Pp</a:t>
            </a:r>
            <a:r>
              <a:rPr lang="ru-RU" sz="1100" dirty="0">
                <a:solidFill>
                  <a:srgbClr val="0070C0"/>
                </a:solidFill>
              </a:rPr>
              <a:t>. 141-155</a:t>
            </a:r>
            <a:r>
              <a:rPr lang="ru-RU" sz="1100"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147248" cy="79208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ru-RU" dirty="0" smtClean="0"/>
              <a:t>Недостатки административных данных  </a:t>
            </a:r>
            <a:endParaRPr lang="ru-RU" dirty="0"/>
          </a:p>
        </p:txBody>
      </p:sp>
      <p:sp>
        <p:nvSpPr>
          <p:cNvPr id="3" name="Содержимое 2"/>
          <p:cNvSpPr>
            <a:spLocks noGrp="1"/>
          </p:cNvSpPr>
          <p:nvPr>
            <p:ph idx="1"/>
          </p:nvPr>
        </p:nvSpPr>
        <p:spPr>
          <a:xfrm>
            <a:off x="457200" y="2060848"/>
            <a:ext cx="8229600" cy="4065315"/>
          </a:xfrm>
        </p:spPr>
        <p:txBody>
          <a:bodyPr>
            <a:normAutofit/>
          </a:bodyPr>
          <a:lstStyle/>
          <a:p>
            <a:r>
              <a:rPr lang="ru-RU" dirty="0" smtClean="0"/>
              <a:t>Мигранты или документы (процедуры), смена статуса  или миграция?  </a:t>
            </a:r>
          </a:p>
          <a:p>
            <a:r>
              <a:rPr lang="ru-RU" dirty="0"/>
              <a:t>Недоучет  (не декларирование </a:t>
            </a:r>
            <a:r>
              <a:rPr lang="ru-RU" dirty="0" smtClean="0"/>
              <a:t>переезда) </a:t>
            </a:r>
            <a:r>
              <a:rPr lang="ru-RU" dirty="0"/>
              <a:t>, </a:t>
            </a:r>
            <a:endParaRPr lang="ru-RU" dirty="0" smtClean="0"/>
          </a:p>
          <a:p>
            <a:r>
              <a:rPr lang="ru-RU" dirty="0" smtClean="0"/>
              <a:t>Многие  </a:t>
            </a:r>
            <a:r>
              <a:rPr lang="ru-RU" dirty="0"/>
              <a:t>виды учета  относятся только к гражданам «третьих стран», </a:t>
            </a:r>
          </a:p>
          <a:p>
            <a:r>
              <a:rPr lang="ru-RU" dirty="0" smtClean="0"/>
              <a:t>Множественное  гражданство влияет  и на полноту учета и на структуру  потока (контингента)</a:t>
            </a:r>
            <a:endParaRPr lang="ru-RU" dirty="0"/>
          </a:p>
          <a:p>
            <a:r>
              <a:rPr lang="ru-RU" dirty="0"/>
              <a:t>Влияние человеческого фактора на правильность </a:t>
            </a:r>
            <a:r>
              <a:rPr lang="ru-RU" dirty="0" smtClean="0"/>
              <a:t>ввода  информации (полнота и отсутствие ошибок)</a:t>
            </a:r>
            <a:endParaRPr lang="ru-RU" dirty="0"/>
          </a:p>
          <a:p>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19</a:t>
            </a:fld>
            <a:endParaRPr lang="ru-RU"/>
          </a:p>
        </p:txBody>
      </p:sp>
    </p:spTree>
    <p:extLst>
      <p:ext uri="{BB962C8B-B14F-4D97-AF65-F5344CB8AC3E}">
        <p14:creationId xmlns:p14="http://schemas.microsoft.com/office/powerpoint/2010/main" val="2631212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6192"/>
            <a:ext cx="8229600" cy="990600"/>
          </a:xfrm>
        </p:spPr>
        <p:txBody>
          <a:bodyPr>
            <a:normAutofit fontScale="90000"/>
          </a:bodyPr>
          <a:lstStyle/>
          <a:p>
            <a:r>
              <a:rPr lang="ru-RU" dirty="0" smtClean="0"/>
              <a:t>Преимущества  административной статистики </a:t>
            </a:r>
            <a:endParaRPr lang="ru-RU" dirty="0"/>
          </a:p>
        </p:txBody>
      </p:sp>
      <p:sp>
        <p:nvSpPr>
          <p:cNvPr id="3" name="Содержимое 2"/>
          <p:cNvSpPr>
            <a:spLocks noGrp="1"/>
          </p:cNvSpPr>
          <p:nvPr>
            <p:ph idx="1"/>
          </p:nvPr>
        </p:nvSpPr>
        <p:spPr>
          <a:xfrm>
            <a:off x="503040" y="1412776"/>
            <a:ext cx="8317432" cy="5184576"/>
          </a:xfrm>
        </p:spPr>
        <p:txBody>
          <a:bodyPr>
            <a:noAutofit/>
          </a:bodyPr>
          <a:lstStyle/>
          <a:p>
            <a:endParaRPr lang="ru-RU" sz="1600" dirty="0" smtClean="0"/>
          </a:p>
          <a:p>
            <a:pPr marL="457200" indent="-457200">
              <a:buFont typeface="+mj-lt"/>
              <a:buAutoNum type="arabicPeriod"/>
            </a:pPr>
            <a:r>
              <a:rPr lang="ru-RU" dirty="0" smtClean="0"/>
              <a:t>Сбор информации  происходит постоянно  (а не со значительным временным интервалом, как при  традиционных переписях). </a:t>
            </a:r>
          </a:p>
          <a:p>
            <a:pPr marL="457200" indent="-457200">
              <a:buFont typeface="+mj-lt"/>
              <a:buAutoNum type="arabicPeriod"/>
            </a:pPr>
            <a:r>
              <a:rPr lang="ru-RU" dirty="0" smtClean="0"/>
              <a:t>Выше уровень достоверности информации,  собранной о мигрантах, поскольку большинство сведений, которые  записываются  при регистрации человека в соответствующие реестры или базы данных,  документально подтверждены и могут быть проверены  (например - дата  и место рождения,  место предыдущего проживания, гражданство). </a:t>
            </a:r>
          </a:p>
          <a:p>
            <a:pPr marL="457200" indent="-457200">
              <a:buFont typeface="+mj-lt"/>
              <a:buAutoNum type="arabicPeriod"/>
            </a:pPr>
            <a:r>
              <a:rPr lang="ru-RU" dirty="0" smtClean="0"/>
              <a:t>Важнейшим преимуществом статистики на основе административных источников  является её относительно небольшая  себестоимость.</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778098"/>
          </a:xfrm>
        </p:spPr>
        <p:txBody>
          <a:bodyPr>
            <a:normAutofit fontScale="90000"/>
          </a:bodyPr>
          <a:lstStyle/>
          <a:p>
            <a:r>
              <a:rPr lang="ru-RU" sz="3200" dirty="0" smtClean="0"/>
              <a:t>Возможная   ведомственная принадлежность административных источников </a:t>
            </a:r>
            <a:endParaRPr lang="ru-RU" sz="3200"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20</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348160737"/>
              </p:ext>
            </p:extLst>
          </p:nvPr>
        </p:nvGraphicFramePr>
        <p:xfrm>
          <a:off x="179512" y="1052736"/>
          <a:ext cx="8640960" cy="5608320"/>
        </p:xfrm>
        <a:graphic>
          <a:graphicData uri="http://schemas.openxmlformats.org/drawingml/2006/table">
            <a:tbl>
              <a:tblPr>
                <a:tableStyleId>{ED083AE6-46FA-4A59-8FB0-9F97EB10719F}</a:tableStyleId>
              </a:tblPr>
              <a:tblGrid>
                <a:gridCol w="5027468"/>
                <a:gridCol w="3613492"/>
              </a:tblGrid>
              <a:tr h="576064">
                <a:tc>
                  <a:txBody>
                    <a:bodyPr/>
                    <a:lstStyle/>
                    <a:p>
                      <a:pPr marL="660400">
                        <a:lnSpc>
                          <a:spcPct val="115000"/>
                        </a:lnSpc>
                        <a:spcAft>
                          <a:spcPts val="1000"/>
                        </a:spcAft>
                      </a:pPr>
                      <a:r>
                        <a:rPr lang="ru-RU" sz="2000" kern="1200" dirty="0"/>
                        <a:t>Тип источника </a:t>
                      </a:r>
                      <a:endParaRPr lang="ru-RU" sz="2000" kern="1200" dirty="0">
                        <a:latin typeface="Times New Roman"/>
                        <a:ea typeface="Calibri"/>
                      </a:endParaRPr>
                    </a:p>
                  </a:txBody>
                  <a:tcPr marL="35617" marR="35617" marT="0" marB="0"/>
                </a:tc>
                <a:tc>
                  <a:txBody>
                    <a:bodyPr/>
                    <a:lstStyle/>
                    <a:p>
                      <a:pPr marL="228600">
                        <a:lnSpc>
                          <a:spcPct val="115000"/>
                        </a:lnSpc>
                        <a:spcAft>
                          <a:spcPts val="1000"/>
                        </a:spcAft>
                      </a:pPr>
                      <a:r>
                        <a:rPr lang="ru-RU" sz="2000" kern="1200" dirty="0"/>
                        <a:t>Тип данных о миграции (предмет измерения) </a:t>
                      </a:r>
                      <a:endParaRPr lang="ru-RU" sz="2000" kern="1200" dirty="0">
                        <a:latin typeface="Times New Roman"/>
                        <a:ea typeface="Calibri"/>
                      </a:endParaRPr>
                    </a:p>
                  </a:txBody>
                  <a:tcPr marL="35617" marR="35617" marT="0" marB="0"/>
                </a:tc>
              </a:tr>
              <a:tr h="3121351">
                <a:tc>
                  <a:txBody>
                    <a:bodyPr/>
                    <a:lstStyle/>
                    <a:p>
                      <a:pPr marL="228600">
                        <a:lnSpc>
                          <a:spcPct val="115000"/>
                        </a:lnSpc>
                        <a:spcAft>
                          <a:spcPts val="0"/>
                        </a:spcAft>
                      </a:pPr>
                      <a:r>
                        <a:rPr lang="ru-RU" sz="2000" kern="1200" dirty="0" smtClean="0"/>
                        <a:t>МВД или миграционная служба Министерство образования </a:t>
                      </a:r>
                    </a:p>
                    <a:p>
                      <a:pPr marL="228600">
                        <a:lnSpc>
                          <a:spcPct val="115000"/>
                        </a:lnSpc>
                        <a:spcAft>
                          <a:spcPts val="0"/>
                        </a:spcAft>
                      </a:pPr>
                      <a:r>
                        <a:rPr lang="ru-RU" sz="2000" kern="1200" dirty="0" smtClean="0"/>
                        <a:t>Министерство труда </a:t>
                      </a:r>
                    </a:p>
                    <a:p>
                      <a:pPr marL="228600">
                        <a:lnSpc>
                          <a:spcPct val="115000"/>
                        </a:lnSpc>
                        <a:spcAft>
                          <a:spcPts val="0"/>
                        </a:spcAft>
                      </a:pPr>
                      <a:r>
                        <a:rPr lang="ru-RU" sz="2000" kern="1200" dirty="0" smtClean="0"/>
                        <a:t>МИД</a:t>
                      </a:r>
                    </a:p>
                    <a:p>
                      <a:pPr marL="228600">
                        <a:lnSpc>
                          <a:spcPct val="115000"/>
                        </a:lnSpc>
                        <a:spcAft>
                          <a:spcPts val="0"/>
                        </a:spcAft>
                      </a:pPr>
                      <a:r>
                        <a:rPr lang="ru-RU" sz="2000" kern="1200" dirty="0" smtClean="0"/>
                        <a:t>Пограничная служба </a:t>
                      </a:r>
                    </a:p>
                    <a:p>
                      <a:pPr marL="228600">
                        <a:lnSpc>
                          <a:spcPct val="115000"/>
                        </a:lnSpc>
                        <a:spcAft>
                          <a:spcPts val="0"/>
                        </a:spcAft>
                      </a:pPr>
                      <a:r>
                        <a:rPr lang="ru-RU" sz="2000" kern="1200" dirty="0" smtClean="0"/>
                        <a:t>Минюст </a:t>
                      </a:r>
                    </a:p>
                    <a:p>
                      <a:pPr marL="228600">
                        <a:lnSpc>
                          <a:spcPct val="115000"/>
                        </a:lnSpc>
                        <a:spcAft>
                          <a:spcPts val="0"/>
                        </a:spcAft>
                      </a:pPr>
                      <a:r>
                        <a:rPr lang="ru-RU" sz="2000" kern="1200" dirty="0" smtClean="0"/>
                        <a:t>Налоговая служба</a:t>
                      </a:r>
                    </a:p>
                    <a:p>
                      <a:pPr marL="228600">
                        <a:lnSpc>
                          <a:spcPct val="115000"/>
                        </a:lnSpc>
                        <a:spcAft>
                          <a:spcPts val="0"/>
                        </a:spcAft>
                      </a:pPr>
                      <a:r>
                        <a:rPr lang="ru-RU" sz="2000" kern="1200" dirty="0" smtClean="0"/>
                        <a:t>Таможенная служба</a:t>
                      </a:r>
                      <a:endParaRPr lang="ru-RU" sz="2000" kern="1200" dirty="0" smtClean="0">
                        <a:latin typeface="Times New Roman"/>
                        <a:ea typeface="Calibri"/>
                      </a:endParaRPr>
                    </a:p>
                    <a:p>
                      <a:pPr marL="228600">
                        <a:lnSpc>
                          <a:spcPct val="115000"/>
                        </a:lnSpc>
                        <a:spcAft>
                          <a:spcPts val="0"/>
                        </a:spcAft>
                      </a:pPr>
                      <a:r>
                        <a:rPr lang="ru-RU" sz="2000" kern="1200" dirty="0" smtClean="0"/>
                        <a:t>Органы ЗАГС </a:t>
                      </a:r>
                    </a:p>
                    <a:p>
                      <a:pPr marL="228600">
                        <a:lnSpc>
                          <a:spcPct val="115000"/>
                        </a:lnSpc>
                        <a:spcAft>
                          <a:spcPts val="0"/>
                        </a:spcAft>
                      </a:pPr>
                      <a:r>
                        <a:rPr lang="ru-RU" sz="2000" kern="1200" dirty="0" smtClean="0"/>
                        <a:t>Министерство здравоохранения </a:t>
                      </a:r>
                    </a:p>
                    <a:p>
                      <a:pPr marL="228600">
                        <a:lnSpc>
                          <a:spcPct val="115000"/>
                        </a:lnSpc>
                        <a:spcAft>
                          <a:spcPts val="0"/>
                        </a:spcAft>
                      </a:pPr>
                      <a:r>
                        <a:rPr lang="ru-RU" sz="2000" kern="1200" dirty="0" smtClean="0"/>
                        <a:t>Национальная система медицинского страхования </a:t>
                      </a:r>
                    </a:p>
                    <a:p>
                      <a:pPr marL="228600">
                        <a:lnSpc>
                          <a:spcPct val="115000"/>
                        </a:lnSpc>
                        <a:spcAft>
                          <a:spcPts val="0"/>
                        </a:spcAft>
                      </a:pPr>
                      <a:r>
                        <a:rPr lang="ru-RU" sz="2000" kern="1200" dirty="0" smtClean="0"/>
                        <a:t>Национальная система  социального (пенсионного) страхования </a:t>
                      </a:r>
                    </a:p>
                  </a:txBody>
                  <a:tcPr marL="35617" marR="35617" marT="0" marB="0"/>
                </a:tc>
                <a:tc>
                  <a:txBody>
                    <a:bodyPr/>
                    <a:lstStyle/>
                    <a:p>
                      <a:pPr marL="228600">
                        <a:lnSpc>
                          <a:spcPct val="115000"/>
                        </a:lnSpc>
                        <a:spcAft>
                          <a:spcPts val="1000"/>
                        </a:spcAft>
                      </a:pPr>
                      <a:r>
                        <a:rPr lang="ru-RU" sz="2000" kern="1200" dirty="0" smtClean="0"/>
                        <a:t>В зависимости</a:t>
                      </a:r>
                      <a:r>
                        <a:rPr lang="ru-RU" sz="2000" kern="1200" baseline="0" dirty="0" smtClean="0"/>
                        <a:t> от  специфики деятельности - </a:t>
                      </a:r>
                      <a:r>
                        <a:rPr lang="ru-RU" sz="2000" kern="1200" dirty="0" smtClean="0"/>
                        <a:t> и потоки и контингенты </a:t>
                      </a:r>
                    </a:p>
                    <a:p>
                      <a:pPr marL="228600">
                        <a:lnSpc>
                          <a:spcPct val="115000"/>
                        </a:lnSpc>
                        <a:spcAft>
                          <a:spcPts val="1000"/>
                        </a:spcAft>
                      </a:pPr>
                      <a:r>
                        <a:rPr lang="ru-RU" sz="2000" kern="1200" dirty="0" smtClean="0"/>
                        <a:t>Или только потоки </a:t>
                      </a:r>
                      <a:endParaRPr lang="ru-RU" sz="2000" kern="1200" dirty="0">
                        <a:latin typeface="Times New Roman"/>
                        <a:ea typeface="Calibri"/>
                      </a:endParaRPr>
                    </a:p>
                  </a:txBody>
                  <a:tcPr marL="35617" marR="35617" marT="0" marB="0"/>
                </a:tc>
              </a:tr>
            </a:tbl>
          </a:graphicData>
        </a:graphic>
      </p:graphicFrame>
      <p:sp>
        <p:nvSpPr>
          <p:cNvPr id="6" name="TextBox 5"/>
          <p:cNvSpPr txBox="1"/>
          <p:nvPr/>
        </p:nvSpPr>
        <p:spPr>
          <a:xfrm>
            <a:off x="5580112" y="3356992"/>
            <a:ext cx="3096344" cy="258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ru-RU" dirty="0" smtClean="0"/>
              <a:t>Ситуация в СНГ -  данные доступны (в разном объеме) ,  только  если в функции министерства входит  гос.  отчетность по  трудовой, образовательной  миграции или регистрации по месту жительства</a:t>
            </a:r>
            <a:endParaRPr lang="ru-RU" dirty="0"/>
          </a:p>
        </p:txBody>
      </p:sp>
    </p:spTree>
    <p:extLst>
      <p:ext uri="{BB962C8B-B14F-4D97-AF65-F5344CB8AC3E}">
        <p14:creationId xmlns:p14="http://schemas.microsoft.com/office/powerpoint/2010/main" val="1907618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91344"/>
          </a:xfrm>
        </p:spPr>
        <p:style>
          <a:lnRef idx="2">
            <a:schemeClr val="accent6"/>
          </a:lnRef>
          <a:fillRef idx="1">
            <a:schemeClr val="lt1"/>
          </a:fillRef>
          <a:effectRef idx="0">
            <a:schemeClr val="accent6"/>
          </a:effectRef>
          <a:fontRef idx="minor">
            <a:schemeClr val="dk1"/>
          </a:fontRef>
        </p:style>
        <p:txBody>
          <a:bodyPr>
            <a:noAutofit/>
          </a:bodyPr>
          <a:lstStyle/>
          <a:p>
            <a:r>
              <a:rPr lang="ru-RU" sz="2400" dirty="0" smtClean="0"/>
              <a:t>Административные источники и взаимодействие с НСА</a:t>
            </a:r>
            <a:endParaRPr lang="ru-RU" sz="2400" dirty="0"/>
          </a:p>
        </p:txBody>
      </p:sp>
      <p:sp>
        <p:nvSpPr>
          <p:cNvPr id="3" name="Содержимое 2"/>
          <p:cNvSpPr>
            <a:spLocks noGrp="1"/>
          </p:cNvSpPr>
          <p:nvPr>
            <p:ph idx="1"/>
          </p:nvPr>
        </p:nvSpPr>
        <p:spPr>
          <a:xfrm>
            <a:off x="493204" y="1196752"/>
            <a:ext cx="8229600" cy="4876800"/>
          </a:xfrm>
        </p:spPr>
        <p:txBody>
          <a:bodyPr/>
          <a:lstStyle/>
          <a:p>
            <a:r>
              <a:rPr lang="ru-RU" dirty="0" smtClean="0"/>
              <a:t>НСА  имеет доступ к базе персональных данных  Передача  части информации из административного источника в НСА</a:t>
            </a:r>
          </a:p>
          <a:p>
            <a:r>
              <a:rPr lang="ru-RU" dirty="0" smtClean="0"/>
              <a:t>Агентство разрабатывает и  публикует свои отчеты самостоятельно </a:t>
            </a:r>
          </a:p>
          <a:p>
            <a:pPr marL="0" indent="0">
              <a:buNone/>
            </a:pPr>
            <a:r>
              <a:rPr lang="ru-RU" dirty="0" smtClean="0"/>
              <a:t>Пример взаимодействия Иммиграционной службы  и НСА Австралии: (речь идет о статистике  на основе карточек, заполняемых на границе)</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21</a:t>
            </a:fld>
            <a:endParaRPr lang="ru-RU"/>
          </a:p>
        </p:txBody>
      </p:sp>
      <p:sp>
        <p:nvSpPr>
          <p:cNvPr id="5" name="TextBox 4"/>
          <p:cNvSpPr txBox="1"/>
          <p:nvPr/>
        </p:nvSpPr>
        <p:spPr>
          <a:xfrm>
            <a:off x="395536" y="4293096"/>
            <a:ext cx="8424936" cy="24622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i="1" dirty="0"/>
              <a:t>Note:</a:t>
            </a:r>
            <a:r>
              <a:rPr lang="en-US" sz="1400" i="1" dirty="0"/>
              <a:t> On 1 October, DIBP transitioned to a new provider of passenger card processing services. As part of this transition, systems were developed to ensure data is captured from cards with a high level of accuracy. Errors in these systems have been identified which have resulted in the required levels of accuracy not being met.</a:t>
            </a:r>
          </a:p>
          <a:p>
            <a:r>
              <a:rPr lang="en-US" sz="1400" i="1" dirty="0"/>
              <a:t>DIBP and the ABS are working closely together to manage the issues and </a:t>
            </a:r>
            <a:r>
              <a:rPr lang="en-US" sz="1400" i="1" dirty="0" err="1"/>
              <a:t>minimise</a:t>
            </a:r>
            <a:r>
              <a:rPr lang="en-US" sz="1400" i="1" dirty="0"/>
              <a:t> the delays to the provision of overseas arrivals and departures data to the ABS.</a:t>
            </a:r>
          </a:p>
          <a:p>
            <a:r>
              <a:rPr lang="en-US" sz="1400" i="1" dirty="0"/>
              <a:t>The Secretary of DIBP has requested a report on the cause of these errors, correction of the errors including process improvements to ensure they do not occur again and assurance that required levels of accuracy will be achieved in future</a:t>
            </a:r>
            <a:r>
              <a:rPr lang="en-US" sz="1400" i="1" dirty="0" smtClean="0"/>
              <a:t>.</a:t>
            </a:r>
            <a:r>
              <a:rPr lang="ru-RU" sz="1400" i="1" dirty="0" smtClean="0"/>
              <a:t> </a:t>
            </a:r>
            <a:r>
              <a:rPr lang="en-US" sz="1400" i="1" dirty="0">
                <a:hlinkClick r:id="rId2"/>
              </a:rPr>
              <a:t>http://</a:t>
            </a:r>
            <a:r>
              <a:rPr lang="en-US" sz="1400" i="1" dirty="0" smtClean="0">
                <a:hlinkClick r:id="rId2"/>
              </a:rPr>
              <a:t>www.immi.gov.au/pub-res/Pages/statistics/overseas-arrivals-and-departures.aspx</a:t>
            </a:r>
            <a:r>
              <a:rPr lang="ru-RU" sz="1400" i="1" dirty="0" smtClean="0"/>
              <a:t> </a:t>
            </a:r>
            <a:endParaRPr lang="en-US" sz="1400" i="1" dirty="0"/>
          </a:p>
          <a:p>
            <a:endParaRPr lang="ru-RU" sz="14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282154"/>
          </a:xfrm>
        </p:spPr>
        <p:txBody>
          <a:bodyPr>
            <a:noAutofit/>
          </a:bodyPr>
          <a:lstStyle/>
          <a:p>
            <a:r>
              <a:rPr lang="ru-RU" sz="2800" dirty="0" smtClean="0"/>
              <a:t>Публикация статистики.</a:t>
            </a:r>
            <a:br>
              <a:rPr lang="ru-RU" sz="2800" dirty="0" smtClean="0"/>
            </a:br>
            <a:r>
              <a:rPr lang="ru-RU" sz="2800" dirty="0" smtClean="0"/>
              <a:t> </a:t>
            </a:r>
            <a:r>
              <a:rPr lang="ru-RU" sz="1800" dirty="0" smtClean="0"/>
              <a:t>Содержание  квартального  отчета МВД Соединенного Королевства  «Статистика иммиграции»  </a:t>
            </a:r>
            <a:endParaRPr lang="ru-RU" sz="2800" dirty="0"/>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72331936-3A96-46A4-960B-B1F7FA53FE20}" type="slidenum">
              <a:rPr lang="ru-RU" smtClean="0"/>
              <a:pPr/>
              <a:t>22</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49" y="1700808"/>
            <a:ext cx="8167553" cy="413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0312" y="5834881"/>
            <a:ext cx="8352929"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Отчет  </a:t>
            </a:r>
            <a:r>
              <a:rPr lang="ru-RU" dirty="0" err="1" smtClean="0"/>
              <a:t>мигр</a:t>
            </a:r>
            <a:r>
              <a:rPr lang="ru-RU" dirty="0" smtClean="0"/>
              <a:t>. Службы Канады -</a:t>
            </a:r>
            <a:r>
              <a:rPr lang="en-US" dirty="0" smtClean="0"/>
              <a:t>http</a:t>
            </a:r>
            <a:r>
              <a:rPr lang="en-US" dirty="0"/>
              <a:t>://</a:t>
            </a:r>
            <a:r>
              <a:rPr lang="en-US" dirty="0" smtClean="0"/>
              <a:t>www.cic.gc.ca/english/resources/statistics/facts2013/permanent/03.asp</a:t>
            </a:r>
            <a:endParaRPr lang="ru-RU" dirty="0" smtClean="0"/>
          </a:p>
          <a:p>
            <a:r>
              <a:rPr lang="ru-RU" dirty="0" smtClean="0"/>
              <a:t>  </a:t>
            </a:r>
            <a:endParaRPr lang="ru-RU" dirty="0"/>
          </a:p>
        </p:txBody>
      </p:sp>
    </p:spTree>
    <p:extLst>
      <p:ext uri="{BB962C8B-B14F-4D97-AF65-F5344CB8AC3E}">
        <p14:creationId xmlns:p14="http://schemas.microsoft.com/office/powerpoint/2010/main" val="101032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8229600" cy="990600"/>
          </a:xfrm>
        </p:spPr>
        <p:txBody>
          <a:bodyPr/>
          <a:lstStyle/>
          <a:p>
            <a:r>
              <a:rPr lang="ru-RU" dirty="0" smtClean="0"/>
              <a:t>Спасибо за внимание!</a:t>
            </a:r>
            <a:endParaRPr lang="ru-RU" dirty="0"/>
          </a:p>
        </p:txBody>
      </p:sp>
      <p:sp>
        <p:nvSpPr>
          <p:cNvPr id="5" name="Номер слайда 4"/>
          <p:cNvSpPr>
            <a:spLocks noGrp="1"/>
          </p:cNvSpPr>
          <p:nvPr>
            <p:ph type="sldNum" sz="quarter" idx="12"/>
          </p:nvPr>
        </p:nvSpPr>
        <p:spPr/>
        <p:txBody>
          <a:bodyPr/>
          <a:lstStyle/>
          <a:p>
            <a:fld id="{72331936-3A96-46A4-960B-B1F7FA53FE20}" type="slidenum">
              <a:rPr lang="ru-RU" smtClean="0"/>
              <a:pPr/>
              <a:t>23</a:t>
            </a:fld>
            <a:endParaRPr lang="ru-RU"/>
          </a:p>
        </p:txBody>
      </p:sp>
    </p:spTree>
    <p:extLst>
      <p:ext uri="{BB962C8B-B14F-4D97-AF65-F5344CB8AC3E}">
        <p14:creationId xmlns:p14="http://schemas.microsoft.com/office/powerpoint/2010/main" val="327705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31032" y="0"/>
            <a:ext cx="8712968" cy="634082"/>
          </a:xfrm>
        </p:spPr>
        <p:txBody>
          <a:bodyPr>
            <a:noAutofit/>
          </a:bodyPr>
          <a:lstStyle/>
          <a:p>
            <a:r>
              <a:rPr lang="ru-RU" sz="2400" dirty="0" smtClean="0"/>
              <a:t>Что  отражают административные данные по миграции? </a:t>
            </a:r>
            <a:endParaRPr lang="ru-RU" sz="2400" dirty="0"/>
          </a:p>
        </p:txBody>
      </p:sp>
      <p:sp>
        <p:nvSpPr>
          <p:cNvPr id="6" name="Номер слайда 5"/>
          <p:cNvSpPr>
            <a:spLocks noGrp="1"/>
          </p:cNvSpPr>
          <p:nvPr>
            <p:ph type="sldNum" sz="quarter" idx="12"/>
          </p:nvPr>
        </p:nvSpPr>
        <p:spPr/>
        <p:txBody>
          <a:bodyPr/>
          <a:lstStyle/>
          <a:p>
            <a:fld id="{72331936-3A96-46A4-960B-B1F7FA53FE20}" type="slidenum">
              <a:rPr lang="ru-RU" smtClean="0"/>
              <a:pPr/>
              <a:t>24</a:t>
            </a:fld>
            <a:endParaRPr lang="ru-RU"/>
          </a:p>
        </p:txBody>
      </p:sp>
      <p:graphicFrame>
        <p:nvGraphicFramePr>
          <p:cNvPr id="5" name="Таблица 4"/>
          <p:cNvGraphicFramePr>
            <a:graphicFrameLocks noGrp="1"/>
          </p:cNvGraphicFramePr>
          <p:nvPr/>
        </p:nvGraphicFramePr>
        <p:xfrm>
          <a:off x="323528" y="548680"/>
          <a:ext cx="8640960" cy="6331292"/>
        </p:xfrm>
        <a:graphic>
          <a:graphicData uri="http://schemas.openxmlformats.org/drawingml/2006/table">
            <a:tbl>
              <a:tblPr>
                <a:tableStyleId>{8799B23B-EC83-4686-B30A-512413B5E67A}</a:tableStyleId>
              </a:tblPr>
              <a:tblGrid>
                <a:gridCol w="4032448"/>
                <a:gridCol w="2289872"/>
                <a:gridCol w="2318640"/>
              </a:tblGrid>
              <a:tr h="580571">
                <a:tc>
                  <a:txBody>
                    <a:bodyPr/>
                    <a:lstStyle/>
                    <a:p>
                      <a:pPr>
                        <a:lnSpc>
                          <a:spcPct val="115000"/>
                        </a:lnSpc>
                        <a:spcAft>
                          <a:spcPts val="0"/>
                        </a:spcAft>
                      </a:pPr>
                      <a:r>
                        <a:rPr lang="ru-RU" sz="1600" b="1" kern="1200" dirty="0" smtClean="0">
                          <a:solidFill>
                            <a:srgbClr val="00B050"/>
                          </a:solidFill>
                        </a:rPr>
                        <a:t>Категория учета </a:t>
                      </a:r>
                      <a:endParaRPr lang="ru-RU" sz="1600" b="1" kern="1200" dirty="0">
                        <a:solidFill>
                          <a:srgbClr val="00B050"/>
                        </a:solidFill>
                        <a:latin typeface="Times New Roman"/>
                        <a:ea typeface="Calibri"/>
                      </a:endParaRPr>
                    </a:p>
                  </a:txBody>
                  <a:tcPr marL="47329" marR="47329" marT="0" marB="0"/>
                </a:tc>
                <a:tc>
                  <a:txBody>
                    <a:bodyPr/>
                    <a:lstStyle/>
                    <a:p>
                      <a:pPr>
                        <a:lnSpc>
                          <a:spcPct val="115000"/>
                        </a:lnSpc>
                        <a:spcAft>
                          <a:spcPts val="0"/>
                        </a:spcAft>
                      </a:pPr>
                      <a:r>
                        <a:rPr lang="ru-RU" sz="1600" b="1" kern="1200" dirty="0">
                          <a:solidFill>
                            <a:srgbClr val="00B050"/>
                          </a:solidFill>
                        </a:rPr>
                        <a:t>поток  прибывших и выбывших   за период</a:t>
                      </a:r>
                      <a:endParaRPr lang="ru-RU" sz="1600" b="1" kern="1200" dirty="0">
                        <a:solidFill>
                          <a:srgbClr val="00B050"/>
                        </a:solidFill>
                        <a:latin typeface="Times New Roman"/>
                        <a:ea typeface="Calibri"/>
                      </a:endParaRPr>
                    </a:p>
                  </a:txBody>
                  <a:tcPr marL="47329" marR="47329" marT="0" marB="0"/>
                </a:tc>
                <a:tc>
                  <a:txBody>
                    <a:bodyPr/>
                    <a:lstStyle/>
                    <a:p>
                      <a:pPr>
                        <a:lnSpc>
                          <a:spcPct val="115000"/>
                        </a:lnSpc>
                        <a:spcAft>
                          <a:spcPts val="0"/>
                        </a:spcAft>
                      </a:pPr>
                      <a:r>
                        <a:rPr lang="ru-RU" sz="1600" b="1" kern="1200" dirty="0">
                          <a:solidFill>
                            <a:srgbClr val="00B050"/>
                          </a:solidFill>
                        </a:rPr>
                        <a:t>численность </a:t>
                      </a:r>
                      <a:r>
                        <a:rPr lang="ru-RU" sz="1600" b="1" kern="1200" dirty="0" smtClean="0">
                          <a:solidFill>
                            <a:srgbClr val="00B050"/>
                          </a:solidFill>
                        </a:rPr>
                        <a:t>  мигрантов (документов?)</a:t>
                      </a:r>
                      <a:r>
                        <a:rPr lang="ru-RU" sz="1600" b="1" kern="1200" baseline="0" dirty="0" smtClean="0">
                          <a:solidFill>
                            <a:srgbClr val="00B050"/>
                          </a:solidFill>
                        </a:rPr>
                        <a:t> </a:t>
                      </a:r>
                      <a:r>
                        <a:rPr lang="ru-RU" sz="1600" b="1" kern="1200" dirty="0" smtClean="0">
                          <a:solidFill>
                            <a:srgbClr val="00B050"/>
                          </a:solidFill>
                        </a:rPr>
                        <a:t>с </a:t>
                      </a:r>
                      <a:r>
                        <a:rPr lang="ru-RU" sz="1600" b="1" kern="1200" dirty="0">
                          <a:solidFill>
                            <a:srgbClr val="00B050"/>
                          </a:solidFill>
                        </a:rPr>
                        <a:t>актуальным статусом на   опр.  </a:t>
                      </a:r>
                      <a:r>
                        <a:rPr lang="ru-RU" sz="1600" b="1" kern="1200" dirty="0" smtClean="0">
                          <a:solidFill>
                            <a:srgbClr val="00B050"/>
                          </a:solidFill>
                        </a:rPr>
                        <a:t>Дату</a:t>
                      </a:r>
                      <a:endParaRPr lang="ru-RU" sz="1600" b="1" kern="1200" dirty="0">
                        <a:solidFill>
                          <a:srgbClr val="00B050"/>
                        </a:solidFill>
                        <a:latin typeface="Times New Roman"/>
                        <a:ea typeface="Calibri"/>
                      </a:endParaRPr>
                    </a:p>
                  </a:txBody>
                  <a:tcPr marL="47329" marR="47329" marT="0" marB="0"/>
                </a:tc>
              </a:tr>
              <a:tr h="435429">
                <a:tc>
                  <a:txBody>
                    <a:bodyPr/>
                    <a:lstStyle/>
                    <a:p>
                      <a:pPr>
                        <a:lnSpc>
                          <a:spcPct val="115000"/>
                        </a:lnSpc>
                        <a:spcAft>
                          <a:spcPts val="0"/>
                        </a:spcAft>
                      </a:pPr>
                      <a:r>
                        <a:rPr lang="ru-RU" sz="1400" kern="1200" dirty="0"/>
                        <a:t>Лица, зарегистрированные/ снятых с учета  по месту пребывания и месту жительства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r>
              <a:tr h="435429">
                <a:tc>
                  <a:txBody>
                    <a:bodyPr/>
                    <a:lstStyle/>
                    <a:p>
                      <a:pPr>
                        <a:lnSpc>
                          <a:spcPct val="115000"/>
                        </a:lnSpc>
                        <a:spcAft>
                          <a:spcPts val="0"/>
                        </a:spcAft>
                      </a:pPr>
                      <a:r>
                        <a:rPr lang="ru-RU" sz="1400" kern="1200" dirty="0"/>
                        <a:t>Виды  на жительство (+ обращения, отказы по соответствующим заявлениям)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r>
              <a:tr h="787364">
                <a:tc>
                  <a:txBody>
                    <a:bodyPr/>
                    <a:lstStyle/>
                    <a:p>
                      <a:pPr>
                        <a:lnSpc>
                          <a:spcPct val="115000"/>
                        </a:lnSpc>
                        <a:spcAft>
                          <a:spcPts val="0"/>
                        </a:spcAft>
                      </a:pPr>
                      <a:r>
                        <a:rPr lang="ru-RU" sz="1400" kern="1200" dirty="0" smtClean="0"/>
                        <a:t>Разрешения   </a:t>
                      </a:r>
                      <a:r>
                        <a:rPr lang="ru-RU" sz="1400" kern="1200" dirty="0"/>
                        <a:t>на </a:t>
                      </a:r>
                      <a:r>
                        <a:rPr lang="ru-RU" sz="1400" kern="1200" dirty="0" smtClean="0"/>
                        <a:t>работу (документы или  физ.лица), </a:t>
                      </a:r>
                      <a:endParaRPr lang="ru-RU" sz="1400" kern="1200" dirty="0"/>
                    </a:p>
                    <a:p>
                      <a:pPr>
                        <a:lnSpc>
                          <a:spcPct val="115000"/>
                        </a:lnSpc>
                        <a:spcAft>
                          <a:spcPts val="0"/>
                        </a:spcAft>
                      </a:pPr>
                      <a:r>
                        <a:rPr lang="ru-RU" sz="1400" kern="1200" dirty="0"/>
                        <a:t>отчеты (уведомления)  от работодателей о найме иностранцев,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r>
              <a:tr h="267296">
                <a:tc>
                  <a:txBody>
                    <a:bodyPr/>
                    <a:lstStyle/>
                    <a:p>
                      <a:pPr>
                        <a:lnSpc>
                          <a:spcPct val="115000"/>
                        </a:lnSpc>
                        <a:spcAft>
                          <a:spcPts val="0"/>
                        </a:spcAft>
                      </a:pPr>
                      <a:r>
                        <a:rPr lang="ru-RU" sz="1400" kern="1200" dirty="0" smtClean="0"/>
                        <a:t>Предоставление  убежища</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r>
              <a:tr h="290286">
                <a:tc>
                  <a:txBody>
                    <a:bodyPr/>
                    <a:lstStyle/>
                    <a:p>
                      <a:pPr>
                        <a:lnSpc>
                          <a:spcPct val="115000"/>
                        </a:lnSpc>
                        <a:spcAft>
                          <a:spcPts val="0"/>
                        </a:spcAft>
                      </a:pPr>
                      <a:r>
                        <a:rPr lang="ru-RU" sz="1400" kern="1200" dirty="0" smtClean="0"/>
                        <a:t>Регистрация  </a:t>
                      </a:r>
                      <a:r>
                        <a:rPr lang="ru-RU" sz="1400" kern="1200" dirty="0"/>
                        <a:t>демографических событий, происшедших с мигрантами </a:t>
                      </a:r>
                      <a:endParaRPr lang="ru-RU" sz="1400" kern="1200" dirty="0">
                        <a:latin typeface="Times New Roman"/>
                        <a:ea typeface="Calibri"/>
                      </a:endParaRPr>
                    </a:p>
                  </a:txBody>
                  <a:tcPr marL="47329" marR="47329"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kern="1200" dirty="0" smtClean="0">
                          <a:sym typeface="Wingdings"/>
                        </a:rPr>
                        <a:t></a:t>
                      </a:r>
                      <a:endParaRPr lang="ru-RU" sz="1400" kern="1200" dirty="0" smtClean="0">
                        <a:latin typeface="Times New Roman"/>
                        <a:ea typeface="Calibri"/>
                      </a:endParaRPr>
                    </a:p>
                    <a:p>
                      <a:pPr>
                        <a:lnSpc>
                          <a:spcPct val="115000"/>
                        </a:lnSpc>
                        <a:spcAft>
                          <a:spcPts val="0"/>
                        </a:spcAft>
                      </a:pPr>
                      <a:endParaRPr lang="ru-RU" sz="1400" kern="1200" dirty="0">
                        <a:latin typeface="Times New Roman"/>
                        <a:ea typeface="Calibri"/>
                      </a:endParaRPr>
                    </a:p>
                  </a:txBody>
                  <a:tcPr marL="47329" marR="47329" marT="0" marB="0"/>
                </a:tc>
                <a:tc>
                  <a:txBody>
                    <a:bodyPr/>
                    <a:lstStyle/>
                    <a:p>
                      <a:pPr>
                        <a:lnSpc>
                          <a:spcPct val="115000"/>
                        </a:lnSpc>
                        <a:spcAft>
                          <a:spcPts val="0"/>
                        </a:spcAft>
                      </a:pPr>
                      <a:endParaRPr lang="ru-RU" sz="1400" kern="1200">
                        <a:latin typeface="Times New Roman"/>
                        <a:ea typeface="Calibri"/>
                      </a:endParaRPr>
                    </a:p>
                  </a:txBody>
                  <a:tcPr marL="47329" marR="47329" marT="0" marB="0"/>
                </a:tc>
              </a:tr>
              <a:tr h="145143">
                <a:tc>
                  <a:txBody>
                    <a:bodyPr/>
                    <a:lstStyle/>
                    <a:p>
                      <a:pPr>
                        <a:lnSpc>
                          <a:spcPct val="115000"/>
                        </a:lnSpc>
                        <a:spcAft>
                          <a:spcPts val="0"/>
                        </a:spcAft>
                      </a:pPr>
                      <a:r>
                        <a:rPr lang="ru-RU" sz="1400" kern="1200" dirty="0"/>
                        <a:t>Выданных и продленных виз,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a:lnSpc>
                          <a:spcPct val="115000"/>
                        </a:lnSpc>
                        <a:spcAft>
                          <a:spcPts val="0"/>
                        </a:spcAft>
                      </a:pPr>
                      <a:endParaRPr lang="ru-RU" sz="1400" kern="1200">
                        <a:latin typeface="Times New Roman"/>
                        <a:ea typeface="Calibri"/>
                      </a:endParaRPr>
                    </a:p>
                  </a:txBody>
                  <a:tcPr marL="47329" marR="47329" marT="0" marB="0"/>
                </a:tc>
              </a:tr>
              <a:tr h="145143">
                <a:tc>
                  <a:txBody>
                    <a:bodyPr/>
                    <a:lstStyle/>
                    <a:p>
                      <a:pPr>
                        <a:lnSpc>
                          <a:spcPct val="115000"/>
                        </a:lnSpc>
                        <a:spcAft>
                          <a:spcPts val="0"/>
                        </a:spcAft>
                      </a:pPr>
                      <a:r>
                        <a:rPr lang="ru-RU" sz="1400" kern="1200" dirty="0"/>
                        <a:t>Консульский учет в загранучреждениях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r>
              <a:tr h="435429">
                <a:tc>
                  <a:txBody>
                    <a:bodyPr/>
                    <a:lstStyle/>
                    <a:p>
                      <a:pPr>
                        <a:lnSpc>
                          <a:spcPct val="115000"/>
                        </a:lnSpc>
                        <a:spcAft>
                          <a:spcPts val="0"/>
                        </a:spcAft>
                      </a:pPr>
                      <a:r>
                        <a:rPr lang="ru-RU" sz="1400" kern="1200"/>
                        <a:t>Штрафные  меры   в отношении мигрантов, нарушивших законодательство на территории страны  </a:t>
                      </a:r>
                      <a:endParaRPr lang="ru-RU" sz="1400" kern="1200">
                        <a:latin typeface="Times New Roman"/>
                        <a:ea typeface="Calibri"/>
                      </a:endParaRPr>
                    </a:p>
                  </a:txBody>
                  <a:tcPr marL="47329" marR="47329" marT="0" marB="0"/>
                </a:tc>
                <a:tc>
                  <a:txBody>
                    <a:bodyPr/>
                    <a:lstStyle/>
                    <a:p>
                      <a:pPr>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c>
                  <a:txBody>
                    <a:bodyPr/>
                    <a:lstStyle/>
                    <a:p>
                      <a:pPr>
                        <a:lnSpc>
                          <a:spcPct val="115000"/>
                        </a:lnSpc>
                        <a:spcAft>
                          <a:spcPts val="0"/>
                        </a:spcAft>
                      </a:pPr>
                      <a:endParaRPr lang="ru-RU" sz="1400" kern="1200" dirty="0">
                        <a:latin typeface="Times New Roman"/>
                        <a:ea typeface="Calibri"/>
                      </a:endParaRPr>
                    </a:p>
                  </a:txBody>
                  <a:tcPr marL="47329" marR="47329" marT="0" marB="0"/>
                </a:tc>
              </a:tr>
              <a:tr h="290286">
                <a:tc>
                  <a:txBody>
                    <a:bodyPr/>
                    <a:lstStyle/>
                    <a:p>
                      <a:pPr>
                        <a:lnSpc>
                          <a:spcPct val="115000"/>
                        </a:lnSpc>
                        <a:spcAft>
                          <a:spcPts val="0"/>
                        </a:spcAft>
                      </a:pPr>
                      <a:r>
                        <a:rPr lang="ru-RU" sz="1400" kern="1200"/>
                        <a:t>Результаты  кампаний по регуляризации  недокументированных мигрантов и т.д. </a:t>
                      </a:r>
                      <a:endParaRPr lang="ru-RU" sz="1400" kern="120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a:lnSpc>
                          <a:spcPct val="115000"/>
                        </a:lnSpc>
                        <a:spcAft>
                          <a:spcPts val="0"/>
                        </a:spcAft>
                      </a:pPr>
                      <a:endParaRPr lang="ru-RU" sz="1400" kern="1200" dirty="0">
                        <a:latin typeface="Times New Roman"/>
                        <a:ea typeface="Calibri"/>
                      </a:endParaRPr>
                    </a:p>
                  </a:txBody>
                  <a:tcPr marL="47329" marR="47329" marT="0" marB="0"/>
                </a:tc>
              </a:tr>
              <a:tr h="145143">
                <a:tc>
                  <a:txBody>
                    <a:bodyPr/>
                    <a:lstStyle/>
                    <a:p>
                      <a:pPr>
                        <a:lnSpc>
                          <a:spcPct val="115000"/>
                        </a:lnSpc>
                        <a:spcAft>
                          <a:spcPts val="0"/>
                        </a:spcAft>
                      </a:pPr>
                      <a:r>
                        <a:rPr lang="ru-RU" sz="1400" kern="1200" dirty="0"/>
                        <a:t>Международные студенты </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a:sym typeface="Wingdings"/>
                        </a:rPr>
                        <a:t></a:t>
                      </a:r>
                      <a:endParaRPr lang="ru-RU" sz="1400" kern="1200">
                        <a:latin typeface="Times New Roman"/>
                        <a:ea typeface="Calibri"/>
                      </a:endParaRPr>
                    </a:p>
                  </a:txBody>
                  <a:tcPr marL="47329" marR="47329" marT="0" marB="0"/>
                </a:tc>
                <a:tc>
                  <a:txBody>
                    <a:bodyPr/>
                    <a:lstStyle/>
                    <a:p>
                      <a:pPr marL="228600">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r>
              <a:tr h="145143">
                <a:tc>
                  <a:txBody>
                    <a:bodyPr/>
                    <a:lstStyle/>
                    <a:p>
                      <a:pPr>
                        <a:lnSpc>
                          <a:spcPct val="115000"/>
                        </a:lnSpc>
                        <a:spcAft>
                          <a:spcPts val="0"/>
                        </a:spcAft>
                      </a:pPr>
                      <a:r>
                        <a:rPr lang="ru-RU" sz="1400" kern="1200" dirty="0" smtClean="0"/>
                        <a:t>Предоставление  </a:t>
                      </a:r>
                      <a:r>
                        <a:rPr lang="ru-RU" sz="1400" kern="1200" dirty="0"/>
                        <a:t>гражданства,</a:t>
                      </a:r>
                      <a:endParaRPr lang="ru-RU" sz="1400" kern="1200" dirty="0">
                        <a:latin typeface="Times New Roman"/>
                        <a:ea typeface="Calibri"/>
                      </a:endParaRPr>
                    </a:p>
                  </a:txBody>
                  <a:tcPr marL="47329" marR="47329" marT="0" marB="0"/>
                </a:tc>
                <a:tc>
                  <a:txBody>
                    <a:bodyPr/>
                    <a:lstStyle/>
                    <a:p>
                      <a:pPr>
                        <a:lnSpc>
                          <a:spcPct val="115000"/>
                        </a:lnSpc>
                        <a:spcAft>
                          <a:spcPts val="0"/>
                        </a:spcAft>
                      </a:pPr>
                      <a:r>
                        <a:rPr lang="ru-RU" sz="1400" kern="1200" dirty="0">
                          <a:sym typeface="Wingdings"/>
                        </a:rPr>
                        <a:t></a:t>
                      </a:r>
                      <a:endParaRPr lang="ru-RU" sz="1400" kern="1200" dirty="0">
                        <a:latin typeface="Times New Roman"/>
                        <a:ea typeface="Calibri"/>
                      </a:endParaRPr>
                    </a:p>
                  </a:txBody>
                  <a:tcPr marL="47329" marR="47329" marT="0" marB="0"/>
                </a:tc>
                <a:tc>
                  <a:txBody>
                    <a:bodyPr/>
                    <a:lstStyle/>
                    <a:p>
                      <a:pPr>
                        <a:lnSpc>
                          <a:spcPct val="115000"/>
                        </a:lnSpc>
                        <a:spcAft>
                          <a:spcPts val="0"/>
                        </a:spcAft>
                      </a:pPr>
                      <a:endParaRPr lang="ru-RU" sz="1400" kern="1200" dirty="0">
                        <a:latin typeface="Times New Roman"/>
                        <a:ea typeface="Calibri"/>
                      </a:endParaRPr>
                    </a:p>
                  </a:txBody>
                  <a:tcPr marL="47329" marR="47329" marT="0" marB="0"/>
                </a:tc>
              </a:tr>
            </a:tbl>
          </a:graphicData>
        </a:graphic>
      </p:graphicFrame>
    </p:spTree>
    <p:extLst>
      <p:ext uri="{BB962C8B-B14F-4D97-AF65-F5344CB8AC3E}">
        <p14:creationId xmlns:p14="http://schemas.microsoft.com/office/powerpoint/2010/main" val="409435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Номер слайда 5"/>
          <p:cNvSpPr>
            <a:spLocks noGrp="1"/>
          </p:cNvSpPr>
          <p:nvPr>
            <p:ph type="sldNum" sz="quarter" idx="12"/>
          </p:nvPr>
        </p:nvSpPr>
        <p:spPr/>
        <p:txBody>
          <a:bodyPr>
            <a:normAutofit/>
          </a:bodyPr>
          <a:lstStyle/>
          <a:p>
            <a:pPr algn="ctr">
              <a:defRPr/>
            </a:pPr>
            <a:fld id="{98F6903B-89B6-4920-B656-495208B02E2B}" type="slidenum">
              <a:rPr lang="ru-RU">
                <a:latin typeface="Arial" pitchFamily="34" charset="0"/>
                <a:cs typeface="Arial" pitchFamily="34" charset="0"/>
              </a:rPr>
              <a:pPr algn="ctr">
                <a:defRPr/>
              </a:pPr>
              <a:t>3</a:t>
            </a:fld>
            <a:endParaRPr lang="ru-RU">
              <a:latin typeface="Arial" pitchFamily="34" charset="0"/>
              <a:cs typeface="Arial" pitchFamily="34" charset="0"/>
            </a:endParaRPr>
          </a:p>
        </p:txBody>
      </p:sp>
      <p:sp>
        <p:nvSpPr>
          <p:cNvPr id="9221" name="Text Box 4"/>
          <p:cNvSpPr txBox="1">
            <a:spLocks noChangeArrowheads="1"/>
          </p:cNvSpPr>
          <p:nvPr/>
        </p:nvSpPr>
        <p:spPr bwMode="auto">
          <a:xfrm>
            <a:off x="2891858" y="1503655"/>
            <a:ext cx="3095625" cy="26642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ru-RU" altLang="ja-JP" sz="1600" dirty="0" smtClean="0">
                <a:solidFill>
                  <a:srgbClr val="C00000"/>
                </a:solidFill>
                <a:latin typeface="Arial" pitchFamily="34" charset="0"/>
                <a:cs typeface="Arial" pitchFamily="34" charset="0"/>
              </a:rPr>
              <a:t>Данные о регистрационном учете по месту жительства (пребывания), выданные разрешения</a:t>
            </a:r>
          </a:p>
          <a:p>
            <a:r>
              <a:rPr lang="ru-RU" altLang="ja-JP" sz="1600" dirty="0" smtClean="0">
                <a:solidFill>
                  <a:srgbClr val="C00000"/>
                </a:solidFill>
                <a:latin typeface="Arial" pitchFamily="34" charset="0"/>
                <a:cs typeface="Arial" pitchFamily="34" charset="0"/>
              </a:rPr>
              <a:t> на жительство, </a:t>
            </a:r>
          </a:p>
          <a:p>
            <a:r>
              <a:rPr lang="ru-RU" altLang="ja-JP" sz="1600" dirty="0" smtClean="0">
                <a:solidFill>
                  <a:srgbClr val="C00000"/>
                </a:solidFill>
                <a:latin typeface="Arial" pitchFamily="34" charset="0"/>
                <a:cs typeface="Arial" pitchFamily="34" charset="0"/>
              </a:rPr>
              <a:t>работу,  уведомления о найме иностранцев, </a:t>
            </a:r>
          </a:p>
          <a:p>
            <a:r>
              <a:rPr lang="ru-RU" altLang="ja-JP" sz="1600" dirty="0" smtClean="0">
                <a:solidFill>
                  <a:srgbClr val="C00000"/>
                </a:solidFill>
                <a:latin typeface="Arial" pitchFamily="34" charset="0"/>
                <a:cs typeface="Arial" pitchFamily="34" charset="0"/>
              </a:rPr>
              <a:t> данные об иностранных студентах</a:t>
            </a:r>
          </a:p>
          <a:p>
            <a:endParaRPr lang="ru-RU" altLang="ja-JP" sz="1600" dirty="0" smtClean="0">
              <a:solidFill>
                <a:srgbClr val="C00000"/>
              </a:solidFill>
              <a:latin typeface="Arial" pitchFamily="34" charset="0"/>
              <a:cs typeface="Arial" pitchFamily="34" charset="0"/>
            </a:endParaRPr>
          </a:p>
          <a:p>
            <a:endParaRPr lang="ru-RU" altLang="ja-JP" sz="1600" dirty="0" smtClean="0">
              <a:solidFill>
                <a:srgbClr val="C00000"/>
              </a:solidFill>
              <a:latin typeface="Arial" pitchFamily="34" charset="0"/>
              <a:cs typeface="Arial" pitchFamily="34" charset="0"/>
            </a:endParaRPr>
          </a:p>
          <a:p>
            <a:endParaRPr lang="ru-RU" altLang="ja-JP" sz="1600" dirty="0" smtClean="0">
              <a:solidFill>
                <a:srgbClr val="C00000"/>
              </a:solidFill>
              <a:latin typeface="Arial" pitchFamily="34" charset="0"/>
              <a:cs typeface="Arial" pitchFamily="34" charset="0"/>
            </a:endParaRPr>
          </a:p>
          <a:p>
            <a:endParaRPr lang="en-US" altLang="ja-JP" sz="1600" dirty="0" smtClean="0">
              <a:solidFill>
                <a:srgbClr val="C00000"/>
              </a:solidFill>
              <a:latin typeface="Arial" pitchFamily="34" charset="0"/>
              <a:cs typeface="Arial" pitchFamily="34" charset="0"/>
            </a:endParaRPr>
          </a:p>
          <a:p>
            <a:endParaRPr lang="en-US" altLang="ja-JP" sz="1600" dirty="0" smtClean="0">
              <a:solidFill>
                <a:srgbClr val="C00000"/>
              </a:solidFill>
              <a:latin typeface="Arial" pitchFamily="34" charset="0"/>
              <a:cs typeface="Arial" pitchFamily="34" charset="0"/>
            </a:endParaRPr>
          </a:p>
          <a:p>
            <a:r>
              <a:rPr lang="en-US" altLang="ja-JP" sz="1600" dirty="0" smtClean="0">
                <a:solidFill>
                  <a:srgbClr val="C00000"/>
                </a:solidFill>
                <a:latin typeface="Arial" pitchFamily="34" charset="0"/>
                <a:cs typeface="Arial" pitchFamily="34" charset="0"/>
              </a:rPr>
              <a:t>  </a:t>
            </a:r>
            <a:endParaRPr lang="ru-RU" sz="1600" dirty="0">
              <a:solidFill>
                <a:srgbClr val="C00000"/>
              </a:solidFill>
              <a:latin typeface="Arial" pitchFamily="34" charset="0"/>
              <a:cs typeface="Arial" pitchFamily="34" charset="0"/>
            </a:endParaRPr>
          </a:p>
        </p:txBody>
      </p:sp>
      <p:sp>
        <p:nvSpPr>
          <p:cNvPr id="9224" name="Text Box 7"/>
          <p:cNvSpPr txBox="1">
            <a:spLocks noChangeArrowheads="1"/>
          </p:cNvSpPr>
          <p:nvPr/>
        </p:nvSpPr>
        <p:spPr bwMode="auto">
          <a:xfrm>
            <a:off x="2896960" y="4293096"/>
            <a:ext cx="2971184" cy="936104"/>
          </a:xfrm>
          <a:prstGeom prst="rect">
            <a:avLst/>
          </a:prstGeom>
          <a:ln>
            <a:solidFill>
              <a:srgbClr val="FFC000"/>
            </a:solidFill>
            <a:headEnd/>
            <a:tailEnd/>
          </a:ln>
        </p:spPr>
        <p:style>
          <a:lnRef idx="2">
            <a:schemeClr val="accent1"/>
          </a:lnRef>
          <a:fillRef idx="1">
            <a:schemeClr val="lt1"/>
          </a:fillRef>
          <a:effectRef idx="0">
            <a:schemeClr val="accent1"/>
          </a:effectRef>
          <a:fontRef idx="minor">
            <a:schemeClr val="dk1"/>
          </a:fontRef>
        </p:style>
        <p:txBody>
          <a:bodyPr/>
          <a:lstStyle/>
          <a:p>
            <a:r>
              <a:rPr lang="ru-RU" sz="1400" dirty="0" smtClean="0">
                <a:solidFill>
                  <a:srgbClr val="C00000"/>
                </a:solidFill>
                <a:latin typeface="Arial" pitchFamily="34" charset="0"/>
                <a:cs typeface="Arial" pitchFamily="34" charset="0"/>
              </a:rPr>
              <a:t>Статистика паспортного контроля </a:t>
            </a:r>
            <a:r>
              <a:rPr lang="ru-RU" altLang="ja-JP" sz="1400" dirty="0" smtClean="0">
                <a:solidFill>
                  <a:srgbClr val="C00000"/>
                </a:solidFill>
                <a:latin typeface="Arial" pitchFamily="34" charset="0"/>
                <a:cs typeface="Arial" pitchFamily="34" charset="0"/>
              </a:rPr>
              <a:t>Миграционные карточки и  опросы  на границе при въезде</a:t>
            </a:r>
            <a:endParaRPr lang="ru-RU" sz="2000" dirty="0">
              <a:solidFill>
                <a:srgbClr val="C00000"/>
              </a:solidFill>
              <a:latin typeface="Arial" pitchFamily="34" charset="0"/>
              <a:cs typeface="Arial" pitchFamily="34" charset="0"/>
            </a:endParaRPr>
          </a:p>
        </p:txBody>
      </p:sp>
      <p:sp>
        <p:nvSpPr>
          <p:cNvPr id="9226" name="Text Box 9"/>
          <p:cNvSpPr txBox="1">
            <a:spLocks noChangeArrowheads="1"/>
          </p:cNvSpPr>
          <p:nvPr/>
        </p:nvSpPr>
        <p:spPr bwMode="auto">
          <a:xfrm>
            <a:off x="0" y="4509120"/>
            <a:ext cx="2699792" cy="648072"/>
          </a:xfrm>
          <a:prstGeom prst="rect">
            <a:avLst/>
          </a:prstGeom>
          <a:solidFill>
            <a:srgbClr val="FF9900"/>
          </a:solidFill>
          <a:ln>
            <a:headEnd/>
            <a:tailEnd/>
          </a:ln>
        </p:spPr>
        <p:style>
          <a:lnRef idx="3">
            <a:schemeClr val="lt1"/>
          </a:lnRef>
          <a:fillRef idx="1">
            <a:schemeClr val="accent3"/>
          </a:fillRef>
          <a:effectRef idx="1">
            <a:schemeClr val="accent3"/>
          </a:effectRef>
          <a:fontRef idx="minor">
            <a:schemeClr val="lt1"/>
          </a:fontRef>
        </p:style>
        <p:txBody>
          <a:bodyPr/>
          <a:lstStyle/>
          <a:p>
            <a:pPr algn="ctr"/>
            <a:r>
              <a:rPr lang="ru-RU" altLang="ja-JP" b="1" dirty="0" smtClean="0">
                <a:solidFill>
                  <a:schemeClr val="bg1"/>
                </a:solidFill>
                <a:latin typeface="Arial" pitchFamily="34" charset="0"/>
                <a:cs typeface="Arial" pitchFamily="34" charset="0"/>
              </a:rPr>
              <a:t>Данные, собираемые на границах</a:t>
            </a:r>
            <a:endParaRPr lang="ru-RU" dirty="0">
              <a:solidFill>
                <a:schemeClr val="bg1"/>
              </a:solidFill>
              <a:latin typeface="Arial" pitchFamily="34" charset="0"/>
              <a:cs typeface="Arial" pitchFamily="34" charset="0"/>
            </a:endParaRPr>
          </a:p>
        </p:txBody>
      </p:sp>
      <p:sp>
        <p:nvSpPr>
          <p:cNvPr id="37" name="TextBox 36"/>
          <p:cNvSpPr txBox="1"/>
          <p:nvPr/>
        </p:nvSpPr>
        <p:spPr>
          <a:xfrm>
            <a:off x="6066420" y="4490536"/>
            <a:ext cx="2952328" cy="738664"/>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dirty="0" smtClean="0">
                <a:solidFill>
                  <a:srgbClr val="002060"/>
                </a:solidFill>
                <a:latin typeface="Arial" pitchFamily="34" charset="0"/>
                <a:cs typeface="Arial" pitchFamily="34" charset="0"/>
              </a:rPr>
              <a:t>Статистика паспортного контроля, карточки, опросы  на границе  при выезде</a:t>
            </a:r>
            <a:endParaRPr lang="ru-RU" sz="1400" dirty="0">
              <a:solidFill>
                <a:srgbClr val="002060"/>
              </a:solidFill>
              <a:latin typeface="Arial" pitchFamily="34" charset="0"/>
              <a:cs typeface="Arial" pitchFamily="34" charset="0"/>
            </a:endParaRPr>
          </a:p>
        </p:txBody>
      </p:sp>
      <p:sp>
        <p:nvSpPr>
          <p:cNvPr id="46" name="TextBox 45"/>
          <p:cNvSpPr txBox="1"/>
          <p:nvPr/>
        </p:nvSpPr>
        <p:spPr>
          <a:xfrm>
            <a:off x="0" y="1556792"/>
            <a:ext cx="2699792" cy="286232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b="1" dirty="0" smtClean="0">
                <a:latin typeface="Arial" pitchFamily="34" charset="0"/>
                <a:cs typeface="Arial" pitchFamily="34" charset="0"/>
              </a:rPr>
              <a:t>Регистры  населения и иностранцев, традиционные системы регистрации населения по месту жительства, админ. учет разных категорий мигрантов (трудовых, учебных, вынужденных …)</a:t>
            </a:r>
            <a:endParaRPr lang="en-US" sz="1400" b="1" dirty="0" smtClean="0">
              <a:latin typeface="Arial" pitchFamily="34" charset="0"/>
              <a:cs typeface="Arial" pitchFamily="34" charset="0"/>
            </a:endParaRPr>
          </a:p>
        </p:txBody>
      </p:sp>
      <p:sp>
        <p:nvSpPr>
          <p:cNvPr id="48" name="TextBox 47"/>
          <p:cNvSpPr txBox="1"/>
          <p:nvPr/>
        </p:nvSpPr>
        <p:spPr>
          <a:xfrm>
            <a:off x="0" y="188640"/>
            <a:ext cx="9144000" cy="64633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ru-RU" b="1" dirty="0" smtClean="0">
                <a:solidFill>
                  <a:schemeClr val="bg1"/>
                </a:solidFill>
                <a:latin typeface="Arial" pitchFamily="34" charset="0"/>
                <a:cs typeface="Arial" pitchFamily="34" charset="0"/>
              </a:rPr>
              <a:t>Основные виды и источники административных данных о международных мигрантах в стране:  прибытия и выбытия, потоки и контингенты</a:t>
            </a:r>
            <a:endParaRPr lang="ru-RU" b="1" dirty="0">
              <a:solidFill>
                <a:schemeClr val="bg1"/>
              </a:solidFill>
              <a:latin typeface="Arial" pitchFamily="34" charset="0"/>
              <a:cs typeface="Arial" pitchFamily="34" charset="0"/>
            </a:endParaRPr>
          </a:p>
        </p:txBody>
      </p:sp>
      <p:sp>
        <p:nvSpPr>
          <p:cNvPr id="58" name="TextBox 57"/>
          <p:cNvSpPr txBox="1"/>
          <p:nvPr/>
        </p:nvSpPr>
        <p:spPr>
          <a:xfrm>
            <a:off x="0" y="5229200"/>
            <a:ext cx="2627784"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ru-RU" sz="1600" b="1" dirty="0" smtClean="0">
                <a:latin typeface="Arial" pitchFamily="34" charset="0"/>
                <a:cs typeface="Arial" pitchFamily="34" charset="0"/>
              </a:rPr>
              <a:t>Консульская статистика (визы и учет)</a:t>
            </a:r>
            <a:endParaRPr lang="ru-RU" sz="1600" b="1" dirty="0">
              <a:latin typeface="Arial" pitchFamily="34" charset="0"/>
              <a:cs typeface="Arial" pitchFamily="34" charset="0"/>
            </a:endParaRPr>
          </a:p>
        </p:txBody>
      </p:sp>
      <p:sp>
        <p:nvSpPr>
          <p:cNvPr id="40" name="TextBox 39"/>
          <p:cNvSpPr txBox="1"/>
          <p:nvPr/>
        </p:nvSpPr>
        <p:spPr>
          <a:xfrm>
            <a:off x="73224" y="6060197"/>
            <a:ext cx="903649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dirty="0" smtClean="0">
                <a:solidFill>
                  <a:srgbClr val="FFFF00"/>
                </a:solidFill>
              </a:rPr>
              <a:t>«Золотое правило»   статистики миграции </a:t>
            </a:r>
            <a:r>
              <a:rPr lang="en-US" dirty="0" smtClean="0">
                <a:solidFill>
                  <a:srgbClr val="FFFF00"/>
                </a:solidFill>
              </a:rPr>
              <a:t>: </a:t>
            </a:r>
            <a:r>
              <a:rPr lang="ru-RU" dirty="0" smtClean="0">
                <a:solidFill>
                  <a:srgbClr val="FFFF00"/>
                </a:solidFill>
              </a:rPr>
              <a:t> каждый мигрант должен быть учтен дважды- первый раз – в стране прежнего проживание, второй раз – в стране назначения </a:t>
            </a:r>
            <a:endParaRPr lang="ru-RU" dirty="0">
              <a:solidFill>
                <a:srgbClr val="FFFF00"/>
              </a:solidFill>
            </a:endParaRPr>
          </a:p>
        </p:txBody>
      </p:sp>
      <p:sp>
        <p:nvSpPr>
          <p:cNvPr id="22" name="TextBox 21"/>
          <p:cNvSpPr txBox="1"/>
          <p:nvPr/>
        </p:nvSpPr>
        <p:spPr>
          <a:xfrm>
            <a:off x="2891858" y="5352310"/>
            <a:ext cx="3024336" cy="338554"/>
          </a:xfrm>
          <a:prstGeom prst="rect">
            <a:avLst/>
          </a:prstGeom>
          <a:noFill/>
          <a:ln>
            <a:solidFill>
              <a:srgbClr val="7030A0"/>
            </a:solidFill>
          </a:ln>
        </p:spPr>
        <p:txBody>
          <a:bodyPr wrap="square" rtlCol="0">
            <a:spAutoFit/>
          </a:bodyPr>
          <a:lstStyle/>
          <a:p>
            <a:r>
              <a:rPr lang="ru-RU" altLang="ja-JP" sz="1600" dirty="0" smtClean="0">
                <a:solidFill>
                  <a:srgbClr val="C00000"/>
                </a:solidFill>
                <a:latin typeface="Arial" pitchFamily="34" charset="0"/>
                <a:cs typeface="Arial" pitchFamily="34" charset="0"/>
              </a:rPr>
              <a:t>Въездные визы </a:t>
            </a:r>
            <a:endParaRPr lang="ru-RU" sz="1600" dirty="0">
              <a:solidFill>
                <a:srgbClr val="C00000"/>
              </a:solidFill>
            </a:endParaRPr>
          </a:p>
        </p:txBody>
      </p:sp>
      <p:sp>
        <p:nvSpPr>
          <p:cNvPr id="23" name="TextBox 22"/>
          <p:cNvSpPr txBox="1"/>
          <p:nvPr/>
        </p:nvSpPr>
        <p:spPr>
          <a:xfrm>
            <a:off x="6091295" y="5356367"/>
            <a:ext cx="2974585" cy="738664"/>
          </a:xfrm>
          <a:prstGeom prst="rect">
            <a:avLst/>
          </a:prstGeom>
          <a:noFill/>
          <a:ln>
            <a:solidFill>
              <a:srgbClr val="7030A0"/>
            </a:solidFill>
          </a:ln>
        </p:spPr>
        <p:txBody>
          <a:bodyPr wrap="square" rtlCol="0">
            <a:spAutoFit/>
          </a:bodyPr>
          <a:lstStyle/>
          <a:p>
            <a:r>
              <a:rPr lang="ru-RU" sz="1400" dirty="0" smtClean="0">
                <a:solidFill>
                  <a:srgbClr val="002060"/>
                </a:solidFill>
              </a:rPr>
              <a:t>Консульский учет     граждан страны, постоянно проживающих за рубежом</a:t>
            </a:r>
            <a:endParaRPr lang="ru-RU" sz="1400" dirty="0">
              <a:solidFill>
                <a:srgbClr val="002060"/>
              </a:solidFill>
            </a:endParaRPr>
          </a:p>
        </p:txBody>
      </p:sp>
      <p:sp>
        <p:nvSpPr>
          <p:cNvPr id="21" name="Стрелка вправо 20"/>
          <p:cNvSpPr/>
          <p:nvPr/>
        </p:nvSpPr>
        <p:spPr>
          <a:xfrm>
            <a:off x="2487263" y="2651618"/>
            <a:ext cx="360040" cy="288032"/>
          </a:xfrm>
          <a:prstGeom prst="righ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5" name="Стрелка вправо 24"/>
          <p:cNvSpPr/>
          <p:nvPr/>
        </p:nvSpPr>
        <p:spPr>
          <a:xfrm>
            <a:off x="2487263" y="4725144"/>
            <a:ext cx="360040" cy="288032"/>
          </a:xfrm>
          <a:prstGeom prst="righ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6" name="Стрелка вправо 25"/>
          <p:cNvSpPr/>
          <p:nvPr/>
        </p:nvSpPr>
        <p:spPr>
          <a:xfrm>
            <a:off x="2487263" y="5330984"/>
            <a:ext cx="360040" cy="334888"/>
          </a:xfrm>
          <a:prstGeom prst="righ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9" name="TextBox 28"/>
          <p:cNvSpPr txBox="1"/>
          <p:nvPr/>
        </p:nvSpPr>
        <p:spPr>
          <a:xfrm>
            <a:off x="6125344" y="1059434"/>
            <a:ext cx="302433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ru-RU" b="1" i="1" dirty="0" smtClean="0">
                <a:solidFill>
                  <a:srgbClr val="0070C0"/>
                </a:solidFill>
                <a:latin typeface="Arial" pitchFamily="34" charset="0"/>
                <a:cs typeface="Arial" pitchFamily="34" charset="0"/>
              </a:rPr>
              <a:t>Выбытия</a:t>
            </a:r>
            <a:r>
              <a:rPr lang="ru-RU" sz="1400" b="1" i="1" dirty="0" smtClean="0">
                <a:solidFill>
                  <a:srgbClr val="0070C0"/>
                </a:solidFill>
                <a:latin typeface="Arial" pitchFamily="34" charset="0"/>
                <a:cs typeface="Arial" pitchFamily="34" charset="0"/>
              </a:rPr>
              <a:t> </a:t>
            </a:r>
            <a:endParaRPr lang="ru-RU" sz="1400" b="1" i="1" dirty="0">
              <a:solidFill>
                <a:srgbClr val="0070C0"/>
              </a:solidFill>
              <a:latin typeface="Arial" pitchFamily="34" charset="0"/>
              <a:cs typeface="Arial" pitchFamily="34" charset="0"/>
            </a:endParaRPr>
          </a:p>
        </p:txBody>
      </p:sp>
      <p:sp>
        <p:nvSpPr>
          <p:cNvPr id="30" name="TextBox 29"/>
          <p:cNvSpPr txBox="1"/>
          <p:nvPr/>
        </p:nvSpPr>
        <p:spPr>
          <a:xfrm>
            <a:off x="2891858" y="1044299"/>
            <a:ext cx="3095625"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ru-RU" b="1" i="1" dirty="0" smtClean="0">
                <a:solidFill>
                  <a:schemeClr val="accent1">
                    <a:lumMod val="60000"/>
                    <a:lumOff val="40000"/>
                  </a:schemeClr>
                </a:solidFill>
                <a:latin typeface="Arial" pitchFamily="34" charset="0"/>
                <a:cs typeface="Arial" pitchFamily="34" charset="0"/>
              </a:rPr>
              <a:t>            </a:t>
            </a:r>
            <a:r>
              <a:rPr lang="ru-RU" b="1" i="1" dirty="0" smtClean="0">
                <a:solidFill>
                  <a:srgbClr val="FF0000"/>
                </a:solidFill>
                <a:latin typeface="Arial" pitchFamily="34" charset="0"/>
                <a:cs typeface="Arial" pitchFamily="34" charset="0"/>
              </a:rPr>
              <a:t>Прибытия </a:t>
            </a:r>
            <a:endParaRPr lang="ru-RU" sz="2000" b="1" i="1" dirty="0">
              <a:solidFill>
                <a:srgbClr val="FF0000"/>
              </a:solidFill>
              <a:latin typeface="Arial" pitchFamily="34" charset="0"/>
              <a:cs typeface="Arial" pitchFamily="34" charset="0"/>
            </a:endParaRPr>
          </a:p>
        </p:txBody>
      </p:sp>
      <p:sp>
        <p:nvSpPr>
          <p:cNvPr id="2" name="Стрелка вправо 1"/>
          <p:cNvSpPr/>
          <p:nvPr/>
        </p:nvSpPr>
        <p:spPr>
          <a:xfrm>
            <a:off x="2987824" y="1096218"/>
            <a:ext cx="720080" cy="27699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4" name="Стрелка вправо 23"/>
          <p:cNvSpPr/>
          <p:nvPr/>
        </p:nvSpPr>
        <p:spPr>
          <a:xfrm>
            <a:off x="8298668" y="1085034"/>
            <a:ext cx="72008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6218754" y="1413631"/>
            <a:ext cx="2592288" cy="2954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400" dirty="0">
                <a:solidFill>
                  <a:srgbClr val="002060"/>
                </a:solidFill>
                <a:cs typeface="Arial" pitchFamily="34" charset="0"/>
              </a:rPr>
              <a:t>Данные о снятии с регистрационного учета  по месту пребывания и жительства</a:t>
            </a:r>
          </a:p>
          <a:p>
            <a:r>
              <a:rPr lang="ru-RU" sz="1400" dirty="0">
                <a:solidFill>
                  <a:srgbClr val="002060"/>
                </a:solidFill>
              </a:rPr>
              <a:t>Трудовые мигранты – информация агентств по найму. </a:t>
            </a:r>
            <a:endParaRPr lang="en-US" sz="1400" dirty="0">
              <a:solidFill>
                <a:srgbClr val="002060"/>
              </a:solidFill>
            </a:endParaRPr>
          </a:p>
          <a:p>
            <a:r>
              <a:rPr lang="ru-RU" sz="1400" dirty="0">
                <a:solidFill>
                  <a:srgbClr val="002060"/>
                </a:solidFill>
              </a:rPr>
              <a:t>Студенты, выбывающие за рубеж,  (в рамках </a:t>
            </a:r>
            <a:r>
              <a:rPr lang="ru-RU" sz="1400" dirty="0" smtClean="0">
                <a:solidFill>
                  <a:srgbClr val="002060"/>
                </a:solidFill>
              </a:rPr>
              <a:t>специальных программ</a:t>
            </a:r>
            <a:r>
              <a:rPr lang="en-US" sz="1400" dirty="0" smtClean="0">
                <a:solidFill>
                  <a:srgbClr val="002060"/>
                </a:solidFill>
              </a:rPr>
              <a:t>)</a:t>
            </a:r>
            <a:endParaRPr lang="ru-RU" sz="1400" dirty="0">
              <a:solidFill>
                <a:srgbClr val="002060"/>
              </a:solidFill>
            </a:endParaRPr>
          </a:p>
          <a:p>
            <a:endParaRPr lang="ru-RU" sz="1400" i="1" dirty="0" smtClean="0">
              <a:solidFill>
                <a:srgbClr val="002060"/>
              </a:solidFill>
            </a:endParaRPr>
          </a:p>
          <a:p>
            <a:r>
              <a:rPr lang="ru-RU" sz="1400" i="1" dirty="0" smtClean="0">
                <a:solidFill>
                  <a:srgbClr val="002060"/>
                </a:solidFill>
              </a:rPr>
              <a:t>Выездные </a:t>
            </a:r>
            <a:r>
              <a:rPr lang="ru-RU" sz="1400" i="1" dirty="0">
                <a:solidFill>
                  <a:srgbClr val="002060"/>
                </a:solidFill>
              </a:rPr>
              <a:t>визы</a:t>
            </a:r>
            <a:endParaRPr lang="ru-RU" sz="1400" dirty="0">
              <a:solidFill>
                <a:srgbClr val="002060"/>
              </a:solidFill>
              <a:cs typeface="Arial" pitchFamily="34" charset="0"/>
            </a:endParaRPr>
          </a:p>
          <a:p>
            <a:endParaRPr lang="ru-RU" dirty="0"/>
          </a:p>
        </p:txBody>
      </p:sp>
    </p:spTree>
    <p:extLst>
      <p:ext uri="{BB962C8B-B14F-4D97-AF65-F5344CB8AC3E}">
        <p14:creationId xmlns:p14="http://schemas.microsoft.com/office/powerpoint/2010/main" val="56490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990600"/>
          </a:xfrm>
        </p:spPr>
        <p:txBody>
          <a:bodyPr>
            <a:noAutofit/>
          </a:bodyPr>
          <a:lstStyle/>
          <a:p>
            <a:r>
              <a:rPr lang="ru-RU" sz="2400" dirty="0" smtClean="0"/>
              <a:t>Административные  системы, связанные с регистрацией населения по месту жительства или пребывания </a:t>
            </a:r>
            <a:endParaRPr lang="ru-RU" sz="2400" dirty="0"/>
          </a:p>
        </p:txBody>
      </p:sp>
      <p:sp>
        <p:nvSpPr>
          <p:cNvPr id="7" name="Номер слайда 6"/>
          <p:cNvSpPr>
            <a:spLocks noGrp="1"/>
          </p:cNvSpPr>
          <p:nvPr>
            <p:ph type="sldNum" sz="quarter" idx="12"/>
          </p:nvPr>
        </p:nvSpPr>
        <p:spPr/>
        <p:txBody>
          <a:bodyPr/>
          <a:lstStyle/>
          <a:p>
            <a:fld id="{72331936-3A96-46A4-960B-B1F7FA53FE20}" type="slidenum">
              <a:rPr lang="ru-RU" smtClean="0"/>
              <a:pPr/>
              <a:t>4</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407440997"/>
              </p:ext>
            </p:extLst>
          </p:nvPr>
        </p:nvGraphicFramePr>
        <p:xfrm>
          <a:off x="179512" y="1556792"/>
          <a:ext cx="8640958" cy="3912616"/>
        </p:xfrm>
        <a:graphic>
          <a:graphicData uri="http://schemas.openxmlformats.org/drawingml/2006/table">
            <a:tbl>
              <a:tblPr>
                <a:tableStyleId>{0505E3EF-67EA-436B-97B2-0124C06EBD24}</a:tableStyleId>
              </a:tblPr>
              <a:tblGrid>
                <a:gridCol w="2880319"/>
                <a:gridCol w="2755063"/>
                <a:gridCol w="3005576"/>
              </a:tblGrid>
              <a:tr h="288032">
                <a:tc>
                  <a:txBody>
                    <a:bodyPr/>
                    <a:lstStyle/>
                    <a:p>
                      <a:pPr marL="660400">
                        <a:lnSpc>
                          <a:spcPct val="115000"/>
                        </a:lnSpc>
                        <a:spcAft>
                          <a:spcPts val="1000"/>
                        </a:spcAft>
                      </a:pPr>
                      <a:r>
                        <a:rPr lang="ru-RU" sz="1800" kern="1200" dirty="0"/>
                        <a:t>Тип источника </a:t>
                      </a:r>
                      <a:endParaRPr lang="ru-RU" sz="1800" kern="1200" dirty="0">
                        <a:latin typeface="Times New Roman"/>
                        <a:ea typeface="Calibri"/>
                      </a:endParaRPr>
                    </a:p>
                  </a:txBody>
                  <a:tcPr marL="68274" marR="68274" marT="0" marB="0"/>
                </a:tc>
                <a:tc gridSpan="2">
                  <a:txBody>
                    <a:bodyPr/>
                    <a:lstStyle/>
                    <a:p>
                      <a:pPr marL="228600">
                        <a:lnSpc>
                          <a:spcPct val="115000"/>
                        </a:lnSpc>
                        <a:spcAft>
                          <a:spcPts val="1000"/>
                        </a:spcAft>
                      </a:pPr>
                      <a:r>
                        <a:rPr lang="ru-RU" sz="1800" kern="1200" dirty="0"/>
                        <a:t>Тип данных о миграции (предмет измерения) </a:t>
                      </a:r>
                      <a:endParaRPr lang="ru-RU" sz="1800" kern="1200" dirty="0">
                        <a:latin typeface="Times New Roman"/>
                        <a:ea typeface="Calibri"/>
                      </a:endParaRPr>
                    </a:p>
                  </a:txBody>
                  <a:tcPr marL="68274" marR="68274" marT="0" marB="0"/>
                </a:tc>
                <a:tc hMerge="1">
                  <a:txBody>
                    <a:bodyPr/>
                    <a:lstStyle/>
                    <a:p>
                      <a:pPr marL="228600">
                        <a:lnSpc>
                          <a:spcPct val="115000"/>
                        </a:lnSpc>
                        <a:spcAft>
                          <a:spcPts val="1000"/>
                        </a:spcAft>
                      </a:pPr>
                      <a:endParaRPr lang="ru-RU" sz="1800" kern="1200" dirty="0">
                        <a:latin typeface="Times New Roman"/>
                        <a:ea typeface="Calibri"/>
                      </a:endParaRPr>
                    </a:p>
                  </a:txBody>
                  <a:tcPr marL="68274" marR="68274" marT="0" marB="0"/>
                </a:tc>
              </a:tr>
              <a:tr h="2804474">
                <a:tc>
                  <a:txBody>
                    <a:bodyPr/>
                    <a:lstStyle/>
                    <a:p>
                      <a:pPr marL="228600">
                        <a:lnSpc>
                          <a:spcPct val="115000"/>
                        </a:lnSpc>
                        <a:spcAft>
                          <a:spcPts val="1000"/>
                        </a:spcAft>
                      </a:pPr>
                      <a:r>
                        <a:rPr lang="ru-RU" sz="1800" kern="1200" dirty="0"/>
                        <a:t>Регистры </a:t>
                      </a:r>
                      <a:r>
                        <a:rPr lang="ru-RU" sz="1800" kern="1200" dirty="0" smtClean="0"/>
                        <a:t>населения   (централизованные и нет) </a:t>
                      </a:r>
                    </a:p>
                    <a:p>
                      <a:pPr marL="228600">
                        <a:lnSpc>
                          <a:spcPct val="115000"/>
                        </a:lnSpc>
                        <a:spcAft>
                          <a:spcPts val="1000"/>
                        </a:spcAft>
                      </a:pPr>
                      <a:r>
                        <a:rPr lang="ru-RU" sz="1800" kern="1200" dirty="0" smtClean="0"/>
                        <a:t>Регистры</a:t>
                      </a:r>
                      <a:r>
                        <a:rPr lang="ru-RU" sz="1800" kern="1200" baseline="0" dirty="0" smtClean="0"/>
                        <a:t> иностранцев </a:t>
                      </a:r>
                    </a:p>
                    <a:p>
                      <a:pPr marL="228600" marR="0" indent="0" algn="l" defTabSz="914400" rtl="0" eaLnBrk="1" fontAlgn="auto" latinLnBrk="0" hangingPunct="1">
                        <a:lnSpc>
                          <a:spcPct val="115000"/>
                        </a:lnSpc>
                        <a:spcBef>
                          <a:spcPts val="0"/>
                        </a:spcBef>
                        <a:spcAft>
                          <a:spcPts val="1000"/>
                        </a:spcAft>
                        <a:buClrTx/>
                        <a:buSzTx/>
                        <a:buFontTx/>
                        <a:buNone/>
                        <a:tabLst/>
                        <a:defRPr/>
                      </a:pPr>
                      <a:r>
                        <a:rPr lang="ru-RU" sz="1800" kern="1200" dirty="0" smtClean="0"/>
                        <a:t>Административные системы  регистрации населения по месту жительства и месту пребывания </a:t>
                      </a:r>
                    </a:p>
                    <a:p>
                      <a:pPr marL="228600">
                        <a:lnSpc>
                          <a:spcPct val="115000"/>
                        </a:lnSpc>
                        <a:spcAft>
                          <a:spcPts val="1000"/>
                        </a:spcAft>
                      </a:pPr>
                      <a:endParaRPr lang="ru-RU" sz="1800" kern="1200" dirty="0">
                        <a:latin typeface="Times New Roman"/>
                        <a:ea typeface="Calibri"/>
                      </a:endParaRPr>
                    </a:p>
                  </a:txBody>
                  <a:tcPr marL="68274" marR="68274" marT="0" marB="0"/>
                </a:tc>
                <a:tc>
                  <a:txBody>
                    <a:bodyPr/>
                    <a:lstStyle/>
                    <a:p>
                      <a:pPr marL="228600" algn="just">
                        <a:lnSpc>
                          <a:spcPct val="115000"/>
                        </a:lnSpc>
                        <a:spcAft>
                          <a:spcPts val="1000"/>
                        </a:spcAft>
                      </a:pPr>
                      <a:r>
                        <a:rPr lang="ru-RU" sz="1800" kern="1200" dirty="0"/>
                        <a:t>Потоки:  мигранты, зарегистрированные или  снятые с регистрационного учета  в течение  определенного периода времени</a:t>
                      </a:r>
                      <a:r>
                        <a:rPr lang="ru-RU" sz="1800" kern="1200" dirty="0" smtClean="0"/>
                        <a:t>.   </a:t>
                      </a:r>
                    </a:p>
                    <a:p>
                      <a:pPr marL="228600" algn="just">
                        <a:lnSpc>
                          <a:spcPct val="115000"/>
                        </a:lnSpc>
                        <a:spcAft>
                          <a:spcPts val="1000"/>
                        </a:spcAft>
                      </a:pPr>
                      <a:endParaRPr lang="ru-RU" sz="1800" kern="1200" dirty="0"/>
                    </a:p>
                  </a:txBody>
                  <a:tcPr marL="68274" marR="68274" marT="0" marB="0"/>
                </a:tc>
                <a:tc>
                  <a:txBody>
                    <a:bodyPr/>
                    <a:lstStyle/>
                    <a:p>
                      <a:pPr marL="228600" marR="0" indent="0" algn="just" defTabSz="914400" rtl="0" eaLnBrk="1" fontAlgn="auto" latinLnBrk="0" hangingPunct="1">
                        <a:lnSpc>
                          <a:spcPct val="115000"/>
                        </a:lnSpc>
                        <a:spcBef>
                          <a:spcPts val="0"/>
                        </a:spcBef>
                        <a:spcAft>
                          <a:spcPts val="1000"/>
                        </a:spcAft>
                        <a:buClrTx/>
                        <a:buSzTx/>
                        <a:buFontTx/>
                        <a:buNone/>
                        <a:tabLst/>
                        <a:defRPr/>
                      </a:pPr>
                      <a:r>
                        <a:rPr lang="ru-RU" sz="1800" kern="1200" dirty="0" smtClean="0"/>
                        <a:t>Контингенты: постоянное население (родившиеся за границе, иностранцы, лица с иммигрантским происхождением)    на  определенный момент времени  постоянно или временно  проживающее   в стране </a:t>
                      </a:r>
                    </a:p>
                    <a:p>
                      <a:pPr marL="228600" algn="just">
                        <a:lnSpc>
                          <a:spcPct val="115000"/>
                        </a:lnSpc>
                        <a:spcAft>
                          <a:spcPts val="1000"/>
                        </a:spcAft>
                      </a:pPr>
                      <a:endParaRPr lang="ru-RU" sz="1800" kern="1200" dirty="0">
                        <a:latin typeface="Times New Roman"/>
                        <a:ea typeface="Calibri"/>
                      </a:endParaRPr>
                    </a:p>
                  </a:txBody>
                  <a:tcPr marL="68274" marR="68274" marT="0" marB="0"/>
                </a:tc>
              </a:tr>
            </a:tbl>
          </a:graphicData>
        </a:graphic>
      </p:graphicFrame>
      <p:sp>
        <p:nvSpPr>
          <p:cNvPr id="5" name="TextBox 4"/>
          <p:cNvSpPr txBox="1"/>
          <p:nvPr/>
        </p:nvSpPr>
        <p:spPr>
          <a:xfrm>
            <a:off x="251520" y="5890339"/>
            <a:ext cx="5256584"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ru-RU" sz="1600" dirty="0" smtClean="0"/>
              <a:t>Основные недостатки -  </a:t>
            </a:r>
            <a:r>
              <a:rPr lang="ru-RU" sz="1600" dirty="0" err="1" smtClean="0"/>
              <a:t>недекларирование</a:t>
            </a:r>
            <a:r>
              <a:rPr lang="ru-RU" sz="1600" dirty="0" smtClean="0"/>
              <a:t> событий прибытия  или отъезда,  временной лаг между  миграцией и учетом в регистрах, ошибки </a:t>
            </a:r>
            <a:endParaRPr lang="ru-RU" sz="1600" dirty="0"/>
          </a:p>
        </p:txBody>
      </p:sp>
      <p:sp>
        <p:nvSpPr>
          <p:cNvPr id="6" name="TextBox 5"/>
          <p:cNvSpPr txBox="1"/>
          <p:nvPr/>
        </p:nvSpPr>
        <p:spPr>
          <a:xfrm>
            <a:off x="5508104" y="5013176"/>
            <a:ext cx="3384376"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dirty="0" smtClean="0"/>
              <a:t>Ситуация в СНГ :  хотя регистры получают распространение, при учете потоков в основном используются  бумажные носители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229600" cy="720080"/>
          </a:xfrm>
        </p:spPr>
        <p:style>
          <a:lnRef idx="3">
            <a:schemeClr val="lt1"/>
          </a:lnRef>
          <a:fillRef idx="1">
            <a:schemeClr val="accent5"/>
          </a:fillRef>
          <a:effectRef idx="1">
            <a:schemeClr val="accent5"/>
          </a:effectRef>
          <a:fontRef idx="minor">
            <a:schemeClr val="lt1"/>
          </a:fontRef>
        </p:style>
        <p:txBody>
          <a:bodyPr>
            <a:noAutofit/>
          </a:bodyPr>
          <a:lstStyle/>
          <a:p>
            <a:r>
              <a:rPr lang="ru-RU" sz="1800" dirty="0" smtClean="0"/>
              <a:t>Статистика, основанная на регистрах: пример Норвегии.</a:t>
            </a:r>
            <a:r>
              <a:rPr lang="en-US" sz="1800" dirty="0" smtClean="0"/>
              <a:t>  </a:t>
            </a:r>
            <a:r>
              <a:rPr lang="ru-RU" sz="1800" dirty="0" smtClean="0"/>
              <a:t>Иммигранты и население с иммиграционным происхождением (до третьего поколения)</a:t>
            </a:r>
            <a:endParaRPr lang="ru-RU" sz="1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159610606"/>
              </p:ext>
            </p:extLst>
          </p:nvPr>
        </p:nvGraphicFramePr>
        <p:xfrm>
          <a:off x="683568" y="1124744"/>
          <a:ext cx="7848877" cy="5398008"/>
        </p:xfrm>
        <a:graphic>
          <a:graphicData uri="http://schemas.openxmlformats.org/drawingml/2006/table">
            <a:tbl>
              <a:tblPr firstRow="1" firstCol="1" bandRow="1">
                <a:tableStyleId>{5C22544A-7EE6-4342-B048-85BDC9FD1C3A}</a:tableStyleId>
              </a:tblPr>
              <a:tblGrid>
                <a:gridCol w="1819177"/>
                <a:gridCol w="1005226"/>
                <a:gridCol w="1003570"/>
                <a:gridCol w="1005226"/>
                <a:gridCol w="1005226"/>
                <a:gridCol w="1005226"/>
                <a:gridCol w="1005226"/>
              </a:tblGrid>
              <a:tr h="943572">
                <a:tc>
                  <a:txBody>
                    <a:bodyPr/>
                    <a:lstStyle/>
                    <a:p>
                      <a:pPr algn="ctr">
                        <a:lnSpc>
                          <a:spcPct val="115000"/>
                        </a:lnSpc>
                        <a:spcAft>
                          <a:spcPts val="0"/>
                        </a:spcAft>
                      </a:pPr>
                      <a:r>
                        <a:rPr lang="ru-RU" sz="1400" kern="1200" dirty="0">
                          <a:effectLst/>
                        </a:rPr>
                        <a:t> </a:t>
                      </a:r>
                      <a:r>
                        <a:rPr lang="en-US" sz="1400" kern="0" dirty="0">
                          <a:effectLst/>
                        </a:rPr>
                        <a:t>Population by immigrant category and country background.</a:t>
                      </a:r>
                      <a:endParaRPr lang="ru-RU" sz="1400" kern="1200" dirty="0">
                        <a:effectLst/>
                        <a:latin typeface="Times New Roman"/>
                        <a:ea typeface="Calibri"/>
                      </a:endParaRPr>
                    </a:p>
                  </a:txBody>
                  <a:tcPr marL="68580" marR="68580" marT="0" marB="0"/>
                </a:tc>
                <a:tc>
                  <a:txBody>
                    <a:bodyPr/>
                    <a:lstStyle/>
                    <a:p>
                      <a:pPr>
                        <a:lnSpc>
                          <a:spcPct val="115000"/>
                        </a:lnSpc>
                        <a:spcAft>
                          <a:spcPts val="0"/>
                        </a:spcAft>
                      </a:pPr>
                      <a:r>
                        <a:rPr lang="en-US" sz="1400" kern="0" dirty="0">
                          <a:effectLst/>
                        </a:rPr>
                        <a:t>Born in Norway to Norwegian-born </a:t>
                      </a:r>
                      <a:r>
                        <a:rPr lang="en-US" sz="1400" kern="0" dirty="0" smtClean="0">
                          <a:effectLst/>
                        </a:rPr>
                        <a:t>parents</a:t>
                      </a:r>
                      <a:endParaRPr lang="ru-RU" sz="1400" kern="1200" dirty="0">
                        <a:effectLst/>
                        <a:latin typeface="Times New Roman"/>
                        <a:ea typeface="Calibri"/>
                      </a:endParaRPr>
                    </a:p>
                  </a:txBody>
                  <a:tcPr marL="68580" marR="68580" marT="0" marB="0"/>
                </a:tc>
                <a:tc>
                  <a:txBody>
                    <a:bodyPr/>
                    <a:lstStyle/>
                    <a:p>
                      <a:pPr>
                        <a:lnSpc>
                          <a:spcPct val="115000"/>
                        </a:lnSpc>
                        <a:spcAft>
                          <a:spcPts val="0"/>
                        </a:spcAft>
                      </a:pPr>
                      <a:r>
                        <a:rPr lang="en-US" sz="1400" kern="0">
                          <a:effectLst/>
                        </a:rPr>
                        <a:t>Immigrants</a:t>
                      </a:r>
                      <a:endParaRPr lang="ru-RU" sz="1400" kern="1200">
                        <a:effectLst/>
                        <a:latin typeface="Times New Roman"/>
                        <a:ea typeface="Calibri"/>
                      </a:endParaRPr>
                    </a:p>
                  </a:txBody>
                  <a:tcPr marL="68580" marR="68580" marT="0" marB="0"/>
                </a:tc>
                <a:tc>
                  <a:txBody>
                    <a:bodyPr/>
                    <a:lstStyle/>
                    <a:p>
                      <a:pPr>
                        <a:lnSpc>
                          <a:spcPct val="115000"/>
                        </a:lnSpc>
                        <a:spcAft>
                          <a:spcPts val="0"/>
                        </a:spcAft>
                      </a:pPr>
                      <a:r>
                        <a:rPr lang="en-US" sz="1400" kern="0" dirty="0">
                          <a:effectLst/>
                        </a:rPr>
                        <a:t>Norwegian-born to immigrant parents</a:t>
                      </a:r>
                      <a:endParaRPr lang="ru-RU" sz="1400" kern="1200" dirty="0">
                        <a:effectLst/>
                        <a:latin typeface="Times New Roman"/>
                        <a:ea typeface="Calibri"/>
                      </a:endParaRPr>
                    </a:p>
                  </a:txBody>
                  <a:tcPr marL="68580" marR="68580" marT="0" marB="0"/>
                </a:tc>
                <a:tc>
                  <a:txBody>
                    <a:bodyPr/>
                    <a:lstStyle/>
                    <a:p>
                      <a:pPr>
                        <a:lnSpc>
                          <a:spcPct val="115000"/>
                        </a:lnSpc>
                        <a:spcAft>
                          <a:spcPts val="0"/>
                        </a:spcAft>
                      </a:pPr>
                      <a:r>
                        <a:rPr lang="en-US" sz="1400" kern="0">
                          <a:effectLst/>
                        </a:rPr>
                        <a:t>Foreign-born with one Norwegian-born parent</a:t>
                      </a:r>
                      <a:endParaRPr lang="ru-RU" sz="1400" kern="1200">
                        <a:effectLst/>
                        <a:latin typeface="Times New Roman"/>
                        <a:ea typeface="Calibri"/>
                      </a:endParaRPr>
                    </a:p>
                  </a:txBody>
                  <a:tcPr marL="68580" marR="68580" marT="0" marB="0"/>
                </a:tc>
                <a:tc>
                  <a:txBody>
                    <a:bodyPr/>
                    <a:lstStyle/>
                    <a:p>
                      <a:pPr>
                        <a:lnSpc>
                          <a:spcPct val="115000"/>
                        </a:lnSpc>
                        <a:spcAft>
                          <a:spcPts val="0"/>
                        </a:spcAft>
                      </a:pPr>
                      <a:r>
                        <a:rPr lang="en-US" sz="1400" kern="0">
                          <a:effectLst/>
                        </a:rPr>
                        <a:t>Norwegian-born with one foreign-born parent</a:t>
                      </a:r>
                      <a:endParaRPr lang="ru-RU" sz="1400" kern="1200">
                        <a:effectLst/>
                        <a:latin typeface="Times New Roman"/>
                        <a:ea typeface="Calibri"/>
                      </a:endParaRPr>
                    </a:p>
                  </a:txBody>
                  <a:tcPr marL="68580" marR="68580" marT="0" marB="0"/>
                </a:tc>
                <a:tc>
                  <a:txBody>
                    <a:bodyPr/>
                    <a:lstStyle/>
                    <a:p>
                      <a:pPr>
                        <a:lnSpc>
                          <a:spcPct val="115000"/>
                        </a:lnSpc>
                        <a:spcAft>
                          <a:spcPts val="0"/>
                        </a:spcAft>
                      </a:pPr>
                      <a:r>
                        <a:rPr lang="en-US" sz="1400" kern="0">
                          <a:effectLst/>
                        </a:rPr>
                        <a:t>Foreign-born to Norwegian-born parents</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Total</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4046190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669380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135583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34513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242217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37919</a:t>
                      </a:r>
                      <a:endParaRPr lang="ru-RU" sz="1400" kern="1200" dirty="0">
                        <a:effectLst/>
                        <a:latin typeface="Times New Roman"/>
                        <a:ea typeface="Calibri"/>
                      </a:endParaRPr>
                    </a:p>
                  </a:txBody>
                  <a:tcPr marL="68580" marR="68580" marT="0" marB="0"/>
                </a:tc>
              </a:tr>
              <a:tr h="207759">
                <a:tc>
                  <a:txBody>
                    <a:bodyPr/>
                    <a:lstStyle/>
                    <a:p>
                      <a:pPr>
                        <a:lnSpc>
                          <a:spcPct val="115000"/>
                        </a:lnSpc>
                        <a:spcAft>
                          <a:spcPts val="0"/>
                        </a:spcAft>
                      </a:pPr>
                      <a:r>
                        <a:rPr lang="ru-RU" sz="1400" kern="0" dirty="0" err="1">
                          <a:effectLst/>
                        </a:rPr>
                        <a:t>Poland</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2250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90962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8462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255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5159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65</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dirty="0" err="1">
                          <a:effectLst/>
                        </a:rPr>
                        <a:t>Sweden</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31898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36887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2229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6552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36909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5417</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Lithuania</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35901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3404</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40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857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dirty="0" err="1">
                          <a:effectLst/>
                        </a:rPr>
                        <a:t>Somalia</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27333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10298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738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7</a:t>
                      </a:r>
                      <a:endParaRPr lang="ru-RU" sz="1400" kern="1200" dirty="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Germany</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12416</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24611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2554</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2471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14377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868</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Iraq</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49</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21965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8695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1089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12</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Denmark</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30482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19973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1763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3896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30417</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1293</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Pakistan</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1078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19219</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15973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118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5035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20</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Philippines</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975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19076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2022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826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8000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633</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Russia</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456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16803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2611</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190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3351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212</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Iran</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205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16608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3712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37</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2402</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35</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Thailand</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376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16555</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759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844</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6796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390</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Eritrea</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169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14741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2393</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20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311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103</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United Kingdom</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14981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14294</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829</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3748</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19577</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1229</a:t>
                      </a:r>
                      <a:endParaRPr lang="ru-RU" sz="1400" kern="1200">
                        <a:effectLst/>
                        <a:latin typeface="Times New Roman"/>
                        <a:ea typeface="Calibri"/>
                      </a:endParaRPr>
                    </a:p>
                  </a:txBody>
                  <a:tcPr marL="68580" marR="68580" marT="0" marB="0"/>
                </a:tc>
              </a:tr>
              <a:tr h="207759">
                <a:tc>
                  <a:txBody>
                    <a:bodyPr/>
                    <a:lstStyle/>
                    <a:p>
                      <a:pPr>
                        <a:lnSpc>
                          <a:spcPct val="115000"/>
                        </a:lnSpc>
                        <a:spcAft>
                          <a:spcPts val="0"/>
                        </a:spcAft>
                      </a:pPr>
                      <a:r>
                        <a:rPr lang="ru-RU" sz="1400" kern="0">
                          <a:effectLst/>
                        </a:rPr>
                        <a:t>Vietnam</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536</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13701</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a:effectLst/>
                        </a:rPr>
                        <a:t>8360</a:t>
                      </a:r>
                      <a:endParaRPr lang="ru-RU" sz="1400" kern="120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81</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1953</a:t>
                      </a:r>
                      <a:endParaRPr lang="ru-RU" sz="1400" kern="1200" dirty="0">
                        <a:effectLst/>
                        <a:latin typeface="Times New Roman"/>
                        <a:ea typeface="Calibri"/>
                      </a:endParaRPr>
                    </a:p>
                  </a:txBody>
                  <a:tcPr marL="68580" marR="68580" marT="0" marB="0"/>
                </a:tc>
                <a:tc>
                  <a:txBody>
                    <a:bodyPr/>
                    <a:lstStyle/>
                    <a:p>
                      <a:pPr algn="r">
                        <a:lnSpc>
                          <a:spcPct val="115000"/>
                        </a:lnSpc>
                        <a:spcAft>
                          <a:spcPts val="0"/>
                        </a:spcAft>
                      </a:pPr>
                      <a:r>
                        <a:rPr lang="ru-RU" sz="1400" kern="0" dirty="0">
                          <a:effectLst/>
                        </a:rPr>
                        <a:t>201</a:t>
                      </a:r>
                      <a:endParaRPr lang="ru-RU" sz="1400" kern="1200" dirty="0">
                        <a:effectLst/>
                        <a:latin typeface="Times New Roman"/>
                        <a:ea typeface="Calibri"/>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fld id="{72331936-3A96-46A4-960B-B1F7FA53FE20}" type="slidenum">
              <a:rPr lang="ru-RU" smtClean="0"/>
              <a:pPr/>
              <a:t>5</a:t>
            </a:fld>
            <a:endParaRPr lang="ru-RU"/>
          </a:p>
        </p:txBody>
      </p:sp>
      <p:sp>
        <p:nvSpPr>
          <p:cNvPr id="6" name="Rectangle 1"/>
          <p:cNvSpPr>
            <a:spLocks noChangeArrowheads="1"/>
          </p:cNvSpPr>
          <p:nvPr/>
        </p:nvSpPr>
        <p:spPr bwMode="auto">
          <a:xfrm>
            <a:off x="395536" y="6255887"/>
            <a:ext cx="5703997" cy="461665"/>
          </a:xfrm>
          <a:prstGeom prst="rect">
            <a:avLst/>
          </a:prstGeom>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Иммигранты и лица, родившиеся  в Норвегии у родителей-иммигрантов,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на 1 января 2015 года.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Immigrants</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and</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Norwegian</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born</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to</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Immigrants</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 </a:t>
            </a:r>
            <a:r>
              <a:rPr kumimoji="0" lang="ru-RU" sz="1200" b="1" i="0" u="none" strike="noStrike" cap="none" normalizeH="0" baseline="0" dirty="0" err="1" smtClean="0" bmk="_Toc420315060">
                <a:ln>
                  <a:noFill/>
                </a:ln>
                <a:solidFill>
                  <a:schemeClr val="tx1"/>
                </a:solidFill>
                <a:effectLst/>
                <a:latin typeface="Times New Roman" pitchFamily="18" charset="0"/>
                <a:ea typeface="Calibri" pitchFamily="34" charset="0"/>
                <a:cs typeface="Times New Roman" pitchFamily="18" charset="0"/>
              </a:rPr>
              <a:t>parents</a:t>
            </a:r>
            <a:r>
              <a:rPr kumimoji="0" lang="ru-RU" sz="1200" b="1" i="0" u="none" strike="noStrike" cap="none" normalizeH="0" baseline="0" dirty="0" smtClean="0" bmk="_Toc42031506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6804248" y="6348220"/>
            <a:ext cx="1800200" cy="369332"/>
          </a:xfrm>
          <a:prstGeom prst="rect">
            <a:avLst/>
          </a:prstGeom>
          <a:noFill/>
        </p:spPr>
        <p:txBody>
          <a:bodyPr wrap="square" rtlCol="0">
            <a:spAutoFit/>
          </a:bodyPr>
          <a:lstStyle/>
          <a:p>
            <a:r>
              <a:rPr lang="en-US" dirty="0" smtClean="0"/>
              <a:t>Statistics Norway</a:t>
            </a:r>
            <a:endParaRPr lang="ru-RU" dirty="0"/>
          </a:p>
        </p:txBody>
      </p:sp>
    </p:spTree>
    <p:extLst>
      <p:ext uri="{BB962C8B-B14F-4D97-AF65-F5344CB8AC3E}">
        <p14:creationId xmlns:p14="http://schemas.microsoft.com/office/powerpoint/2010/main" val="1509967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228848496"/>
              </p:ext>
            </p:extLst>
          </p:nvPr>
        </p:nvGraphicFramePr>
        <p:xfrm>
          <a:off x="177886" y="439938"/>
          <a:ext cx="8856985" cy="6309360"/>
        </p:xfrm>
        <a:graphic>
          <a:graphicData uri="http://schemas.openxmlformats.org/drawingml/2006/table">
            <a:tbl>
              <a:tblPr firstRow="1" bandRow="1">
                <a:tableStyleId>{FABFCF23-3B69-468F-B69F-88F6DE6A72F2}</a:tableStyleId>
              </a:tblPr>
              <a:tblGrid>
                <a:gridCol w="3384376"/>
                <a:gridCol w="2880320"/>
                <a:gridCol w="2592289"/>
              </a:tblGrid>
              <a:tr h="216025">
                <a:tc>
                  <a:txBody>
                    <a:bodyPr/>
                    <a:lstStyle/>
                    <a:p>
                      <a:endParaRPr lang="ru-RU" dirty="0"/>
                    </a:p>
                  </a:txBody>
                  <a:tcPr/>
                </a:tc>
                <a:tc>
                  <a:txBody>
                    <a:bodyPr/>
                    <a:lstStyle/>
                    <a:p>
                      <a:r>
                        <a:rPr lang="ru-RU" dirty="0" smtClean="0"/>
                        <a:t>Потоки </a:t>
                      </a:r>
                      <a:endParaRPr lang="ru-RU" dirty="0"/>
                    </a:p>
                  </a:txBody>
                  <a:tcPr/>
                </a:tc>
                <a:tc>
                  <a:txBody>
                    <a:bodyPr/>
                    <a:lstStyle/>
                    <a:p>
                      <a:r>
                        <a:rPr lang="ru-RU" sz="1600" dirty="0" smtClean="0"/>
                        <a:t>Контингенты</a:t>
                      </a:r>
                      <a:endParaRPr lang="ru-RU" sz="1600" dirty="0"/>
                    </a:p>
                  </a:txBody>
                  <a:tcPr/>
                </a:tc>
              </a:tr>
              <a:tr h="580864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Если нет  специальных</a:t>
                      </a:r>
                      <a:r>
                        <a:rPr lang="ru-RU" sz="1600" kern="1200" baseline="0" dirty="0" smtClean="0"/>
                        <a:t> </a:t>
                      </a:r>
                      <a:r>
                        <a:rPr lang="ru-RU" sz="1600" kern="1200" dirty="0" smtClean="0"/>
                        <a:t> регистров иностранцев - административные системы, накапливающие информацию о  выдаче  разрешений на проживание видов на жительство,</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регулирующие вопросы трудовой миграции, предоставления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убежища,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гражданства, выдачи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въездных или выездных виз,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приема  иностранных студентов,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kern="1200" dirty="0" smtClean="0"/>
                        <a:t> контроля над исполнением иммиграционного законодательства (включая кампании по регуляризации) </a:t>
                      </a:r>
                    </a:p>
                    <a:p>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t>Данные о процедурах (событиях и пр.), которые можно трактовать как «потоки»: количество поданных заявлений о разрешении на проживание, принятых по ним решений  (положительных и отказов),  число выданных или  аннулированных разрешений на работу, рассмотренных</a:t>
                      </a:r>
                      <a:r>
                        <a:rPr lang="ru-RU" sz="1600" kern="1200" baseline="0" dirty="0" smtClean="0"/>
                        <a:t> обращений по убежищу, </a:t>
                      </a:r>
                      <a:r>
                        <a:rPr lang="ru-RU" sz="1600" kern="1200" dirty="0" smtClean="0"/>
                        <a:t>число лиц, получивших гражданство (и пр.) за определенный период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t>число  иностранцев, принятых в учебные заведения, число  лиц, чей статус был урегулирован в ходе  кампании по регуляризации и пр.  </a:t>
                      </a:r>
                    </a:p>
                    <a:p>
                      <a:endParaRPr lang="ru-R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t>Данные о «контингентах»:  (если применимо) – число лиц,  проживающих  по действующему   виду на жительство,   имеющих статус беженца (и пр.), число иностранных  работников или студентов,   на определенную дату (чаще - начало или конец года)</a:t>
                      </a:r>
                    </a:p>
                    <a:p>
                      <a:endParaRPr lang="ru-RU" sz="1600" dirty="0"/>
                    </a:p>
                  </a:txBody>
                  <a:tcPr/>
                </a:tc>
              </a:tr>
            </a:tbl>
          </a:graphicData>
        </a:graphic>
      </p:graphicFrame>
      <p:sp>
        <p:nvSpPr>
          <p:cNvPr id="7" name="Номер слайда 6"/>
          <p:cNvSpPr>
            <a:spLocks noGrp="1"/>
          </p:cNvSpPr>
          <p:nvPr>
            <p:ph type="sldNum" sz="quarter" idx="12"/>
          </p:nvPr>
        </p:nvSpPr>
        <p:spPr/>
        <p:txBody>
          <a:bodyPr/>
          <a:lstStyle/>
          <a:p>
            <a:fld id="{72331936-3A96-46A4-960B-B1F7FA53FE20}" type="slidenum">
              <a:rPr lang="ru-RU" smtClean="0"/>
              <a:pPr/>
              <a:t>6</a:t>
            </a:fld>
            <a:endParaRPr lang="ru-RU"/>
          </a:p>
        </p:txBody>
      </p:sp>
      <p:sp>
        <p:nvSpPr>
          <p:cNvPr id="5" name="TextBox 4"/>
          <p:cNvSpPr txBox="1"/>
          <p:nvPr/>
        </p:nvSpPr>
        <p:spPr>
          <a:xfrm>
            <a:off x="179512" y="5103674"/>
            <a:ext cx="3312368" cy="163121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1600" dirty="0" smtClean="0"/>
              <a:t>Ограничения: </a:t>
            </a:r>
            <a:r>
              <a:rPr lang="ru-RU" sz="1600" dirty="0"/>
              <a:t> </a:t>
            </a:r>
            <a:r>
              <a:rPr lang="ru-RU" sz="1600" dirty="0" smtClean="0"/>
              <a:t> граждане ряда стран   не подлежат учету . Возможен повторный счет. Не всегда возможно  выделить </a:t>
            </a:r>
          </a:p>
          <a:p>
            <a:r>
              <a:rPr lang="ru-RU" sz="1600" dirty="0"/>
              <a:t>ч</a:t>
            </a:r>
            <a:r>
              <a:rPr lang="ru-RU" sz="1600" dirty="0" smtClean="0"/>
              <a:t>исло документов,  процедур   или  числа мигрантов ? </a:t>
            </a:r>
            <a:endParaRPr lang="ru-RU" sz="1600" dirty="0"/>
          </a:p>
        </p:txBody>
      </p:sp>
      <p:sp>
        <p:nvSpPr>
          <p:cNvPr id="6" name="TextBox 5"/>
          <p:cNvSpPr txBox="1"/>
          <p:nvPr/>
        </p:nvSpPr>
        <p:spPr>
          <a:xfrm>
            <a:off x="6300192" y="4438016"/>
            <a:ext cx="2592288" cy="230832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ru-RU" sz="1600" dirty="0" smtClean="0"/>
              <a:t>Ситуация в СНГ  - государственные агентства,  выполняющие  эти функции есть, но </a:t>
            </a:r>
          </a:p>
          <a:p>
            <a:r>
              <a:rPr lang="ru-RU" sz="1600" dirty="0" smtClean="0"/>
              <a:t>Наличие статистики зависит от вида  документов или процедур  </a:t>
            </a:r>
            <a:endParaRPr lang="ru-RU" sz="1600" dirty="0"/>
          </a:p>
        </p:txBody>
      </p:sp>
      <p:sp>
        <p:nvSpPr>
          <p:cNvPr id="8" name="Заголовок 1"/>
          <p:cNvSpPr txBox="1">
            <a:spLocks/>
          </p:cNvSpPr>
          <p:nvPr/>
        </p:nvSpPr>
        <p:spPr>
          <a:xfrm>
            <a:off x="107504" y="0"/>
            <a:ext cx="9036496" cy="41835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sz="1800" dirty="0" smtClean="0"/>
              <a:t>Системы  документирования  иностранцев  и выполнения  </a:t>
            </a:r>
            <a:r>
              <a:rPr lang="ru-RU" sz="1800" dirty="0" err="1" smtClean="0"/>
              <a:t>мигр</a:t>
            </a:r>
            <a:r>
              <a:rPr lang="ru-RU" sz="1800" dirty="0" smtClean="0"/>
              <a:t>. законодательства</a:t>
            </a: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990600"/>
          </a:xfrm>
        </p:spPr>
        <p:txBody>
          <a:bodyPr>
            <a:normAutofit fontScale="90000"/>
          </a:bodyPr>
          <a:lstStyle/>
          <a:p>
            <a:r>
              <a:rPr lang="ru-RU" dirty="0" smtClean="0"/>
              <a:t>Переменные : основа характеристики  мигрантов </a:t>
            </a:r>
            <a:endParaRPr lang="ru-RU" dirty="0"/>
          </a:p>
        </p:txBody>
      </p:sp>
      <p:sp>
        <p:nvSpPr>
          <p:cNvPr id="3" name="Объект 2"/>
          <p:cNvSpPr>
            <a:spLocks noGrp="1"/>
          </p:cNvSpPr>
          <p:nvPr>
            <p:ph idx="1"/>
          </p:nvPr>
        </p:nvSpPr>
        <p:spPr/>
        <p:txBody>
          <a:bodyPr/>
          <a:lstStyle/>
          <a:p>
            <a:r>
              <a:rPr lang="ru-RU" dirty="0" smtClean="0"/>
              <a:t>Регистры  населения –  большое количество переменных и возможность  связать информацию о мигранте в других регистрах по </a:t>
            </a:r>
            <a:r>
              <a:rPr lang="ru-RU" dirty="0" err="1" smtClean="0"/>
              <a:t>ПИНу</a:t>
            </a:r>
            <a:r>
              <a:rPr lang="ru-RU" dirty="0" smtClean="0"/>
              <a:t> </a:t>
            </a:r>
          </a:p>
          <a:p>
            <a:r>
              <a:rPr lang="ru-RU" dirty="0" smtClean="0"/>
              <a:t>Регистры иностранцев – достаточное число переменных, включая основания для въезда и пребывания </a:t>
            </a:r>
          </a:p>
          <a:p>
            <a:r>
              <a:rPr lang="ru-RU" dirty="0" smtClean="0"/>
              <a:t>Ведомственные системы (не регистры) – в число базовых  как правило входят сведения о месте рождения и гражданстве</a:t>
            </a:r>
          </a:p>
          <a:p>
            <a:r>
              <a:rPr lang="ru-RU" dirty="0" smtClean="0"/>
              <a:t>Данные, собранные на границах -  паспортный контроль – ограниченные сведения </a:t>
            </a:r>
          </a:p>
          <a:p>
            <a:r>
              <a:rPr lang="ru-RU" dirty="0" smtClean="0"/>
              <a:t>Карточки – разный набор вопросов  в разных странах </a:t>
            </a:r>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7</a:t>
            </a:fld>
            <a:endParaRPr lang="ru-RU"/>
          </a:p>
        </p:txBody>
      </p:sp>
    </p:spTree>
    <p:extLst>
      <p:ext uri="{BB962C8B-B14F-4D97-AF65-F5344CB8AC3E}">
        <p14:creationId xmlns:p14="http://schemas.microsoft.com/office/powerpoint/2010/main" val="4108518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9312"/>
            <a:ext cx="8229600" cy="1143000"/>
          </a:xfrm>
        </p:spPr>
        <p:txBody>
          <a:bodyPr>
            <a:normAutofit fontScale="90000"/>
          </a:bodyPr>
          <a:lstStyle/>
          <a:p>
            <a:pPr algn="r"/>
            <a:r>
              <a:rPr lang="ru-RU" dirty="0" smtClean="0"/>
              <a:t>    Трудовая </a:t>
            </a:r>
            <a:r>
              <a:rPr lang="ru-RU" dirty="0"/>
              <a:t>миграция: </a:t>
            </a:r>
            <a:br>
              <a:rPr lang="ru-RU" dirty="0"/>
            </a:br>
            <a:endParaRPr lang="ru-RU" dirty="0"/>
          </a:p>
        </p:txBody>
      </p:sp>
      <p:sp>
        <p:nvSpPr>
          <p:cNvPr id="3" name="Объект 2"/>
          <p:cNvSpPr>
            <a:spLocks noGrp="1"/>
          </p:cNvSpPr>
          <p:nvPr>
            <p:ph idx="1"/>
          </p:nvPr>
        </p:nvSpPr>
        <p:spPr>
          <a:xfrm>
            <a:off x="539552" y="1340768"/>
            <a:ext cx="8229600" cy="4752528"/>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ru-RU" dirty="0" smtClean="0">
                <a:solidFill>
                  <a:srgbClr val="C00000"/>
                </a:solidFill>
              </a:rPr>
              <a:t>Иммиграция: </a:t>
            </a:r>
          </a:p>
          <a:p>
            <a:pPr marL="0" indent="0">
              <a:buNone/>
            </a:pPr>
            <a:r>
              <a:rPr lang="ru-RU" dirty="0" smtClean="0">
                <a:solidFill>
                  <a:srgbClr val="C00000"/>
                </a:solidFill>
              </a:rPr>
              <a:t>по </a:t>
            </a:r>
            <a:r>
              <a:rPr lang="ru-RU" dirty="0">
                <a:solidFill>
                  <a:srgbClr val="C00000"/>
                </a:solidFill>
              </a:rPr>
              <a:t>разрешениям на рабо</a:t>
            </a:r>
            <a:r>
              <a:rPr lang="ru-RU" dirty="0" smtClean="0">
                <a:solidFill>
                  <a:srgbClr val="C00000"/>
                </a:solidFill>
              </a:rPr>
              <a:t>ту</a:t>
            </a:r>
            <a:r>
              <a:rPr lang="ru-RU" dirty="0">
                <a:solidFill>
                  <a:srgbClr val="C00000"/>
                </a:solidFill>
              </a:rPr>
              <a:t>,   </a:t>
            </a:r>
            <a:r>
              <a:rPr lang="ru-RU" b="1" dirty="0">
                <a:solidFill>
                  <a:srgbClr val="C00000"/>
                </a:solidFill>
              </a:rPr>
              <a:t>рабочим визам </a:t>
            </a:r>
            <a:r>
              <a:rPr lang="ru-RU" dirty="0" smtClean="0">
                <a:solidFill>
                  <a:srgbClr val="C00000"/>
                </a:solidFill>
              </a:rPr>
              <a:t>, отчетам работодателей , </a:t>
            </a:r>
          </a:p>
          <a:p>
            <a:pPr marL="0" indent="0">
              <a:buNone/>
            </a:pPr>
            <a:r>
              <a:rPr lang="ru-RU" dirty="0" smtClean="0">
                <a:solidFill>
                  <a:srgbClr val="C00000"/>
                </a:solidFill>
              </a:rPr>
              <a:t>отдельный </a:t>
            </a:r>
            <a:r>
              <a:rPr lang="ru-RU" dirty="0">
                <a:solidFill>
                  <a:srgbClr val="C00000"/>
                </a:solidFill>
              </a:rPr>
              <a:t>сегмент статистики ВТМ - миграция профессионалов   число  иностранцев  и  число  лиц, имеющих   дипломы зарубежных учебных </a:t>
            </a:r>
            <a:r>
              <a:rPr lang="ru-RU" dirty="0" smtClean="0">
                <a:solidFill>
                  <a:srgbClr val="C00000"/>
                </a:solidFill>
              </a:rPr>
              <a:t>заведений</a:t>
            </a:r>
          </a:p>
          <a:p>
            <a:pPr marL="0" indent="0">
              <a:buNone/>
            </a:pPr>
            <a:r>
              <a:rPr lang="ru-RU" dirty="0" smtClean="0">
                <a:solidFill>
                  <a:srgbClr val="C00000"/>
                </a:solidFill>
              </a:rPr>
              <a:t>Данные  , отражающие  вклад мигрантов в экономику, демографию и пр. </a:t>
            </a:r>
          </a:p>
          <a:p>
            <a:endParaRPr lang="ru-RU" dirty="0">
              <a:solidFill>
                <a:srgbClr val="C00000"/>
              </a:solidFill>
            </a:endParaRPr>
          </a:p>
          <a:p>
            <a:r>
              <a:rPr lang="ru-RU" dirty="0" smtClean="0">
                <a:solidFill>
                  <a:srgbClr val="C00000"/>
                </a:solidFill>
              </a:rPr>
              <a:t>Учет трудовой </a:t>
            </a:r>
            <a:r>
              <a:rPr lang="ru-RU" b="1" i="1" dirty="0" smtClean="0">
                <a:solidFill>
                  <a:srgbClr val="C00000"/>
                </a:solidFill>
              </a:rPr>
              <a:t>эмиграции</a:t>
            </a:r>
            <a:r>
              <a:rPr lang="ru-RU" dirty="0" smtClean="0">
                <a:solidFill>
                  <a:srgbClr val="C00000"/>
                </a:solidFill>
              </a:rPr>
              <a:t> – редкие примеры  удачной практики (Филиппины- </a:t>
            </a:r>
            <a:r>
              <a:rPr lang="ru-RU" i="1" dirty="0"/>
              <a:t>Граждане  страны, выбывающие  на работу за границу,  заключают контракты с будущим работодателем до выезда и регистрируются в   Агентстве  по занятости граждан Филиппин за рубежом (</a:t>
            </a:r>
            <a:r>
              <a:rPr lang="ru-RU" i="1" dirty="0" err="1"/>
              <a:t>Philippine</a:t>
            </a:r>
            <a:r>
              <a:rPr lang="ru-RU" i="1" dirty="0"/>
              <a:t> </a:t>
            </a:r>
            <a:r>
              <a:rPr lang="ru-RU" i="1" dirty="0" err="1"/>
              <a:t>Overseas</a:t>
            </a:r>
            <a:r>
              <a:rPr lang="ru-RU" i="1" dirty="0"/>
              <a:t> </a:t>
            </a:r>
            <a:r>
              <a:rPr lang="ru-RU" i="1" dirty="0" err="1"/>
              <a:t>Employment</a:t>
            </a:r>
            <a:r>
              <a:rPr lang="ru-RU" i="1" dirty="0"/>
              <a:t> </a:t>
            </a:r>
            <a:r>
              <a:rPr lang="ru-RU" i="1" dirty="0" err="1"/>
              <a:t>Administration</a:t>
            </a:r>
            <a:r>
              <a:rPr lang="ru-RU" i="1" dirty="0"/>
              <a:t>) </a:t>
            </a:r>
            <a:r>
              <a:rPr lang="ru-RU" dirty="0" smtClean="0">
                <a:solidFill>
                  <a:srgbClr val="C00000"/>
                </a:solidFill>
              </a:rPr>
              <a:t>) </a:t>
            </a:r>
            <a:endParaRPr lang="ru-RU" dirty="0">
              <a:solidFill>
                <a:srgbClr val="C00000"/>
              </a:solidFill>
            </a:endParaRPr>
          </a:p>
          <a:p>
            <a:endParaRPr lang="ru-RU" dirty="0"/>
          </a:p>
        </p:txBody>
      </p:sp>
      <p:sp>
        <p:nvSpPr>
          <p:cNvPr id="4" name="Номер слайда 3"/>
          <p:cNvSpPr>
            <a:spLocks noGrp="1"/>
          </p:cNvSpPr>
          <p:nvPr>
            <p:ph type="sldNum" sz="quarter" idx="12"/>
          </p:nvPr>
        </p:nvSpPr>
        <p:spPr/>
        <p:txBody>
          <a:bodyPr/>
          <a:lstStyle/>
          <a:p>
            <a:fld id="{72331936-3A96-46A4-960B-B1F7FA53FE20}" type="slidenum">
              <a:rPr lang="ru-RU" smtClean="0"/>
              <a:pPr/>
              <a:t>8</a:t>
            </a:fld>
            <a:endParaRPr lang="ru-RU"/>
          </a:p>
        </p:txBody>
      </p:sp>
      <p:sp>
        <p:nvSpPr>
          <p:cNvPr id="5" name="TextBox 4"/>
          <p:cNvSpPr txBox="1"/>
          <p:nvPr/>
        </p:nvSpPr>
        <p:spPr>
          <a:xfrm>
            <a:off x="323528" y="404664"/>
            <a:ext cx="244827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t>Отдельные виды административных данных </a:t>
            </a:r>
            <a:endParaRPr lang="ru-RU" dirty="0"/>
          </a:p>
        </p:txBody>
      </p:sp>
    </p:spTree>
    <p:extLst>
      <p:ext uri="{BB962C8B-B14F-4D97-AF65-F5344CB8AC3E}">
        <p14:creationId xmlns:p14="http://schemas.microsoft.com/office/powerpoint/2010/main" val="3844817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395288" y="188913"/>
            <a:ext cx="8208962" cy="1152525"/>
          </a:xfrm>
          <a:solidFill>
            <a:srgbClr val="666699"/>
          </a:solidFill>
        </p:spPr>
        <p:txBody>
          <a:bodyPr>
            <a:normAutofit/>
          </a:bodyPr>
          <a:lstStyle/>
          <a:p>
            <a:pPr algn="l"/>
            <a:r>
              <a:rPr lang="ru-RU" sz="2000" dirty="0" smtClean="0">
                <a:solidFill>
                  <a:schemeClr val="bg2"/>
                </a:solidFill>
              </a:rPr>
              <a:t>Вынужденная миграция:   пример  отчета  Финляндии . На мировом уровне данные собирает и публикует УВКБ ООН</a:t>
            </a:r>
          </a:p>
        </p:txBody>
      </p:sp>
      <p:sp>
        <p:nvSpPr>
          <p:cNvPr id="8" name="Номер слайда 5"/>
          <p:cNvSpPr>
            <a:spLocks noGrp="1"/>
          </p:cNvSpPr>
          <p:nvPr>
            <p:ph type="sldNum" sz="quarter" idx="12"/>
          </p:nvPr>
        </p:nvSpPr>
        <p:spPr>
          <a:prstGeom prst="rect">
            <a:avLst/>
          </a:prstGeom>
        </p:spPr>
        <p:txBody>
          <a:bodyPr>
            <a:normAutofit/>
          </a:bodyPr>
          <a:lstStyle/>
          <a:p>
            <a:pPr>
              <a:defRPr/>
            </a:pPr>
            <a:fld id="{6FFCBF98-F4A3-41E3-8015-506B9DC49C0A}" type="slidenum">
              <a:rPr lang="ru-RU"/>
              <a:pPr>
                <a:defRPr/>
              </a:pPr>
              <a:t>9</a:t>
            </a:fld>
            <a:endParaRPr lang="ru-RU"/>
          </a:p>
        </p:txBody>
      </p:sp>
      <p:sp>
        <p:nvSpPr>
          <p:cNvPr id="12295" name="Text Box 6"/>
          <p:cNvSpPr txBox="1">
            <a:spLocks noChangeArrowheads="1"/>
          </p:cNvSpPr>
          <p:nvPr/>
        </p:nvSpPr>
        <p:spPr bwMode="auto">
          <a:xfrm>
            <a:off x="4932040" y="5301208"/>
            <a:ext cx="3671887" cy="1172629"/>
          </a:xfrm>
          <a:prstGeom prst="rect">
            <a:avLst/>
          </a:prstGeom>
          <a:noFill/>
          <a:ln w="9525">
            <a:noFill/>
            <a:miter lim="800000"/>
            <a:headEnd/>
            <a:tailEnd/>
          </a:ln>
        </p:spPr>
        <p:txBody>
          <a:bodyPr>
            <a:spAutoFit/>
          </a:bodyPr>
          <a:lstStyle/>
          <a:p>
            <a:pPr eaLnBrk="0" hangingPunct="0">
              <a:lnSpc>
                <a:spcPct val="80000"/>
              </a:lnSpc>
              <a:spcBef>
                <a:spcPct val="20000"/>
              </a:spcBef>
              <a:buFont typeface="Arial" pitchFamily="34" charset="0"/>
              <a:buChar char="•"/>
            </a:pPr>
            <a:r>
              <a:rPr lang="ru-RU" dirty="0">
                <a:solidFill>
                  <a:srgbClr val="002060"/>
                </a:solidFill>
              </a:rPr>
              <a:t>Считается, что учитываются все, кто должен быть учтен. Но, есть вопросы по учету ходатайств. </a:t>
            </a:r>
          </a:p>
          <a:p>
            <a:pPr>
              <a:spcBef>
                <a:spcPct val="50000"/>
              </a:spcBef>
            </a:pPr>
            <a:endParaRPr lang="ru-RU"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179512" y="1391113"/>
            <a:ext cx="8179093" cy="5111933"/>
          </a:xfrm>
          <a:prstGeom prst="rect">
            <a:avLst/>
          </a:prstGeom>
          <a:noFill/>
          <a:ln w="9525">
            <a:noFill/>
            <a:miter lim="800000"/>
            <a:headEnd/>
            <a:tailEnd/>
          </a:ln>
        </p:spPr>
      </p:pic>
      <p:sp>
        <p:nvSpPr>
          <p:cNvPr id="9" name="Rectangle 4"/>
          <p:cNvSpPr>
            <a:spLocks noGrp="1"/>
          </p:cNvSpPr>
          <p:nvPr>
            <p:ph sz="half" idx="1"/>
          </p:nvPr>
        </p:nvSpPr>
        <p:spPr>
          <a:xfrm>
            <a:off x="457200" y="5661248"/>
            <a:ext cx="4038600" cy="730408"/>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a:lnSpc>
                <a:spcPct val="80000"/>
              </a:lnSpc>
            </a:pPr>
            <a:endParaRPr lang="ru-RU" sz="1400" dirty="0" smtClean="0"/>
          </a:p>
          <a:p>
            <a:pPr>
              <a:lnSpc>
                <a:spcPct val="80000"/>
              </a:lnSpc>
            </a:pPr>
            <a:r>
              <a:rPr lang="ru-RU" sz="1800" dirty="0" smtClean="0">
                <a:solidFill>
                  <a:srgbClr val="002060"/>
                </a:solidFill>
              </a:rPr>
              <a:t>Отчеты  и база данных  Верховного комиссариата ООН по вынужденным мигрантам</a:t>
            </a:r>
          </a:p>
          <a:p>
            <a:pPr>
              <a:lnSpc>
                <a:spcPct val="80000"/>
              </a:lnSpc>
            </a:pPr>
            <a:r>
              <a:rPr lang="ru-RU" sz="1800" b="1" dirty="0" smtClean="0">
                <a:solidFill>
                  <a:srgbClr val="002060"/>
                </a:solidFill>
              </a:rPr>
              <a:t>Учет ходатайств , решений и лиц,  проживающих в статусе беженца / вынужденного переселенца </a:t>
            </a:r>
          </a:p>
        </p:txBody>
      </p:sp>
    </p:spTree>
    <p:extLst>
      <p:ext uri="{BB962C8B-B14F-4D97-AF65-F5344CB8AC3E}">
        <p14:creationId xmlns:p14="http://schemas.microsoft.com/office/powerpoint/2010/main" val="3146944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1086</TotalTime>
  <Words>2442</Words>
  <Application>Microsoft Office PowerPoint</Application>
  <PresentationFormat>Экран (4:3)</PresentationFormat>
  <Paragraphs>393</Paragraphs>
  <Slides>24</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MS PGothic</vt:lpstr>
      <vt:lpstr>Arial</vt:lpstr>
      <vt:lpstr>Calibri</vt:lpstr>
      <vt:lpstr>Times New Roman</vt:lpstr>
      <vt:lpstr>Wingdings</vt:lpstr>
      <vt:lpstr>Ясность</vt:lpstr>
      <vt:lpstr>Презентация PowerPoint</vt:lpstr>
      <vt:lpstr>Преимущества  административной статистики </vt:lpstr>
      <vt:lpstr>Презентация PowerPoint</vt:lpstr>
      <vt:lpstr>Административные  системы, связанные с регистрацией населения по месту жительства или пребывания </vt:lpstr>
      <vt:lpstr>Статистика, основанная на регистрах: пример Норвегии.  Иммигранты и население с иммиграционным происхождением (до третьего поколения)</vt:lpstr>
      <vt:lpstr>Презентация PowerPoint</vt:lpstr>
      <vt:lpstr>Переменные : основа характеристики  мигрантов </vt:lpstr>
      <vt:lpstr>    Трудовая миграция:  </vt:lpstr>
      <vt:lpstr>Вынужденная миграция:   пример  отчета  Финляндии . На мировом уровне данные собирает и публикует УВКБ ООН</vt:lpstr>
      <vt:lpstr>Визовая статистика  </vt:lpstr>
      <vt:lpstr>Консульский учет </vt:lpstr>
      <vt:lpstr>Административные системы сбора данных на границах  </vt:lpstr>
      <vt:lpstr>Данные агентства  Европейского союза по безопасности внешних границ (квартальный отчет)</vt:lpstr>
      <vt:lpstr>Карточки , заполняемые  пассажирами на границе </vt:lpstr>
      <vt:lpstr>Отчеты на основе карточек – пример США</vt:lpstr>
      <vt:lpstr>Административные данные  о демографических событиях , произошедших с мигрантами </vt:lpstr>
      <vt:lpstr>Нелегальная  миграция (недокументированная, незаконная) может быть оценена с помощью административных данных</vt:lpstr>
      <vt:lpstr>Оценка нелегальной миграции</vt:lpstr>
      <vt:lpstr>Недостатки административных данных  </vt:lpstr>
      <vt:lpstr>Возможная   ведомственная принадлежность административных источников </vt:lpstr>
      <vt:lpstr>Административные источники и взаимодействие с НСА</vt:lpstr>
      <vt:lpstr>Публикация статистики.  Содержание  квартального  отчета МВД Соединенного Королевства  «Статистика иммиграции»  </vt:lpstr>
      <vt:lpstr>Спасибо за внимание!</vt:lpstr>
      <vt:lpstr>Что  отражают административные данные по миграции?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MSU</dc:creator>
  <cp:lastModifiedBy>Marketing Sales</cp:lastModifiedBy>
  <cp:revision>76</cp:revision>
  <dcterms:created xsi:type="dcterms:W3CDTF">2015-05-13T05:02:28Z</dcterms:created>
  <dcterms:modified xsi:type="dcterms:W3CDTF">2015-05-28T07:17:31Z</dcterms:modified>
</cp:coreProperties>
</file>