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3"/>
  </p:notesMasterIdLst>
  <p:sldIdLst>
    <p:sldId id="256" r:id="rId2"/>
    <p:sldId id="290" r:id="rId3"/>
    <p:sldId id="296" r:id="rId4"/>
    <p:sldId id="297" r:id="rId5"/>
    <p:sldId id="291" r:id="rId6"/>
    <p:sldId id="292" r:id="rId7"/>
    <p:sldId id="298" r:id="rId8"/>
    <p:sldId id="293" r:id="rId9"/>
    <p:sldId id="294" r:id="rId10"/>
    <p:sldId id="299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81240502831882E-2"/>
          <c:y val="1.5630299184914705E-2"/>
          <c:w val="0.93021875949716815"/>
          <c:h val="0.95334095899341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PowerPoint]Sheet1'!$A$2</c:f>
              <c:strCache>
                <c:ptCount val="1"/>
                <c:pt idx="0">
                  <c:v>Հաշվառվածներ/Immigrants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-1.3888888888889098E-2"/>
                  <c:y val="2.777777777777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'[Chart in Microsoft PowerPoint]Sheet1'!$B$1:$M$1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'[Chart in Microsoft PowerPoint]Sheet1'!$B$2:$M$2</c:f>
              <c:numCache>
                <c:formatCode>General</c:formatCode>
                <c:ptCount val="12"/>
                <c:pt idx="0">
                  <c:v>1.6</c:v>
                </c:pt>
                <c:pt idx="1">
                  <c:v>1.6</c:v>
                </c:pt>
                <c:pt idx="2">
                  <c:v>1.7000000000000002</c:v>
                </c:pt>
                <c:pt idx="3">
                  <c:v>1.9</c:v>
                </c:pt>
                <c:pt idx="4">
                  <c:v>1.5</c:v>
                </c:pt>
                <c:pt idx="5">
                  <c:v>1.5</c:v>
                </c:pt>
                <c:pt idx="6">
                  <c:v>1.3</c:v>
                </c:pt>
                <c:pt idx="7" formatCode="0.0">
                  <c:v>1.1000000000000001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1.3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PowerPoint]Sheet1'!$A$3</c:f>
              <c:strCache>
                <c:ptCount val="1"/>
                <c:pt idx="0">
                  <c:v>Հաշվառւմից հանվածներ/Emigrants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'[Chart in Microsoft PowerPoint]Sheet1'!$B$1:$M$1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'[Chart in Microsoft PowerPoint]Sheet1'!$B$3:$M$3</c:f>
              <c:numCache>
                <c:formatCode>General</c:formatCode>
                <c:ptCount val="12"/>
                <c:pt idx="0">
                  <c:v>12</c:v>
                </c:pt>
                <c:pt idx="1">
                  <c:v>11.9</c:v>
                </c:pt>
                <c:pt idx="2">
                  <c:v>10.9</c:v>
                </c:pt>
                <c:pt idx="3">
                  <c:v>9.5</c:v>
                </c:pt>
                <c:pt idx="4">
                  <c:v>9.2000000000000011</c:v>
                </c:pt>
                <c:pt idx="5">
                  <c:v>9.3000000000000007</c:v>
                </c:pt>
                <c:pt idx="6" formatCode="0.0">
                  <c:v>8</c:v>
                </c:pt>
                <c:pt idx="7">
                  <c:v>7.5</c:v>
                </c:pt>
                <c:pt idx="8">
                  <c:v>6.7</c:v>
                </c:pt>
                <c:pt idx="9">
                  <c:v>4.8</c:v>
                </c:pt>
                <c:pt idx="10">
                  <c:v>3.3</c:v>
                </c:pt>
                <c:pt idx="11">
                  <c:v>2.6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PowerPoint]Sheet1'!$A$4</c:f>
              <c:strCache>
                <c:ptCount val="1"/>
                <c:pt idx="0">
                  <c:v>Միգրացիայի մնացորդ/Net migration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5.5555555555555558E-3"/>
                  <c:y val="-3.2407407407407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'[Chart in Microsoft PowerPoint]Sheet1'!$B$1:$M$1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'[Chart in Microsoft PowerPoint]Sheet1'!$B$4:$M$4</c:f>
              <c:numCache>
                <c:formatCode>General</c:formatCode>
                <c:ptCount val="12"/>
                <c:pt idx="0">
                  <c:v>-10.4</c:v>
                </c:pt>
                <c:pt idx="1">
                  <c:v>-10.3</c:v>
                </c:pt>
                <c:pt idx="2">
                  <c:v>-9.2000000000000011</c:v>
                </c:pt>
                <c:pt idx="3">
                  <c:v>-7.6</c:v>
                </c:pt>
                <c:pt idx="4">
                  <c:v>-7.7</c:v>
                </c:pt>
                <c:pt idx="5">
                  <c:v>-7.8</c:v>
                </c:pt>
                <c:pt idx="6">
                  <c:v>-6.7</c:v>
                </c:pt>
                <c:pt idx="7">
                  <c:v>-6.4</c:v>
                </c:pt>
                <c:pt idx="8">
                  <c:v>-5.8</c:v>
                </c:pt>
                <c:pt idx="9">
                  <c:v>-3.9</c:v>
                </c:pt>
                <c:pt idx="10">
                  <c:v>-2.4</c:v>
                </c:pt>
                <c:pt idx="11">
                  <c:v>-1.3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87584"/>
        <c:axId val="39999680"/>
      </c:barChart>
      <c:catAx>
        <c:axId val="4198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999680"/>
        <c:crosses val="autoZero"/>
        <c:auto val="1"/>
        <c:lblAlgn val="ctr"/>
        <c:lblOffset val="100"/>
        <c:noMultiLvlLbl val="0"/>
      </c:catAx>
      <c:valAx>
        <c:axId val="3999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87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3580951480489514E-2"/>
          <c:y val="0.95232929253338561"/>
          <c:w val="0.96231410341169266"/>
          <c:h val="4.7670642765232508E-2"/>
        </c:manualLayout>
      </c:layout>
      <c:overlay val="0"/>
      <c:spPr>
        <a:ln>
          <a:solidFill>
            <a:schemeClr val="accent1"/>
          </a:solidFill>
        </a:ln>
      </c:sp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490104772991831E-2"/>
          <c:y val="4.6620046620046617E-2"/>
          <c:w val="0.91268917345750888"/>
          <c:h val="0.70396270396270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Выбытия</c:v>
                </c:pt>
              </c:strCache>
            </c:strRef>
          </c:tx>
          <c:spPr>
            <a:solidFill>
              <a:srgbClr val="FFCC00"/>
            </a:solidFill>
            <a:ln w="13153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593.4</c:v>
                </c:pt>
                <c:pt idx="1">
                  <c:v>628.5</c:v>
                </c:pt>
                <c:pt idx="2">
                  <c:v>737.8</c:v>
                </c:pt>
                <c:pt idx="3">
                  <c:v>833.3</c:v>
                </c:pt>
                <c:pt idx="4" formatCode="0.0">
                  <c:v>962</c:v>
                </c:pt>
                <c:pt idx="5">
                  <c:v>1296.8</c:v>
                </c:pt>
                <c:pt idx="6">
                  <c:v>1420.2</c:v>
                </c:pt>
                <c:pt idx="7" formatCode="0.0">
                  <c:v>1457</c:v>
                </c:pt>
                <c:pt idx="8">
                  <c:v>1800.9</c:v>
                </c:pt>
                <c:pt idx="9">
                  <c:v>1988.9</c:v>
                </c:pt>
                <c:pt idx="10">
                  <c:v>2234.6999999999998</c:v>
                </c:pt>
                <c:pt idx="11">
                  <c:v>2507.5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Прибытия</c:v>
                </c:pt>
              </c:strCache>
            </c:strRef>
          </c:tx>
          <c:spPr>
            <a:solidFill>
              <a:schemeClr val="accent2"/>
            </a:solidFill>
            <a:ln w="13153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590.70000000000005</c:v>
                </c:pt>
                <c:pt idx="1">
                  <c:v>618.29999999999995</c:v>
                </c:pt>
                <c:pt idx="2">
                  <c:v>739.9</c:v>
                </c:pt>
                <c:pt idx="3">
                  <c:v>845.8</c:v>
                </c:pt>
                <c:pt idx="4">
                  <c:v>983.7</c:v>
                </c:pt>
                <c:pt idx="5">
                  <c:v>1293.5999999999999</c:v>
                </c:pt>
                <c:pt idx="6">
                  <c:v>1397.1</c:v>
                </c:pt>
                <c:pt idx="7" formatCode="0.0">
                  <c:v>1432</c:v>
                </c:pt>
                <c:pt idx="8">
                  <c:v>1754.2</c:v>
                </c:pt>
                <c:pt idx="9">
                  <c:v>1945.1</c:v>
                </c:pt>
                <c:pt idx="10">
                  <c:v>2191.9</c:v>
                </c:pt>
                <c:pt idx="11">
                  <c:v>2476.3000000000002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84736"/>
        <c:axId val="100943552"/>
      </c:barChart>
      <c:catAx>
        <c:axId val="10168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3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094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943552"/>
        <c:scaling>
          <c:orientation val="minMax"/>
          <c:max val="2600"/>
        </c:scaling>
        <c:delete val="0"/>
        <c:axPos val="l"/>
        <c:majorGridlines>
          <c:spPr>
            <a:ln w="3288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0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/тыс.человек/</a:t>
                </a:r>
              </a:p>
            </c:rich>
          </c:tx>
          <c:layout>
            <c:manualLayout>
              <c:xMode val="edge"/>
              <c:yMode val="edge"/>
              <c:x val="0.80791618160651912"/>
              <c:y val="0"/>
            </c:manualLayout>
          </c:layout>
          <c:overlay val="0"/>
          <c:spPr>
            <a:noFill/>
            <a:ln w="2630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2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3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1684736"/>
        <c:crosses val="autoZero"/>
        <c:crossBetween val="between"/>
        <c:majorUnit val="200"/>
      </c:valAx>
      <c:spPr>
        <a:gradFill rotWithShape="0">
          <a:gsLst>
            <a:gs pos="0">
              <a:srgbClr val="FFFFFF"/>
            </a:gs>
            <a:gs pos="50000">
              <a:srgbClr val="FFFFFF">
                <a:gamma/>
                <a:shade val="89020"/>
                <a:invGamma/>
              </a:srgbClr>
            </a:gs>
            <a:gs pos="100000">
              <a:srgbClr val="FFFFFF"/>
            </a:gs>
          </a:gsLst>
          <a:lin ang="5400000" scaled="1"/>
        </a:gradFill>
        <a:ln w="13153">
          <a:solidFill>
            <a:srgbClr val="C0C0C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891734575087317"/>
          <c:y val="0.88578088578088576"/>
          <c:w val="0.34994074070864145"/>
          <c:h val="5.9567434395957033E-2"/>
        </c:manualLayout>
      </c:layout>
      <c:overlay val="0"/>
      <c:spPr>
        <a:noFill/>
        <a:ln w="3288">
          <a:solidFill>
            <a:schemeClr val="tx1"/>
          </a:solidFill>
          <a:prstDash val="solid"/>
        </a:ln>
      </c:spPr>
      <c:txPr>
        <a:bodyPr/>
        <a:lstStyle/>
        <a:p>
          <a:pPr>
            <a:defRPr sz="171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1348D-4037-4C0A-BE08-54E57FB25F80}" type="datetimeFigureOut">
              <a:rPr lang="en-US" smtClean="0"/>
              <a:pPr/>
              <a:t>27-May-15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09984-CB31-4486-BB3C-395847736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3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y-AM" dirty="0" smtClean="0"/>
              <a:t>Վերջին տարիներին արձանագրվել է արտաքին միգրացիայի տեմպերի նվազում: Այսպես, եթե 2000թ. հանրապետությունից մեկնողների ցուցանիշը կազմել է 12.0 հազ.մարդ (ՀՀ կառավարությանն առընթեր ՀՀ ոստիկանության տարածքային անձնագրային բաժինների կողմից բնակչության հաշվառումից (գրանցումից)  դուրս գրման տվյալների հիման վրա ներկայացվող &lt;&lt;Մեկնողի վիճակագրական հաշվառման կտրոնների&gt;&gt; վիճակագրական մշակմամբ ստացված տվյալներով), ապա 2010թ.  այդ ցուցանիշը կազմել է 3.3 հազ.մարդ, այսինքն 2000թ.-ի համեմատ նվազել է 3.7 անգամ, իսկ 2009թ.-ի համեմատ նվազել է` 11.2%-ով (4.8 հազ.մարդ): Արտերկրից Հայաստան ժամանածների (հաշվառման կանգնածների) ցուցանիշը` 0.9 հազ.մարդ, 2009 և 2010թ թ.-ին գրեթե փոփոխության չի ենթարկվել, իսկ 2000թ.-ի համեմատ նվազել է 1.8 անգամ: Արդյունքում, 2010թ.-ին միգրացիայի մնացորդի ցուցանիշը  2000թ.-ի (-10.4 հազ.մարդ) համեմատ նվազել է ավելի քան 4 անգամ, իսկ 2009թ.-ի (-5.9 հազ.մարդ) համեմատ` 33%-ով: 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D072E-2110-4402-A403-989D1B20B67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4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F70068-FD0C-475D-95F5-7DAE1106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57403-EF5A-44FD-BACA-63C5FD9047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8CDA10F-08A6-469E-8F1B-CC63E4A30A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03F92E-792C-48BC-8411-A48F72EC9C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1352911-410A-46E0-80E6-5B6B6A650C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8C90ED-E887-4786-BC90-81D0F429B0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161A6B-457A-4435-86CD-9726E88747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EEB782-5411-444C-A78E-A32B10A2D5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591869-0CAE-4932-9778-5099FE3247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695AD2-302F-4E58-A974-B6EE22B9FF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FDA0E9-DE76-4ECE-8485-C4655ACCF7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E988EBD-7E01-401E-81CE-4665CF9340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4612" y="1447800"/>
            <a:ext cx="6124588" cy="2286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smtClean="0"/>
              <a:t>Административные</a:t>
            </a:r>
            <a:r>
              <a:rPr lang="hy-AM" altLang="en-US" sz="2800" smtClean="0"/>
              <a:t> И</a:t>
            </a:r>
            <a:r>
              <a:rPr lang="en-US" altLang="en-US" sz="2800" smtClean="0"/>
              <a:t>сточники </a:t>
            </a:r>
            <a:r>
              <a:rPr lang="hy-AM" altLang="en-US" sz="2800" smtClean="0"/>
              <a:t>Д</a:t>
            </a:r>
            <a:r>
              <a:rPr lang="en-US" altLang="en-US" sz="2800" smtClean="0"/>
              <a:t>анных миграционной статистики </a:t>
            </a:r>
            <a:r>
              <a:rPr lang="hy-AM" altLang="en-US" sz="2800" smtClean="0"/>
              <a:t>в Республике Армения</a:t>
            </a:r>
            <a:r>
              <a:rPr lang="en-US" altLang="en-US" sz="2800" smtClean="0"/>
              <a:t> До 2013 г. </a:t>
            </a:r>
            <a:endParaRPr lang="ru-RU" altLang="en-US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8038" y="4419600"/>
            <a:ext cx="7802562" cy="990600"/>
          </a:xfrm>
        </p:spPr>
        <p:txBody>
          <a:bodyPr rtlCol="0">
            <a:normAutofit/>
          </a:bodyPr>
          <a:lstStyle/>
          <a:p>
            <a:pPr algn="r" eaLnBrk="1" fontAlgn="auto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hy-AM" altLang="en-US" b="1" smtClean="0"/>
              <a:t>Карине Куюмджян</a:t>
            </a:r>
            <a:endParaRPr lang="en-GB" altLang="en-US" b="1" smtClean="0"/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ru-RU" altLang="en-US" sz="35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12863" y="304800"/>
            <a:ext cx="7602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hy-AM" altLang="en-US" b="0">
                <a:solidFill>
                  <a:srgbClr val="000066"/>
                </a:solidFill>
              </a:rPr>
              <a:t>Национальная Статистическая Служба Республики Армения</a:t>
            </a:r>
            <a:endParaRPr lang="en-GB" altLang="en-US" b="0">
              <a:solidFill>
                <a:srgbClr val="000066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080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914400" y="5733256"/>
            <a:ext cx="754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en-US" sz="1800" i="1" dirty="0" smtClean="0">
                <a:solidFill>
                  <a:schemeClr val="accent2"/>
                </a:solidFill>
              </a:rPr>
              <a:t>Р</a:t>
            </a:r>
            <a:r>
              <a:rPr lang="hy-AM" altLang="en-US" sz="1800" i="1" dirty="0" smtClean="0">
                <a:solidFill>
                  <a:schemeClr val="accent2"/>
                </a:solidFill>
              </a:rPr>
              <a:t>абочее совещание по статистике Миграции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i="1" dirty="0" err="1">
                <a:solidFill>
                  <a:schemeClr val="accent2"/>
                </a:solidFill>
              </a:rPr>
              <a:t>Минск</a:t>
            </a:r>
            <a:r>
              <a:rPr lang="hy-AM" altLang="en-US" sz="1800" i="1" dirty="0">
                <a:solidFill>
                  <a:schemeClr val="accent2"/>
                </a:solidFill>
              </a:rPr>
              <a:t>, </a:t>
            </a:r>
            <a:r>
              <a:rPr lang="en-US" altLang="en-US" sz="1800" i="1" kern="0" dirty="0" err="1">
                <a:solidFill>
                  <a:srgbClr val="F5C201"/>
                </a:solidFill>
              </a:rPr>
              <a:t>Белорусь</a:t>
            </a:r>
            <a:r>
              <a:rPr lang="hy-AM" altLang="en-US" sz="1800" i="1" kern="0" dirty="0">
                <a:solidFill>
                  <a:srgbClr val="F5C201"/>
                </a:solidFill>
              </a:rPr>
              <a:t>, </a:t>
            </a:r>
            <a:r>
              <a:rPr lang="en-US" altLang="en-US" sz="1800" i="1" kern="0" dirty="0">
                <a:solidFill>
                  <a:srgbClr val="F5C201"/>
                </a:solidFill>
              </a:rPr>
              <a:t>2</a:t>
            </a:r>
            <a:r>
              <a:rPr lang="hy-AM" altLang="en-US" sz="1800" i="1" kern="0" dirty="0">
                <a:solidFill>
                  <a:srgbClr val="F5C201"/>
                </a:solidFill>
              </a:rPr>
              <a:t>8-</a:t>
            </a:r>
            <a:r>
              <a:rPr lang="en-US" altLang="en-US" sz="1800" i="1" kern="0" dirty="0">
                <a:solidFill>
                  <a:srgbClr val="F5C201"/>
                </a:solidFill>
              </a:rPr>
              <a:t>2</a:t>
            </a:r>
            <a:r>
              <a:rPr lang="hy-AM" altLang="en-US" sz="1800" i="1" kern="0" dirty="0">
                <a:solidFill>
                  <a:srgbClr val="F5C201"/>
                </a:solidFill>
              </a:rPr>
              <a:t>9 </a:t>
            </a:r>
            <a:r>
              <a:rPr lang="en-US" altLang="en-US" sz="1800" i="1" kern="0" dirty="0" err="1">
                <a:solidFill>
                  <a:srgbClr val="F5C201"/>
                </a:solidFill>
              </a:rPr>
              <a:t>мая</a:t>
            </a:r>
            <a:r>
              <a:rPr lang="hy-AM" altLang="en-US" sz="1800" i="1" kern="0" dirty="0">
                <a:solidFill>
                  <a:srgbClr val="F5C201"/>
                </a:solidFill>
              </a:rPr>
              <a:t>,</a:t>
            </a:r>
            <a:r>
              <a:rPr lang="en-US" altLang="en-US" sz="1800" i="1" kern="0" dirty="0">
                <a:solidFill>
                  <a:srgbClr val="F5C201"/>
                </a:solidFill>
              </a:rPr>
              <a:t> 2015</a:t>
            </a:r>
            <a:r>
              <a:rPr lang="hy-AM" altLang="en-US" sz="1800" i="1" kern="0" dirty="0">
                <a:solidFill>
                  <a:srgbClr val="F5C201"/>
                </a:solidFill>
              </a:rPr>
              <a:t> г.</a:t>
            </a:r>
            <a:endParaRPr lang="en-US" altLang="en-US" sz="1800" i="1" kern="0" dirty="0">
              <a:solidFill>
                <a:srgbClr val="F5C2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7715304" cy="1214422"/>
          </a:xfrm>
        </p:spPr>
        <p:txBody>
          <a:bodyPr>
            <a:normAutofit fontScale="90000"/>
          </a:bodyPr>
          <a:lstStyle/>
          <a:p>
            <a:r>
              <a:rPr lang="hy-AM" altLang="en-US" sz="4000" dirty="0" smtClean="0">
                <a:latin typeface="Sylfaen" pitchFamily="18" charset="0"/>
              </a:rPr>
              <a:t>5. </a:t>
            </a:r>
            <a:r>
              <a:rPr lang="en-US" altLang="en-US" sz="4000" dirty="0" err="1" smtClean="0">
                <a:latin typeface="Sylfaen" pitchFamily="18" charset="0"/>
              </a:rPr>
              <a:t>Административный</a:t>
            </a:r>
            <a:r>
              <a:rPr lang="en-US" altLang="en-US" sz="4000" dirty="0" smtClean="0">
                <a:latin typeface="Sylfaen" pitchFamily="18" charset="0"/>
              </a:rPr>
              <a:t>  </a:t>
            </a:r>
            <a:r>
              <a:rPr lang="en-US" altLang="en-US" sz="4000" dirty="0" err="1" smtClean="0">
                <a:latin typeface="Sylfaen" pitchFamily="18" charset="0"/>
              </a:rPr>
              <a:t>источник</a:t>
            </a:r>
            <a:r>
              <a:rPr lang="en-US" altLang="en-US" sz="4000" dirty="0" smtClean="0">
                <a:latin typeface="Sylfaen" pitchFamily="18" charset="0"/>
              </a:rPr>
              <a:t> </a:t>
            </a:r>
            <a:r>
              <a:rPr lang="en-US" altLang="en-US" sz="4000" dirty="0" err="1" smtClean="0">
                <a:latin typeface="Sylfaen" pitchFamily="18" charset="0"/>
              </a:rPr>
              <a:t>информации</a:t>
            </a:r>
            <a:endParaRPr lang="en-US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Sylfaen" pitchFamily="18" charset="0"/>
              </a:rPr>
              <a:t>Новый  статистический отчет  «</a:t>
            </a:r>
            <a:r>
              <a:rPr lang="hy-AM" sz="2400" dirty="0" smtClean="0">
                <a:latin typeface="Sylfaen" pitchFamily="18" charset="0"/>
              </a:rPr>
              <a:t>O</a:t>
            </a:r>
            <a:r>
              <a:rPr lang="ru-RU" sz="2400" dirty="0" smtClean="0">
                <a:latin typeface="Sylfaen" pitchFamily="18" charset="0"/>
              </a:rPr>
              <a:t> лицах получивших вид на жительство»</a:t>
            </a:r>
            <a:r>
              <a:rPr lang="ru-RU" sz="2400" b="1" dirty="0" smtClean="0">
                <a:latin typeface="Sylfaen" pitchFamily="18" charset="0"/>
              </a:rPr>
              <a:t> </a:t>
            </a:r>
            <a:r>
              <a:rPr lang="ru-RU" sz="2400" dirty="0" smtClean="0">
                <a:latin typeface="Sylfaen" pitchFamily="18" charset="0"/>
              </a:rPr>
              <a:t>включен в статистическую программу 2015г. Статистические форматы отчетов (полугодовой и годовой) утверждены Государственным Советом по Статистике РА, после обсуждения со всеми заинтересованными органами. Данные будут получены через ИСПЭУ, с распределением по полу, возрастным группам, по странам гражданства и по основаниям для предоставления вида на жительство. </a:t>
            </a:r>
            <a:endParaRPr lang="en-US" sz="2400" dirty="0">
              <a:latin typeface="Sylfaen" pitchFamily="18" charset="0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8143900" cy="357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28-29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Мая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2015г.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      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                      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Карине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Куюмджян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НСС РА                                       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Слайд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10</a:t>
            </a:r>
            <a:endParaRPr lang="ru-RU" sz="14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70013" y="2286000"/>
            <a:ext cx="7313612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en-US" smtClean="0"/>
              <a:t>Спасибо за внимание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-214338"/>
            <a:ext cx="8358214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y-AM" altLang="en-US" sz="3200" dirty="0" smtClean="0">
                <a:latin typeface="Sylfaen" panose="010A0502050306030303" pitchFamily="18" charset="0"/>
              </a:rPr>
              <a:t>1. </a:t>
            </a:r>
            <a:r>
              <a:rPr lang="en-US" altLang="en-US" sz="3200" dirty="0" err="1" smtClean="0">
                <a:latin typeface="Sylfaen" panose="010A0502050306030303" pitchFamily="18" charset="0"/>
              </a:rPr>
              <a:t>Основн</a:t>
            </a:r>
            <a:r>
              <a:rPr lang="ru-RU" altLang="en-US" sz="3200" dirty="0" smtClean="0">
                <a:latin typeface="Sylfaen" panose="010A0502050306030303" pitchFamily="18" charset="0"/>
              </a:rPr>
              <a:t>ые</a:t>
            </a:r>
            <a:r>
              <a:rPr lang="en-US" altLang="en-US" sz="3200" dirty="0" smtClean="0">
                <a:latin typeface="Sylfaen" panose="010A0502050306030303" pitchFamily="18" charset="0"/>
              </a:rPr>
              <a:t> </a:t>
            </a:r>
            <a:r>
              <a:rPr lang="ru-RU" altLang="en-US" sz="3200" dirty="0" smtClean="0">
                <a:latin typeface="Sylfaen" panose="010A0502050306030303" pitchFamily="18" charset="0"/>
              </a:rPr>
              <a:t>И</a:t>
            </a:r>
            <a:r>
              <a:rPr lang="en-US" altLang="en-US" sz="3200" dirty="0" err="1" smtClean="0">
                <a:latin typeface="Sylfaen" panose="010A0502050306030303" pitchFamily="18" charset="0"/>
              </a:rPr>
              <a:t>сточник</a:t>
            </a:r>
            <a:r>
              <a:rPr lang="ru-RU" altLang="en-US" sz="3200" dirty="0" smtClean="0">
                <a:latin typeface="Sylfaen" panose="010A0502050306030303" pitchFamily="18" charset="0"/>
              </a:rPr>
              <a:t>и</a:t>
            </a:r>
            <a:r>
              <a:rPr lang="en-US" altLang="en-US" sz="3200" dirty="0" smtClean="0">
                <a:latin typeface="Sylfaen" panose="010A0502050306030303" pitchFamily="18" charset="0"/>
              </a:rPr>
              <a:t> </a:t>
            </a:r>
            <a:r>
              <a:rPr lang="ru-RU" sz="3200" dirty="0" smtClean="0">
                <a:latin typeface="Sylfaen" panose="010A0502050306030303" pitchFamily="18" charset="0"/>
              </a:rPr>
              <a:t>Администра</a:t>
            </a:r>
            <a:r>
              <a:rPr lang="en-US" sz="3200" dirty="0" smtClean="0">
                <a:latin typeface="Sylfaen" panose="010A0502050306030303" pitchFamily="18" charset="0"/>
              </a:rPr>
              <a:t>-</a:t>
            </a:r>
            <a:r>
              <a:rPr lang="ru-RU" sz="3200" dirty="0" smtClean="0">
                <a:latin typeface="Sylfaen" panose="010A0502050306030303" pitchFamily="18" charset="0"/>
              </a:rPr>
              <a:t>тивн</a:t>
            </a:r>
            <a:r>
              <a:rPr lang="en-US" sz="3200" dirty="0" err="1" smtClean="0">
                <a:latin typeface="Sylfaen" panose="010A0502050306030303" pitchFamily="18" charset="0"/>
              </a:rPr>
              <a:t>ого</a:t>
            </a:r>
            <a:r>
              <a:rPr lang="ru-RU" sz="3200" dirty="0" smtClean="0">
                <a:latin typeface="Sylfaen" panose="010A0502050306030303" pitchFamily="18" charset="0"/>
              </a:rPr>
              <a:t> учет</a:t>
            </a:r>
            <a:r>
              <a:rPr lang="en-US" sz="3200" dirty="0" smtClean="0">
                <a:latin typeface="Sylfaen" panose="010A0502050306030303" pitchFamily="18" charset="0"/>
              </a:rPr>
              <a:t>a </a:t>
            </a:r>
            <a:r>
              <a:rPr lang="en-US" sz="3200" dirty="0" err="1" smtClean="0">
                <a:latin typeface="Sylfaen" panose="010A0502050306030303" pitchFamily="18" charset="0"/>
              </a:rPr>
              <a:t>по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миграции</a:t>
            </a:r>
            <a:endParaRPr lang="en-US" altLang="en-US" sz="3200" dirty="0" smtClean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00108"/>
            <a:ext cx="8215338" cy="5500726"/>
          </a:xfrm>
        </p:spPr>
        <p:txBody>
          <a:bodyPr rtlCol="0">
            <a:noAutofit/>
          </a:bodyPr>
          <a:lstStyle/>
          <a:p>
            <a:pPr marL="514350" indent="-514350">
              <a:lnSpc>
                <a:spcPct val="90000"/>
              </a:lnSpc>
              <a:defRPr/>
            </a:pPr>
            <a:r>
              <a:rPr lang="ru-RU" sz="2400" dirty="0" smtClean="0">
                <a:latin typeface="Sylfaen" panose="010A0502050306030303" pitchFamily="18" charset="0"/>
              </a:rPr>
              <a:t>В Армении пока не </a:t>
            </a:r>
            <a:r>
              <a:rPr lang="ru-RU" sz="2400" dirty="0" smtClean="0">
                <a:latin typeface="Sylfaen" panose="010A0502050306030303" pitchFamily="18" charset="0"/>
              </a:rPr>
              <a:t>примен</a:t>
            </a:r>
            <a:r>
              <a:rPr lang="en-US" sz="2400" dirty="0" err="1" smtClean="0">
                <a:latin typeface="Sylfaen" panose="010A0502050306030303" pitchFamily="18" charset="0"/>
              </a:rPr>
              <a:t>яется</a:t>
            </a:r>
            <a:r>
              <a:rPr lang="ru-RU" sz="2400" dirty="0" smtClean="0">
                <a:latin typeface="Sylfaen" panose="010A0502050306030303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</a:rPr>
              <a:t>нормативное определение термина “мигрант”,   и   </a:t>
            </a:r>
            <a:r>
              <a:rPr lang="ru-RU" sz="2400" dirty="0" smtClean="0">
                <a:latin typeface="Sylfaen" panose="010A0502050306030303" pitchFamily="18" charset="0"/>
              </a:rPr>
              <a:t>административные </a:t>
            </a:r>
            <a:r>
              <a:rPr lang="ru-RU" sz="2400" dirty="0" smtClean="0">
                <a:latin typeface="Sylfaen" panose="010A0502050306030303" pitchFamily="18" charset="0"/>
              </a:rPr>
              <a:t>данные </a:t>
            </a:r>
            <a:r>
              <a:rPr lang="ru-RU" sz="2400" dirty="0" smtClean="0">
                <a:latin typeface="Sylfaen" panose="010A0502050306030303" pitchFamily="18" charset="0"/>
              </a:rPr>
              <a:t>регистрации  </a:t>
            </a:r>
            <a:r>
              <a:rPr lang="en-US" sz="2400" dirty="0" smtClean="0">
                <a:latin typeface="Sylfaen" panose="010A0502050306030303" pitchFamily="18" charset="0"/>
              </a:rPr>
              <a:t>(</a:t>
            </a:r>
            <a:r>
              <a:rPr lang="ru-RU" sz="2400" dirty="0" smtClean="0">
                <a:latin typeface="Sylfaen" panose="010A0502050306030303" pitchFamily="18" charset="0"/>
              </a:rPr>
              <a:t>учетов</a:t>
            </a:r>
            <a:r>
              <a:rPr lang="ru-RU" sz="2400" dirty="0" smtClean="0">
                <a:latin typeface="Sylfaen" panose="010A0502050306030303" pitchFamily="18" charset="0"/>
              </a:rPr>
              <a:t>/ </a:t>
            </a:r>
            <a:r>
              <a:rPr lang="ru-RU" sz="2400" dirty="0" smtClean="0">
                <a:latin typeface="Sylfaen" panose="010A0502050306030303" pitchFamily="18" charset="0"/>
              </a:rPr>
              <a:t>сняти</a:t>
            </a:r>
            <a:r>
              <a:rPr lang="en-US" sz="2400" dirty="0" smtClean="0">
                <a:latin typeface="Sylfaen" panose="010A0502050306030303" pitchFamily="18" charset="0"/>
              </a:rPr>
              <a:t>й</a:t>
            </a:r>
            <a:r>
              <a:rPr lang="ru-RU" sz="2400" dirty="0" smtClean="0">
                <a:latin typeface="Sylfaen" panose="010A0502050306030303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</a:rPr>
              <a:t>с </a:t>
            </a:r>
            <a:r>
              <a:rPr lang="ru-RU" sz="2400" dirty="0" smtClean="0">
                <a:latin typeface="Sylfaen" panose="010A0502050306030303" pitchFamily="18" charset="0"/>
              </a:rPr>
              <a:t>учета</a:t>
            </a:r>
            <a:r>
              <a:rPr lang="en-US" sz="2400" dirty="0" smtClean="0">
                <a:latin typeface="Sylfaen" panose="010A0502050306030303" pitchFamily="18" charset="0"/>
              </a:rPr>
              <a:t>)</a:t>
            </a:r>
            <a:r>
              <a:rPr lang="ru-RU" sz="2400" dirty="0" smtClean="0">
                <a:latin typeface="Sylfaen" panose="010A0502050306030303" pitchFamily="18" charset="0"/>
              </a:rPr>
              <a:t>  </a:t>
            </a:r>
            <a:r>
              <a:rPr lang="ru-RU" sz="2400" dirty="0" smtClean="0">
                <a:latin typeface="Sylfaen" panose="010A0502050306030303" pitchFamily="18" charset="0"/>
              </a:rPr>
              <a:t>территориальных паспортных отделов Паспортно-визового  управления Полиции РА были использованы как источник </a:t>
            </a:r>
            <a:r>
              <a:rPr lang="ru-RU" sz="2400" dirty="0" smtClean="0">
                <a:latin typeface="Sylfaen" panose="010A0502050306030303" pitchFamily="18" charset="0"/>
              </a:rPr>
              <a:t>по </a:t>
            </a:r>
            <a:r>
              <a:rPr lang="en-US" sz="2400" dirty="0" err="1" smtClean="0">
                <a:latin typeface="Sylfaen" panose="010A0502050306030303" pitchFamily="18" charset="0"/>
              </a:rPr>
              <a:t>учету</a:t>
            </a:r>
            <a:r>
              <a:rPr lang="en-US" sz="2400" dirty="0" smtClean="0">
                <a:latin typeface="Sylfaen" panose="010A0502050306030303" pitchFamily="18" charset="0"/>
              </a:rPr>
              <a:t> </a:t>
            </a:r>
            <a:r>
              <a:rPr lang="en-US" sz="2400" dirty="0" err="1" smtClean="0">
                <a:latin typeface="Sylfaen" panose="010A0502050306030303" pitchFamily="18" charset="0"/>
              </a:rPr>
              <a:t>текущих</a:t>
            </a:r>
            <a:r>
              <a:rPr lang="en-US" sz="2400" dirty="0" smtClean="0">
                <a:latin typeface="Sylfaen" panose="010A0502050306030303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</a:rPr>
              <a:t>данных</a:t>
            </a:r>
            <a:r>
              <a:rPr lang="en-US" sz="2400" dirty="0" smtClean="0">
                <a:latin typeface="Sylfaen" panose="010A0502050306030303" pitchFamily="18" charset="0"/>
              </a:rPr>
              <a:t> </a:t>
            </a:r>
            <a:r>
              <a:rPr lang="en-US" sz="2400" dirty="0" err="1" smtClean="0">
                <a:latin typeface="Sylfaen" panose="010A0502050306030303" pitchFamily="18" charset="0"/>
              </a:rPr>
              <a:t>по</a:t>
            </a:r>
            <a:r>
              <a:rPr lang="en-US" sz="2400" dirty="0" smtClean="0">
                <a:latin typeface="Sylfaen" panose="010A0502050306030303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</a:rPr>
              <a:t>миграции</a:t>
            </a:r>
            <a:r>
              <a:rPr lang="en-US" sz="2400" dirty="0" smtClean="0">
                <a:latin typeface="Sylfaen" panose="010A0502050306030303" pitchFamily="18" charset="0"/>
              </a:rPr>
              <a:t>, </a:t>
            </a:r>
            <a:r>
              <a:rPr lang="en-US" sz="2400" dirty="0" err="1" smtClean="0">
                <a:latin typeface="Sylfaen" panose="010A0502050306030303" pitchFamily="18" charset="0"/>
              </a:rPr>
              <a:t>до</a:t>
            </a:r>
            <a:r>
              <a:rPr lang="en-US" sz="2400" dirty="0" smtClean="0">
                <a:latin typeface="Sylfaen" panose="010A0502050306030303" pitchFamily="18" charset="0"/>
              </a:rPr>
              <a:t> 2013г.</a:t>
            </a:r>
            <a:endParaRPr lang="en-US" sz="2400" b="0" dirty="0" smtClean="0">
              <a:latin typeface="Sylfaen" panose="010A0502050306030303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0" dirty="0" smtClean="0">
                <a:latin typeface="Sylfaen" panose="010A0502050306030303" pitchFamily="18" charset="0"/>
              </a:rPr>
              <a:t>Р</a:t>
            </a:r>
            <a:r>
              <a:rPr lang="ru-RU" sz="2400" b="0" dirty="0" smtClean="0">
                <a:latin typeface="Sylfaen" panose="010A0502050306030303" pitchFamily="18" charset="0"/>
              </a:rPr>
              <a:t>егистрации  </a:t>
            </a:r>
            <a:r>
              <a:rPr lang="ru-RU" sz="2400" dirty="0">
                <a:latin typeface="Sylfaen" panose="010A0502050306030303" pitchFamily="18" charset="0"/>
              </a:rPr>
              <a:t>подлежа</a:t>
            </a:r>
            <a:r>
              <a:rPr lang="hy-AM" sz="2400" dirty="0" smtClean="0">
                <a:latin typeface="Sylfaen" panose="010A0502050306030303" pitchFamily="18" charset="0"/>
              </a:rPr>
              <a:t>т</a:t>
            </a:r>
            <a:r>
              <a:rPr lang="en-US" sz="2400" dirty="0" smtClean="0">
                <a:latin typeface="Sylfaen" panose="010A0502050306030303" pitchFamily="18" charset="0"/>
              </a:rPr>
              <a:t> л</a:t>
            </a:r>
            <a:r>
              <a:rPr lang="ru-RU" sz="2400" dirty="0" smtClean="0">
                <a:latin typeface="Sylfaen" panose="010A0502050306030303" pitchFamily="18" charset="0"/>
              </a:rPr>
              <a:t>ица</a:t>
            </a:r>
            <a:r>
              <a:rPr lang="en-US" sz="2400" dirty="0" smtClean="0">
                <a:latin typeface="Sylfaen" panose="010A0502050306030303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</a:rPr>
              <a:t>по </a:t>
            </a:r>
            <a:r>
              <a:rPr lang="ru-RU" sz="2400" b="0" dirty="0">
                <a:latin typeface="Sylfaen" panose="010A0502050306030303" pitchFamily="18" charset="0"/>
              </a:rPr>
              <a:t>месту </a:t>
            </a:r>
            <a:r>
              <a:rPr lang="ru-RU" sz="2400" b="0" dirty="0" smtClean="0">
                <a:latin typeface="Sylfaen" panose="010A0502050306030303" pitchFamily="18" charset="0"/>
              </a:rPr>
              <a:t>прожижания:</a:t>
            </a:r>
            <a:r>
              <a:rPr lang="en-US" sz="2400" b="0" dirty="0">
                <a:latin typeface="Sylfaen" panose="010A0502050306030303" pitchFamily="18" charset="0"/>
              </a:rPr>
              <a:t/>
            </a:r>
            <a:br>
              <a:rPr lang="en-US" sz="2400" b="0" dirty="0">
                <a:latin typeface="Sylfaen" panose="010A0502050306030303" pitchFamily="18" charset="0"/>
              </a:rPr>
            </a:br>
            <a:r>
              <a:rPr lang="en-US" sz="2400" b="0" dirty="0">
                <a:latin typeface="Sylfaen" panose="010A0502050306030303" pitchFamily="18" charset="0"/>
              </a:rPr>
              <a:t>-   Г</a:t>
            </a:r>
            <a:r>
              <a:rPr lang="ru-RU" sz="2400" b="0" dirty="0">
                <a:latin typeface="Sylfaen" panose="010A0502050306030303" pitchFamily="18" charset="0"/>
              </a:rPr>
              <a:t>раждане  </a:t>
            </a:r>
            <a:r>
              <a:rPr lang="en-US" sz="2400" b="0" dirty="0">
                <a:latin typeface="Sylfaen" panose="010A0502050306030303" pitchFamily="18" charset="0"/>
              </a:rPr>
              <a:t>Р</a:t>
            </a:r>
            <a:r>
              <a:rPr lang="ru-RU" sz="2400" b="0" dirty="0">
                <a:latin typeface="Sylfaen" panose="010A0502050306030303" pitchFamily="18" charset="0"/>
              </a:rPr>
              <a:t>еспублики </a:t>
            </a:r>
            <a:r>
              <a:rPr lang="en-US" sz="2400" b="0" dirty="0">
                <a:latin typeface="Sylfaen" panose="010A0502050306030303" pitchFamily="18" charset="0"/>
              </a:rPr>
              <a:t>А</a:t>
            </a:r>
            <a:r>
              <a:rPr lang="ru-RU" sz="2400" b="0" dirty="0">
                <a:latin typeface="Sylfaen" panose="010A0502050306030303" pitchFamily="18" charset="0"/>
              </a:rPr>
              <a:t>рмения, в том числе </a:t>
            </a:r>
            <a:r>
              <a:rPr lang="en-US" sz="2400" b="0" dirty="0" err="1" smtClean="0">
                <a:latin typeface="Sylfaen" panose="010A0502050306030303" pitchFamily="18" charset="0"/>
              </a:rPr>
              <a:t>получившие</a:t>
            </a:r>
            <a:r>
              <a:rPr lang="en-US" sz="2400" b="0" dirty="0" smtClean="0">
                <a:latin typeface="Sylfaen" panose="010A0502050306030303" pitchFamily="18" charset="0"/>
              </a:rPr>
              <a:t> </a:t>
            </a:r>
            <a:r>
              <a:rPr lang="ru-RU" sz="2400" b="0" dirty="0" smtClean="0">
                <a:latin typeface="Sylfaen" panose="010A0502050306030303" pitchFamily="18" charset="0"/>
              </a:rPr>
              <a:t>двойное </a:t>
            </a:r>
            <a:r>
              <a:rPr lang="ru-RU" sz="2400" b="0" dirty="0">
                <a:latin typeface="Sylfaen" panose="010A0502050306030303" pitchFamily="18" charset="0"/>
              </a:rPr>
              <a:t>гражданство</a:t>
            </a:r>
            <a:r>
              <a:rPr lang="en-US" sz="2400" b="0" dirty="0">
                <a:latin typeface="Sylfaen" panose="010A0502050306030303" pitchFamily="18" charset="0"/>
              </a:rPr>
              <a:t>,</a:t>
            </a:r>
            <a:r>
              <a:rPr lang="ru-RU" sz="2400" b="0" dirty="0">
                <a:latin typeface="Sylfaen" panose="010A0502050306030303" pitchFamily="18" charset="0"/>
              </a:rPr>
              <a:t> </a:t>
            </a:r>
            <a:r>
              <a:rPr lang="ru-RU" sz="2400" b="0" dirty="0" smtClean="0">
                <a:latin typeface="Sylfaen" panose="010A0502050306030303" pitchFamily="18" charset="0"/>
              </a:rPr>
              <a:t>проживающи</a:t>
            </a:r>
            <a:r>
              <a:rPr lang="hy-AM" sz="2400" b="0" dirty="0" smtClean="0">
                <a:latin typeface="Sylfaen" panose="010A0502050306030303" pitchFamily="18" charset="0"/>
              </a:rPr>
              <a:t>е</a:t>
            </a:r>
            <a:r>
              <a:rPr lang="ru-RU" sz="2400" b="0" dirty="0" smtClean="0">
                <a:latin typeface="Sylfaen" panose="010A0502050306030303" pitchFamily="18" charset="0"/>
              </a:rPr>
              <a:t>  </a:t>
            </a:r>
            <a:r>
              <a:rPr lang="ru-RU" sz="2400" b="0" dirty="0">
                <a:latin typeface="Sylfaen" panose="010A0502050306030303" pitchFamily="18" charset="0"/>
              </a:rPr>
              <a:t>в </a:t>
            </a:r>
            <a:r>
              <a:rPr lang="en-US" sz="2400" b="0" dirty="0">
                <a:latin typeface="Sylfaen" panose="010A0502050306030303" pitchFamily="18" charset="0"/>
              </a:rPr>
              <a:t>РА</a:t>
            </a:r>
            <a:r>
              <a:rPr lang="ru-RU" sz="2400" b="0" dirty="0">
                <a:latin typeface="Sylfaen" panose="010A0502050306030303" pitchFamily="18" charset="0"/>
              </a:rPr>
              <a:t> или в зарубежье,</a:t>
            </a:r>
            <a:r>
              <a:rPr lang="en-US" sz="2400" b="0" dirty="0">
                <a:latin typeface="Sylfaen" panose="010A0502050306030303" pitchFamily="18" charset="0"/>
              </a:rPr>
              <a:t>  </a:t>
            </a:r>
            <a:br>
              <a:rPr lang="en-US" sz="2400" b="0" dirty="0">
                <a:latin typeface="Sylfaen" panose="010A0502050306030303" pitchFamily="18" charset="0"/>
              </a:rPr>
            </a:br>
            <a:r>
              <a:rPr lang="en-US" sz="2400" b="0" dirty="0">
                <a:latin typeface="Sylfaen" panose="010A0502050306030303" pitchFamily="18" charset="0"/>
              </a:rPr>
              <a:t>-  </a:t>
            </a:r>
            <a:r>
              <a:rPr lang="ru-RU" sz="2400" b="0" dirty="0">
                <a:latin typeface="Sylfaen" panose="010A0502050306030303" pitchFamily="18" charset="0"/>
              </a:rPr>
              <a:t>иностранцы имеющие вид  на жительство:  </a:t>
            </a:r>
            <a:r>
              <a:rPr lang="ru-RU" sz="2400" b="0" i="1" dirty="0">
                <a:latin typeface="Sylfaen" panose="010A0502050306030303" pitchFamily="18" charset="0"/>
              </a:rPr>
              <a:t>временный; постоянный </a:t>
            </a:r>
            <a:r>
              <a:rPr lang="en-US" sz="2400" b="0" i="1" dirty="0">
                <a:latin typeface="Sylfaen" panose="010A0502050306030303" pitchFamily="18" charset="0"/>
              </a:rPr>
              <a:t>и</a:t>
            </a:r>
            <a:r>
              <a:rPr lang="ru-RU" sz="2400" b="0" i="1" dirty="0">
                <a:latin typeface="Sylfaen" panose="010A0502050306030303" pitchFamily="18" charset="0"/>
              </a:rPr>
              <a:t> особый  вид</a:t>
            </a:r>
            <a:r>
              <a:rPr lang="ru-RU" sz="2400" b="0" dirty="0">
                <a:latin typeface="Sylfaen" panose="010A0502050306030303" pitchFamily="18" charset="0"/>
              </a:rPr>
              <a:t>  на жительство,</a:t>
            </a:r>
            <a:r>
              <a:rPr lang="en-US" sz="2400" b="0" dirty="0">
                <a:latin typeface="Sylfaen" panose="010A0502050306030303" pitchFamily="18" charset="0"/>
              </a:rPr>
              <a:t/>
            </a:r>
            <a:br>
              <a:rPr lang="en-US" sz="2400" b="0" dirty="0">
                <a:latin typeface="Sylfaen" panose="010A0502050306030303" pitchFamily="18" charset="0"/>
              </a:rPr>
            </a:br>
            <a:r>
              <a:rPr lang="en-US" sz="2400" b="0" dirty="0">
                <a:latin typeface="Sylfaen" panose="010A0502050306030303" pitchFamily="18" charset="0"/>
              </a:rPr>
              <a:t>- </a:t>
            </a:r>
            <a:r>
              <a:rPr lang="ru-RU" sz="2400" b="0" dirty="0">
                <a:latin typeface="Sylfaen" panose="010A0502050306030303" pitchFamily="18" charset="0"/>
              </a:rPr>
              <a:t> лица имеющие статус беженца, или потерявшие его,</a:t>
            </a:r>
            <a:r>
              <a:rPr lang="en-US" sz="2400" b="0" dirty="0">
                <a:latin typeface="Sylfaen" panose="010A0502050306030303" pitchFamily="18" charset="0"/>
              </a:rPr>
              <a:t/>
            </a:r>
            <a:br>
              <a:rPr lang="en-US" sz="2400" b="0" dirty="0">
                <a:latin typeface="Sylfaen" panose="010A0502050306030303" pitchFamily="18" charset="0"/>
              </a:rPr>
            </a:br>
            <a:r>
              <a:rPr lang="en-US" sz="2400" b="0" dirty="0">
                <a:latin typeface="Sylfaen" panose="010A0502050306030303" pitchFamily="18" charset="0"/>
              </a:rPr>
              <a:t>-  </a:t>
            </a:r>
            <a:r>
              <a:rPr lang="ru-RU" sz="2400" b="0" dirty="0">
                <a:latin typeface="Sylfaen" panose="010A0502050306030303" pitchFamily="18" charset="0"/>
              </a:rPr>
              <a:t>лица без гражданства, постоянно проживающие в </a:t>
            </a:r>
            <a:r>
              <a:rPr lang="en-US" sz="2400" b="0" dirty="0">
                <a:latin typeface="Sylfaen" panose="010A0502050306030303" pitchFamily="18" charset="0"/>
              </a:rPr>
              <a:t>РА</a:t>
            </a:r>
            <a:r>
              <a:rPr lang="ru-RU" sz="2400" b="0" dirty="0">
                <a:latin typeface="Sylfaen" panose="010A0502050306030303" pitchFamily="18" charset="0"/>
              </a:rPr>
              <a:t>,</a:t>
            </a:r>
            <a:r>
              <a:rPr lang="en-US" sz="2400" b="0" dirty="0">
                <a:latin typeface="Sylfaen" panose="010A0502050306030303" pitchFamily="18" charset="0"/>
              </a:rPr>
              <a:t/>
            </a:r>
            <a:br>
              <a:rPr lang="en-US" sz="2400" b="0" dirty="0">
                <a:latin typeface="Sylfaen" panose="010A0502050306030303" pitchFamily="18" charset="0"/>
              </a:rPr>
            </a:br>
            <a:r>
              <a:rPr lang="en-US" sz="2400" b="0" dirty="0">
                <a:latin typeface="Sylfaen" panose="010A0502050306030303" pitchFamily="18" charset="0"/>
              </a:rPr>
              <a:t>-  </a:t>
            </a:r>
            <a:r>
              <a:rPr lang="ru-RU" sz="2400" b="0" dirty="0" smtClean="0">
                <a:latin typeface="Sylfaen" panose="010A0502050306030303" pitchFamily="18" charset="0"/>
              </a:rPr>
              <a:t>граждане </a:t>
            </a:r>
            <a:r>
              <a:rPr lang="ru-RU" sz="2400" b="0" dirty="0">
                <a:latin typeface="Sylfaen" panose="010A0502050306030303" pitchFamily="18" charset="0"/>
              </a:rPr>
              <a:t>получившие временное или политическое убежище, или  потерявшие ее</a:t>
            </a:r>
            <a:r>
              <a:rPr lang="ru-RU" sz="2400" b="0" dirty="0" smtClean="0">
                <a:latin typeface="Sylfaen" panose="010A0502050306030303" pitchFamily="18" charset="0"/>
              </a:rPr>
              <a:t>.</a:t>
            </a:r>
            <a:endParaRPr lang="en-US" sz="2400" b="0" dirty="0">
              <a:latin typeface="Sylfaen" panose="010A0502050306030303" pitchFamily="18" charset="0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8143900" cy="357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28-29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Мая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2015г.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      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                      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Карине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Куюмджян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НСС РА                                          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Слайд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</a:t>
            </a:r>
            <a:endParaRPr lang="ru-RU" sz="14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8215338" cy="5786478"/>
          </a:xfrm>
        </p:spPr>
        <p:txBody>
          <a:bodyPr anchor="t"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hy-AM" sz="2000" cap="none" dirty="0" smtClean="0">
                <a:latin typeface="Sylfaen" pitchFamily="18" charset="0"/>
              </a:rPr>
              <a:t>  </a:t>
            </a:r>
            <a:r>
              <a:rPr lang="en-US" sz="2200" b="0" cap="none" dirty="0" smtClean="0">
                <a:latin typeface="Sylfaen" pitchFamily="18" charset="0"/>
              </a:rPr>
              <a:t>Д</a:t>
            </a:r>
            <a:r>
              <a:rPr lang="hy-AM" sz="2200" b="0" cap="none" dirty="0" smtClean="0">
                <a:latin typeface="Sylfaen" pitchFamily="18" charset="0"/>
              </a:rPr>
              <a:t>анные текущей</a:t>
            </a:r>
            <a:r>
              <a:rPr lang="en-US" sz="2200" b="0" cap="none" dirty="0" smtClean="0">
                <a:latin typeface="Sylfaen" pitchFamily="18" charset="0"/>
              </a:rPr>
              <a:t> </a:t>
            </a:r>
            <a:r>
              <a:rPr lang="en-US" sz="2200" b="0" cap="none" dirty="0" err="1" smtClean="0">
                <a:latin typeface="Sylfaen" pitchFamily="18" charset="0"/>
              </a:rPr>
              <a:t>статистики</a:t>
            </a:r>
            <a:r>
              <a:rPr lang="en-US" sz="2200" b="0" cap="none" dirty="0" smtClean="0">
                <a:latin typeface="Sylfaen" pitchFamily="18" charset="0"/>
              </a:rPr>
              <a:t>  </a:t>
            </a:r>
            <a:r>
              <a:rPr lang="en-US" sz="2200" b="0" cap="none" dirty="0" err="1" smtClean="0">
                <a:latin typeface="Sylfaen" pitchFamily="18" charset="0"/>
              </a:rPr>
              <a:t>по</a:t>
            </a:r>
            <a:r>
              <a:rPr lang="en-US" sz="2200" b="0" cap="none" dirty="0" smtClean="0">
                <a:latin typeface="Sylfaen" pitchFamily="18" charset="0"/>
              </a:rPr>
              <a:t> </a:t>
            </a:r>
            <a:r>
              <a:rPr lang="en-US" sz="2200" b="0" cap="none" dirty="0" err="1" smtClean="0">
                <a:latin typeface="Sylfaen" pitchFamily="18" charset="0"/>
              </a:rPr>
              <a:t>миграции</a:t>
            </a:r>
            <a:r>
              <a:rPr lang="ru-RU" sz="2200" b="0" cap="none" dirty="0" smtClean="0">
                <a:latin typeface="Sylfaen" pitchFamily="18" charset="0"/>
              </a:rPr>
              <a:t> до 2013г., 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en-US" sz="2200" b="0" cap="none" dirty="0" smtClean="0">
                <a:latin typeface="Sylfaen" pitchFamily="18" charset="0"/>
              </a:rPr>
              <a:t> </a:t>
            </a:r>
            <a:r>
              <a:rPr lang="hy-AM" sz="2200" b="0" cap="none" dirty="0" smtClean="0">
                <a:latin typeface="Sylfaen" pitchFamily="18" charset="0"/>
              </a:rPr>
              <a:t>формировались на основе  данных </a:t>
            </a:r>
            <a:r>
              <a:rPr lang="ru-RU" altLang="en-US" sz="2200" b="0" cap="none" dirty="0" smtClean="0">
                <a:latin typeface="Sylfaen" pitchFamily="18" charset="0"/>
              </a:rPr>
              <a:t>статистически</a:t>
            </a:r>
            <a:r>
              <a:rPr lang="hy-AM" altLang="en-US" sz="2200" b="0" cap="none" dirty="0" smtClean="0">
                <a:latin typeface="Sylfaen" pitchFamily="18" charset="0"/>
              </a:rPr>
              <a:t>х</a:t>
            </a:r>
            <a:r>
              <a:rPr lang="ru-RU" altLang="en-US" sz="2200" b="0" cap="none" dirty="0" smtClean="0">
                <a:latin typeface="Sylfaen" pitchFamily="18" charset="0"/>
              </a:rPr>
              <a:t> талон</a:t>
            </a:r>
            <a:r>
              <a:rPr lang="hy-AM" altLang="en-US" sz="2200" b="0" cap="none" dirty="0" smtClean="0">
                <a:latin typeface="Sylfaen" pitchFamily="18" charset="0"/>
              </a:rPr>
              <a:t>ов</a:t>
            </a:r>
            <a:r>
              <a:rPr lang="ru-RU" altLang="en-US" sz="2200" b="0" cap="none" dirty="0" smtClean="0">
                <a:latin typeface="Sylfaen" pitchFamily="18" charset="0"/>
              </a:rPr>
              <a:t> </a:t>
            </a:r>
            <a:r>
              <a:rPr lang="hy-AM" altLang="en-US" sz="2200" b="0" cap="none" dirty="0" smtClean="0">
                <a:latin typeface="Sylfaen" pitchFamily="18" charset="0"/>
              </a:rPr>
              <a:t> (листков) </a:t>
            </a:r>
            <a:r>
              <a:rPr lang="ru-RU" altLang="en-US" sz="2200" b="0" cap="none" dirty="0" smtClean="0">
                <a:latin typeface="Sylfaen" pitchFamily="18" charset="0"/>
              </a:rPr>
              <a:t>прибытия </a:t>
            </a:r>
            <a:r>
              <a:rPr lang="en-US" altLang="en-US" sz="2200" b="0" cap="none" dirty="0" smtClean="0">
                <a:latin typeface="Sylfaen" pitchFamily="18" charset="0"/>
              </a:rPr>
              <a:t>(ф.19) </a:t>
            </a:r>
            <a:r>
              <a:rPr lang="ru-RU" altLang="en-US" sz="2200" b="0" cap="none" dirty="0" smtClean="0">
                <a:latin typeface="Sylfaen" pitchFamily="18" charset="0"/>
              </a:rPr>
              <a:t>и выбытия </a:t>
            </a:r>
            <a:r>
              <a:rPr lang="en-US" altLang="en-US" sz="2200" b="0" cap="none" dirty="0" smtClean="0">
                <a:latin typeface="Sylfaen" pitchFamily="18" charset="0"/>
              </a:rPr>
              <a:t>(ф.20) </a:t>
            </a:r>
            <a:r>
              <a:rPr lang="en-US" altLang="en-US" sz="2200" b="0" cap="none" dirty="0" err="1" smtClean="0">
                <a:latin typeface="Sylfaen" pitchFamily="18" charset="0"/>
              </a:rPr>
              <a:t>по</a:t>
            </a:r>
            <a:r>
              <a:rPr lang="hy-AM" altLang="en-US" sz="2200" b="0" cap="none" dirty="0" smtClean="0">
                <a:latin typeface="Sylfaen" pitchFamily="18" charset="0"/>
              </a:rPr>
              <a:t>ступающие от</a:t>
            </a:r>
            <a:r>
              <a:rPr lang="ru-RU" altLang="en-US" sz="2200" b="0" cap="none" dirty="0" smtClean="0">
                <a:latin typeface="Sylfaen" pitchFamily="18" charset="0"/>
              </a:rPr>
              <a:t> территориальны</a:t>
            </a:r>
            <a:r>
              <a:rPr lang="hy-AM" altLang="en-US" sz="2200" b="0" cap="none" dirty="0" smtClean="0">
                <a:latin typeface="Sylfaen" pitchFamily="18" charset="0"/>
              </a:rPr>
              <a:t>х</a:t>
            </a:r>
            <a:r>
              <a:rPr lang="en-US" altLang="en-US" sz="2200" b="0" cap="none" dirty="0" smtClean="0">
                <a:latin typeface="Sylfaen" pitchFamily="18" charset="0"/>
              </a:rPr>
              <a:t> </a:t>
            </a:r>
            <a:r>
              <a:rPr lang="ru-RU" altLang="en-US" sz="2200" b="0" cap="none" dirty="0" smtClean="0">
                <a:latin typeface="Sylfaen" pitchFamily="18" charset="0"/>
              </a:rPr>
              <a:t>подразделени</a:t>
            </a:r>
            <a:r>
              <a:rPr lang="hy-AM" altLang="en-US" sz="2200" b="0" cap="none" dirty="0" smtClean="0">
                <a:latin typeface="Sylfaen" pitchFamily="18" charset="0"/>
              </a:rPr>
              <a:t>й</a:t>
            </a:r>
            <a:r>
              <a:rPr lang="en-US" altLang="en-US" sz="2200" b="0" cap="none" dirty="0" smtClean="0">
                <a:latin typeface="Sylfaen" pitchFamily="18" charset="0"/>
              </a:rPr>
              <a:t>  </a:t>
            </a:r>
            <a:r>
              <a:rPr lang="ru-RU" altLang="en-US" sz="2200" b="0" cap="none" dirty="0" smtClean="0">
                <a:latin typeface="Sylfaen" pitchFamily="18" charset="0"/>
              </a:rPr>
              <a:t>паспортно-визово</a:t>
            </a:r>
            <a:r>
              <a:rPr lang="en-US" altLang="en-US" sz="2200" b="0" cap="none" dirty="0" err="1" smtClean="0">
                <a:latin typeface="Sylfaen" pitchFamily="18" charset="0"/>
              </a:rPr>
              <a:t>го</a:t>
            </a:r>
            <a:r>
              <a:rPr lang="ru-RU" altLang="en-US" sz="2200" b="0" cap="none" dirty="0" smtClean="0">
                <a:latin typeface="Sylfaen" pitchFamily="18" charset="0"/>
              </a:rPr>
              <a:t> управлени</a:t>
            </a:r>
            <a:r>
              <a:rPr lang="en-US" altLang="en-US" sz="2200" b="0" cap="none" dirty="0" smtClean="0">
                <a:latin typeface="Sylfaen" pitchFamily="18" charset="0"/>
              </a:rPr>
              <a:t>я</a:t>
            </a:r>
            <a:r>
              <a:rPr lang="ru-RU" altLang="en-US" sz="2200" b="0" cap="none" dirty="0" smtClean="0">
                <a:latin typeface="Sylfaen" pitchFamily="18" charset="0"/>
              </a:rPr>
              <a:t> </a:t>
            </a:r>
            <a:r>
              <a:rPr lang="en-US" altLang="en-US" sz="2200" b="0" cap="none" dirty="0" smtClean="0">
                <a:latin typeface="Sylfaen" pitchFamily="18" charset="0"/>
              </a:rPr>
              <a:t> </a:t>
            </a:r>
            <a:r>
              <a:rPr lang="hy-AM" altLang="en-US" sz="2200" b="0" cap="none" dirty="0" smtClean="0">
                <a:latin typeface="Sylfaen" pitchFamily="18" charset="0"/>
              </a:rPr>
              <a:t>П</a:t>
            </a:r>
            <a:r>
              <a:rPr lang="ru-RU" altLang="en-US" sz="2200" b="0" cap="none" dirty="0" smtClean="0">
                <a:latin typeface="Sylfaen" pitchFamily="18" charset="0"/>
              </a:rPr>
              <a:t>олиции  </a:t>
            </a:r>
            <a:r>
              <a:rPr lang="hy-AM" altLang="en-US" sz="2200" b="0" cap="none" dirty="0" smtClean="0">
                <a:latin typeface="Sylfaen" pitchFamily="18" charset="0"/>
              </a:rPr>
              <a:t>РА</a:t>
            </a:r>
            <a:r>
              <a:rPr lang="ru-RU" altLang="en-US" sz="2200" b="0" cap="none" dirty="0" smtClean="0">
                <a:latin typeface="Sylfaen" pitchFamily="18" charset="0"/>
              </a:rPr>
              <a:t> </a:t>
            </a:r>
            <a:r>
              <a:rPr lang="hy-AM" altLang="en-US" sz="2200" b="0" cap="none" dirty="0" smtClean="0">
                <a:latin typeface="Sylfaen" pitchFamily="18" charset="0"/>
              </a:rPr>
              <a:t>. </a:t>
            </a:r>
            <a:br>
              <a:rPr lang="hy-AM" altLang="en-US" sz="2200" b="0" cap="none" dirty="0" smtClean="0">
                <a:latin typeface="Sylfaen" pitchFamily="18" charset="0"/>
              </a:rPr>
            </a:br>
            <a:r>
              <a:rPr lang="hy-AM" altLang="en-US" sz="2200" b="0" cap="none" dirty="0" smtClean="0">
                <a:latin typeface="Sylfaen" pitchFamily="18" charset="0"/>
              </a:rPr>
              <a:t>.  Талоны </a:t>
            </a:r>
            <a:r>
              <a:rPr lang="ru-RU" sz="2200" b="0" cap="none" dirty="0" smtClean="0">
                <a:latin typeface="Sylfaen" pitchFamily="18" charset="0"/>
              </a:rPr>
              <a:t>содерж</a:t>
            </a:r>
            <a:r>
              <a:rPr lang="hy-AM" sz="2200" b="0" cap="none" dirty="0" smtClean="0">
                <a:latin typeface="Sylfaen" pitchFamily="18" charset="0"/>
              </a:rPr>
              <a:t>али</a:t>
            </a:r>
            <a:r>
              <a:rPr lang="ru-RU" sz="2200" b="0" cap="none" dirty="0" smtClean="0">
                <a:latin typeface="Sylfaen" pitchFamily="18" charset="0"/>
              </a:rPr>
              <a:t> следующие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ru-RU" sz="2200" b="0" cap="none" dirty="0" smtClean="0">
                <a:latin typeface="Sylfaen" pitchFamily="18" charset="0"/>
              </a:rPr>
              <a:t>характеристики мигрант</a:t>
            </a:r>
            <a:r>
              <a:rPr lang="hy-AM" sz="2200" b="0" cap="none" dirty="0" smtClean="0">
                <a:latin typeface="Sylfaen" pitchFamily="18" charset="0"/>
              </a:rPr>
              <a:t>ов</a:t>
            </a:r>
            <a:r>
              <a:rPr lang="ru-RU" sz="2200" b="0" cap="none" dirty="0" smtClean="0">
                <a:latin typeface="Sylfaen" pitchFamily="18" charset="0"/>
              </a:rPr>
              <a:t>: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ru-RU" altLang="en-US" sz="2200" b="0" cap="none" dirty="0" smtClean="0">
                <a:latin typeface="Sylfaen" pitchFamily="18" charset="0"/>
              </a:rPr>
              <a:t>дата </a:t>
            </a:r>
            <a:r>
              <a:rPr lang="hy-AM" altLang="en-US" sz="2200" b="0" cap="none" dirty="0" smtClean="0">
                <a:latin typeface="Sylfaen" pitchFamily="18" charset="0"/>
              </a:rPr>
              <a:t> и </a:t>
            </a:r>
            <a:r>
              <a:rPr lang="ru-RU" altLang="en-US" sz="2200" b="0" cap="none" dirty="0" smtClean="0">
                <a:latin typeface="Sylfaen" pitchFamily="18" charset="0"/>
              </a:rPr>
              <a:t>место</a:t>
            </a:r>
            <a:r>
              <a:rPr lang="hy-AM" altLang="en-US" sz="2200" b="0" cap="none" dirty="0" smtClean="0">
                <a:latin typeface="Sylfaen" pitchFamily="18" charset="0"/>
              </a:rPr>
              <a:t> </a:t>
            </a:r>
            <a:r>
              <a:rPr lang="ru-RU" altLang="en-US" sz="2200" b="0" cap="none" dirty="0" smtClean="0">
                <a:latin typeface="Sylfaen" pitchFamily="18" charset="0"/>
              </a:rPr>
              <a:t>рождения</a:t>
            </a:r>
            <a:r>
              <a:rPr lang="ru-RU" altLang="en-US" sz="2200" b="0" cap="none" dirty="0">
                <a:latin typeface="Sylfaen" pitchFamily="18" charset="0"/>
              </a:rPr>
              <a:t>, </a:t>
            </a:r>
            <a:r>
              <a:rPr lang="ru-RU" altLang="en-US" sz="2200" b="0" cap="none" dirty="0" smtClean="0">
                <a:latin typeface="Sylfaen" pitchFamily="18" charset="0"/>
              </a:rPr>
              <a:t>пол,  гражданств</a:t>
            </a:r>
            <a:r>
              <a:rPr lang="hy-AM" altLang="en-US" sz="2200" b="0" cap="none" dirty="0" smtClean="0">
                <a:latin typeface="Sylfaen" pitchFamily="18" charset="0"/>
              </a:rPr>
              <a:t>о</a:t>
            </a:r>
            <a:r>
              <a:rPr lang="ru-RU" altLang="en-US" sz="2200" b="0" cap="none" dirty="0" smtClean="0">
                <a:latin typeface="Sylfaen" pitchFamily="18" charset="0"/>
              </a:rPr>
              <a:t>, </a:t>
            </a:r>
            <a:r>
              <a:rPr lang="ru-RU" altLang="en-US" sz="2200" b="0" cap="none" dirty="0">
                <a:latin typeface="Sylfaen" pitchFamily="18" charset="0"/>
              </a:rPr>
              <a:t>национальность, </a:t>
            </a:r>
            <a:r>
              <a:rPr lang="ru-RU" altLang="en-US" sz="2200" b="0" cap="none" dirty="0" smtClean="0">
                <a:latin typeface="Sylfaen" pitchFamily="18" charset="0"/>
              </a:rPr>
              <a:t>место жительства</a:t>
            </a:r>
            <a:r>
              <a:rPr lang="hy-AM" altLang="en-US" sz="2200" b="0" cap="none" dirty="0" smtClean="0">
                <a:latin typeface="Sylfaen" pitchFamily="18" charset="0"/>
              </a:rPr>
              <a:t> (регистрации)</a:t>
            </a:r>
            <a:r>
              <a:rPr lang="en-US" altLang="en-US" sz="2200" b="0" cap="none" dirty="0" smtClean="0">
                <a:latin typeface="Sylfaen" pitchFamily="18" charset="0"/>
              </a:rPr>
              <a:t>, </a:t>
            </a:r>
            <a:r>
              <a:rPr lang="ru-RU" altLang="en-US" sz="2200" b="0" cap="none" dirty="0" smtClean="0">
                <a:latin typeface="Sylfaen" pitchFamily="18" charset="0"/>
              </a:rPr>
              <a:t>место </a:t>
            </a:r>
            <a:r>
              <a:rPr lang="ru-RU" altLang="en-US" sz="2200" b="0" cap="none" dirty="0">
                <a:latin typeface="Sylfaen" pitchFamily="18" charset="0"/>
              </a:rPr>
              <a:t>прибытия/отъезда , </a:t>
            </a:r>
            <a:r>
              <a:rPr lang="ru-RU" sz="2200" b="0" cap="none" dirty="0" smtClean="0">
                <a:latin typeface="Sylfaen" pitchFamily="18" charset="0"/>
              </a:rPr>
              <a:t>цель приезда</a:t>
            </a:r>
            <a:r>
              <a:rPr lang="hy-AM" sz="2200" b="0" cap="none" dirty="0" smtClean="0">
                <a:latin typeface="Sylfaen" pitchFamily="18" charset="0"/>
              </a:rPr>
              <a:t>/</a:t>
            </a:r>
            <a:r>
              <a:rPr lang="ru-RU" altLang="en-US" sz="2200" b="0" cap="none" dirty="0" smtClean="0">
                <a:latin typeface="Sylfaen" pitchFamily="18" charset="0"/>
              </a:rPr>
              <a:t>отъезда</a:t>
            </a:r>
            <a:r>
              <a:rPr lang="ru-RU" sz="2200" b="0" cap="none" dirty="0" smtClean="0">
                <a:latin typeface="Sylfaen" pitchFamily="18" charset="0"/>
              </a:rPr>
              <a:t>, место работы и занятие по прежнему месту жительства</a:t>
            </a:r>
            <a:r>
              <a:rPr lang="hy-AM" sz="2200" b="0" cap="none" dirty="0" smtClean="0">
                <a:latin typeface="Sylfaen" pitchFamily="18" charset="0"/>
              </a:rPr>
              <a:t>,</a:t>
            </a:r>
            <a:r>
              <a:rPr lang="ru-RU" altLang="en-US" sz="2200" b="0" cap="none" dirty="0" smtClean="0">
                <a:latin typeface="Sylfaen" pitchFamily="18" charset="0"/>
              </a:rPr>
              <a:t> </a:t>
            </a:r>
            <a:r>
              <a:rPr lang="en-US" altLang="en-US" sz="2200" b="0" cap="none" dirty="0" err="1" smtClean="0">
                <a:latin typeface="Sylfaen" pitchFamily="18" charset="0"/>
              </a:rPr>
              <a:t>уровень</a:t>
            </a:r>
            <a:r>
              <a:rPr lang="en-US" altLang="en-US" sz="2200" b="0" cap="none" dirty="0" smtClean="0">
                <a:latin typeface="Sylfaen" pitchFamily="18" charset="0"/>
              </a:rPr>
              <a:t> </a:t>
            </a:r>
            <a:r>
              <a:rPr lang="en-US" altLang="en-US" sz="2200" b="0" cap="none" dirty="0" err="1" smtClean="0">
                <a:latin typeface="Sylfaen" pitchFamily="18" charset="0"/>
              </a:rPr>
              <a:t>образования</a:t>
            </a:r>
            <a:r>
              <a:rPr lang="en-US" altLang="en-US" sz="2200" b="0" cap="none" dirty="0" smtClean="0">
                <a:latin typeface="Sylfaen" pitchFamily="18" charset="0"/>
              </a:rPr>
              <a:t>, </a:t>
            </a:r>
            <a:r>
              <a:rPr lang="en-US" altLang="en-US" sz="2200" b="0" cap="none" dirty="0" err="1" smtClean="0">
                <a:latin typeface="Sylfaen" pitchFamily="18" charset="0"/>
              </a:rPr>
              <a:t>семейное</a:t>
            </a:r>
            <a:r>
              <a:rPr lang="en-US" altLang="en-US" sz="2200" b="0" cap="none" dirty="0" smtClean="0">
                <a:latin typeface="Sylfaen" pitchFamily="18" charset="0"/>
              </a:rPr>
              <a:t> </a:t>
            </a:r>
            <a:r>
              <a:rPr lang="hy-AM" altLang="en-US" sz="2200" b="0" cap="none" dirty="0" smtClean="0">
                <a:latin typeface="Sylfaen" pitchFamily="18" charset="0"/>
              </a:rPr>
              <a:t>положе</a:t>
            </a:r>
            <a:r>
              <a:rPr lang="en-US" altLang="en-US" sz="2200" b="0" cap="none" dirty="0" err="1" smtClean="0">
                <a:latin typeface="Sylfaen" pitchFamily="18" charset="0"/>
              </a:rPr>
              <a:t>ние</a:t>
            </a:r>
            <a:r>
              <a:rPr lang="en-US" altLang="en-US" sz="2200" b="0" cap="none" dirty="0" smtClean="0">
                <a:latin typeface="Sylfaen" pitchFamily="18" charset="0"/>
              </a:rPr>
              <a:t>, </a:t>
            </a:r>
            <a:r>
              <a:rPr lang="ru-RU" sz="2200" b="0" cap="none" dirty="0" smtClean="0">
                <a:latin typeface="Sylfaen" pitchFamily="18" charset="0"/>
              </a:rPr>
              <a:t>сведения о детях в возрасте </a:t>
            </a:r>
            <a:r>
              <a:rPr lang="hy-AM" sz="2200" b="0" cap="none" dirty="0" smtClean="0">
                <a:latin typeface="Sylfaen" pitchFamily="18" charset="0"/>
              </a:rPr>
              <a:t> до </a:t>
            </a:r>
            <a:r>
              <a:rPr lang="ru-RU" sz="2200" b="0" cap="none" dirty="0" smtClean="0">
                <a:latin typeface="Sylfaen" pitchFamily="18" charset="0"/>
              </a:rPr>
              <a:t>16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ru-RU" sz="2200" b="0" cap="none" dirty="0" smtClean="0">
                <a:latin typeface="Sylfaen" pitchFamily="18" charset="0"/>
              </a:rPr>
              <a:t>лет, прибывших</a:t>
            </a:r>
            <a:r>
              <a:rPr lang="hy-AM" sz="2200" b="0" cap="none" dirty="0" smtClean="0">
                <a:latin typeface="Sylfaen" pitchFamily="18" charset="0"/>
              </a:rPr>
              <a:t>/выбывших</a:t>
            </a:r>
            <a:r>
              <a:rPr lang="ru-RU" sz="2200" b="0" cap="none" dirty="0" smtClean="0">
                <a:latin typeface="Sylfaen" pitchFamily="18" charset="0"/>
              </a:rPr>
              <a:t> вместе со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ru-RU" sz="2200" b="0" cap="none" dirty="0" smtClean="0">
                <a:latin typeface="Sylfaen" pitchFamily="18" charset="0"/>
              </a:rPr>
              <a:t>взрослыми</a:t>
            </a:r>
            <a:r>
              <a:rPr lang="en-US" altLang="en-US" sz="2200" b="0" cap="none" dirty="0" smtClean="0">
                <a:latin typeface="Sylfaen" pitchFamily="18" charset="0"/>
              </a:rPr>
              <a:t>.</a:t>
            </a:r>
            <a:r>
              <a:rPr lang="hy-AM" altLang="en-US" sz="2200" b="0" cap="none" dirty="0" smtClean="0">
                <a:latin typeface="Sylfaen" pitchFamily="18" charset="0"/>
              </a:rPr>
              <a:t>    В результате </a:t>
            </a:r>
            <a:r>
              <a:rPr lang="ru-RU" sz="2200" b="0" cap="none" dirty="0" smtClean="0">
                <a:latin typeface="Sylfaen" pitchFamily="18" charset="0"/>
              </a:rPr>
              <a:t>автоматизированн</a:t>
            </a:r>
            <a:r>
              <a:rPr lang="hy-AM" sz="2200" b="0" cap="none" dirty="0" smtClean="0">
                <a:latin typeface="Sylfaen" pitchFamily="18" charset="0"/>
              </a:rPr>
              <a:t>ой</a:t>
            </a:r>
            <a:r>
              <a:rPr lang="ru-RU" sz="2200" b="0" cap="none" dirty="0" smtClean="0">
                <a:latin typeface="Sylfaen" pitchFamily="18" charset="0"/>
              </a:rPr>
              <a:t> обработк</a:t>
            </a:r>
            <a:r>
              <a:rPr lang="hy-AM" sz="2200" b="0" cap="none" dirty="0" smtClean="0">
                <a:latin typeface="Sylfaen" pitchFamily="18" charset="0"/>
              </a:rPr>
              <a:t>и </a:t>
            </a:r>
            <a:r>
              <a:rPr lang="ru-RU" sz="2200" b="0" cap="none" dirty="0" smtClean="0">
                <a:latin typeface="Sylfaen" pitchFamily="18" charset="0"/>
              </a:rPr>
              <a:t>сведений содержащихся в статталонах, данные об учтенных (прибывших) и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ru-RU" sz="2200" b="0" cap="none" dirty="0" smtClean="0">
                <a:latin typeface="Sylfaen" pitchFamily="18" charset="0"/>
              </a:rPr>
              <a:t>снятых с учета (выбывших),</a:t>
            </a:r>
            <a:r>
              <a:rPr lang="hy-AM" sz="2200" b="0" cap="none" dirty="0" smtClean="0">
                <a:latin typeface="Sylfaen" pitchFamily="18" charset="0"/>
              </a:rPr>
              <a:t>   были   </a:t>
            </a:r>
            <a:r>
              <a:rPr lang="ru-RU" sz="2200" b="0" cap="none" dirty="0" smtClean="0">
                <a:latin typeface="Sylfaen" pitchFamily="18" charset="0"/>
              </a:rPr>
              <a:t> сгруп</a:t>
            </a:r>
            <a:r>
              <a:rPr lang="hy-AM" sz="2200" b="0" cap="none" dirty="0" smtClean="0">
                <a:latin typeface="Sylfaen" pitchFamily="18" charset="0"/>
              </a:rPr>
              <a:t>-</a:t>
            </a:r>
            <a:r>
              <a:rPr lang="ru-RU" sz="2200" b="0" cap="none" dirty="0" smtClean="0">
                <a:latin typeface="Sylfaen" pitchFamily="18" charset="0"/>
              </a:rPr>
              <a:t>пированные по территориальному и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ru-RU" sz="2200" b="0" cap="none" dirty="0" smtClean="0">
                <a:latin typeface="Sylfaen" pitchFamily="18" charset="0"/>
              </a:rPr>
              <a:t>ряду социаль</a:t>
            </a:r>
            <a:r>
              <a:rPr lang="hy-AM" sz="2200" b="0" cap="none" dirty="0" smtClean="0">
                <a:latin typeface="Sylfaen" pitchFamily="18" charset="0"/>
              </a:rPr>
              <a:t>-</a:t>
            </a:r>
            <a:r>
              <a:rPr lang="ru-RU" sz="2200" b="0" cap="none" dirty="0" smtClean="0">
                <a:latin typeface="Sylfaen" pitchFamily="18" charset="0"/>
              </a:rPr>
              <a:t>но‐демографических </a:t>
            </a:r>
            <a:r>
              <a:rPr lang="hy-AM" sz="2200" b="0" cap="none" dirty="0" smtClean="0">
                <a:latin typeface="Sylfaen" pitchFamily="18" charset="0"/>
              </a:rPr>
              <a:t>показателей</a:t>
            </a:r>
            <a:r>
              <a:rPr lang="ru-RU" sz="2200" b="0" cap="none" dirty="0" smtClean="0">
                <a:latin typeface="Sylfaen" pitchFamily="18" charset="0"/>
              </a:rPr>
              <a:t> (полу,</a:t>
            </a:r>
            <a:r>
              <a:rPr lang="hy-AM" sz="2200" b="0" cap="none" dirty="0" smtClean="0">
                <a:latin typeface="Sylfaen" pitchFamily="18" charset="0"/>
              </a:rPr>
              <a:t>  </a:t>
            </a:r>
            <a:r>
              <a:rPr lang="ru-RU" sz="2200" b="0" cap="none" dirty="0" smtClean="0">
                <a:latin typeface="Sylfaen" pitchFamily="18" charset="0"/>
              </a:rPr>
              <a:t> возрасту, брачному состоянию,</a:t>
            </a:r>
            <a:r>
              <a:rPr lang="hy-AM" sz="2200" b="0" cap="none" dirty="0" smtClean="0">
                <a:latin typeface="Sylfaen" pitchFamily="18" charset="0"/>
              </a:rPr>
              <a:t> </a:t>
            </a:r>
            <a:r>
              <a:rPr lang="ru-RU" sz="2200" b="0" cap="none" dirty="0" smtClean="0">
                <a:latin typeface="Sylfaen" pitchFamily="18" charset="0"/>
              </a:rPr>
              <a:t>уровню образования и др.).</a:t>
            </a:r>
            <a:r>
              <a:rPr lang="en-US" sz="2000" b="0" cap="none" dirty="0" smtClean="0">
                <a:latin typeface="Sylfaen" pitchFamily="18" charset="0"/>
              </a:rPr>
              <a:t/>
            </a:r>
            <a:br>
              <a:rPr lang="en-US" sz="2000" b="0" cap="none" dirty="0" smtClean="0">
                <a:latin typeface="Sylfaen" pitchFamily="18" charset="0"/>
              </a:rPr>
            </a:br>
            <a:endParaRPr lang="en-US" sz="2000" b="0" cap="none" dirty="0">
              <a:latin typeface="Sylfae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"/>
            <a:ext cx="7848624" cy="571479"/>
          </a:xfrm>
        </p:spPr>
        <p:txBody>
          <a:bodyPr>
            <a:noAutofit/>
          </a:bodyPr>
          <a:lstStyle/>
          <a:p>
            <a:pPr algn="ctr"/>
            <a:r>
              <a:rPr lang="hy-AM" sz="3200" dirty="0" smtClean="0">
                <a:latin typeface="Sylfaen" panose="010A0502050306030303" pitchFamily="18" charset="0"/>
              </a:rPr>
              <a:t>ТЕКУЩИЙ </a:t>
            </a:r>
            <a:r>
              <a:rPr lang="ru-RU" sz="3200" dirty="0" smtClean="0">
                <a:latin typeface="Sylfaen" panose="010A0502050306030303" pitchFamily="18" charset="0"/>
              </a:rPr>
              <a:t>УЧЕТ</a:t>
            </a:r>
            <a:r>
              <a:rPr lang="hy-AM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smtClean="0">
                <a:latin typeface="Sylfaen" panose="010A0502050306030303" pitchFamily="18" charset="0"/>
              </a:rPr>
              <a:t>ПО МИГРАЦИИ</a:t>
            </a:r>
            <a:endParaRPr lang="en-US" sz="3200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8143900" cy="357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28-29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Мая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2015г.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      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                      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Карине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Куюмджян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НСС РА                                          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Слайд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3</a:t>
            </a:r>
            <a:endParaRPr lang="ru-RU" sz="14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8434414" cy="112474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100" dirty="0" err="1" smtClean="0">
                <a:latin typeface="Sylfaen" pitchFamily="18" charset="0"/>
              </a:rPr>
              <a:t>Динамика</a:t>
            </a:r>
            <a:r>
              <a:rPr lang="en-US" sz="3100" dirty="0" smtClean="0">
                <a:latin typeface="Sylfaen" pitchFamily="18" charset="0"/>
              </a:rPr>
              <a:t> </a:t>
            </a:r>
            <a:r>
              <a:rPr lang="en-US" sz="3100" dirty="0" err="1" smtClean="0">
                <a:latin typeface="Sylfaen" pitchFamily="18" charset="0"/>
              </a:rPr>
              <a:t>Межгосударственной</a:t>
            </a:r>
            <a:r>
              <a:rPr lang="en-US" sz="3100" dirty="0" smtClean="0">
                <a:latin typeface="Sylfaen" pitchFamily="18" charset="0"/>
              </a:rPr>
              <a:t> </a:t>
            </a:r>
            <a:r>
              <a:rPr lang="en-US" sz="3100" dirty="0" err="1" smtClean="0">
                <a:latin typeface="Sylfaen" pitchFamily="18" charset="0"/>
              </a:rPr>
              <a:t>Миграции</a:t>
            </a:r>
            <a:r>
              <a:rPr lang="hy-AM" sz="3100" dirty="0" smtClean="0">
                <a:latin typeface="Sylfaen" pitchFamily="18" charset="0"/>
              </a:rPr>
              <a:t>, 2000-2011</a:t>
            </a:r>
            <a:r>
              <a:rPr lang="en-US" sz="2400" dirty="0" smtClean="0">
                <a:latin typeface="Arial Armenian" pitchFamily="34" charset="0"/>
              </a:rPr>
              <a:t/>
            </a:r>
            <a:br>
              <a:rPr lang="en-US" sz="2400" dirty="0" smtClean="0">
                <a:latin typeface="Arial Armenian" pitchFamily="34" charset="0"/>
              </a:rPr>
            </a:br>
            <a:r>
              <a:rPr lang="hy-AM" sz="2000" dirty="0" smtClean="0">
                <a:latin typeface="Arial Armenian" pitchFamily="34" charset="0"/>
              </a:rPr>
              <a:t>(</a:t>
            </a:r>
            <a:r>
              <a:rPr lang="en-US" sz="2000" dirty="0" err="1" smtClean="0">
                <a:latin typeface="Arial Armenian" pitchFamily="34" charset="0"/>
              </a:rPr>
              <a:t>по</a:t>
            </a:r>
            <a:r>
              <a:rPr lang="en-US" sz="2000" dirty="0" smtClean="0">
                <a:latin typeface="Arial Armenian" pitchFamily="34" charset="0"/>
              </a:rPr>
              <a:t> </a:t>
            </a:r>
            <a:r>
              <a:rPr lang="en-US" sz="2000" dirty="0" err="1" smtClean="0">
                <a:latin typeface="Arial Armenian" pitchFamily="34" charset="0"/>
              </a:rPr>
              <a:t>даным</a:t>
            </a:r>
            <a:r>
              <a:rPr lang="en-US" sz="2000" dirty="0" smtClean="0">
                <a:latin typeface="Arial Armenian" pitchFamily="34" charset="0"/>
              </a:rPr>
              <a:t> </a:t>
            </a:r>
            <a:r>
              <a:rPr lang="hy-AM" sz="2000" dirty="0" smtClean="0">
                <a:latin typeface="Arial Armenian" pitchFamily="34" charset="0"/>
              </a:rPr>
              <a:t> </a:t>
            </a:r>
            <a:r>
              <a:rPr lang="en-US" sz="2000" dirty="0" err="1" smtClean="0">
                <a:latin typeface="Arial Armenian" pitchFamily="34" charset="0"/>
              </a:rPr>
              <a:t>паспортных</a:t>
            </a:r>
            <a:r>
              <a:rPr lang="en-US" sz="2000" dirty="0" smtClean="0">
                <a:latin typeface="Arial Armenian" pitchFamily="34" charset="0"/>
              </a:rPr>
              <a:t> </a:t>
            </a:r>
            <a:r>
              <a:rPr lang="hy-AM" sz="2000" dirty="0" smtClean="0">
                <a:latin typeface="Arial Armenian" pitchFamily="34" charset="0"/>
              </a:rPr>
              <a:t>отделов </a:t>
            </a:r>
            <a:r>
              <a:rPr lang="en-US" sz="2000" dirty="0" smtClean="0">
                <a:latin typeface="Arial Armenian" pitchFamily="34" charset="0"/>
              </a:rPr>
              <a:t> </a:t>
            </a:r>
            <a:r>
              <a:rPr lang="en-US" sz="2000" dirty="0" err="1" smtClean="0">
                <a:latin typeface="Arial Armenian" pitchFamily="34" charset="0"/>
              </a:rPr>
              <a:t>полиции</a:t>
            </a:r>
            <a:r>
              <a:rPr lang="en-US" sz="2000" dirty="0" smtClean="0">
                <a:latin typeface="Arial Armenian" pitchFamily="34" charset="0"/>
              </a:rPr>
              <a:t> РА</a:t>
            </a:r>
            <a:r>
              <a:rPr lang="hy-AM" sz="2000" dirty="0" smtClean="0">
                <a:latin typeface="Arial Armenian" pitchFamily="34" charset="0"/>
              </a:rPr>
              <a:t>)</a:t>
            </a:r>
            <a:br>
              <a:rPr lang="hy-AM" sz="2000" dirty="0" smtClean="0">
                <a:latin typeface="Arial Armenian" pitchFamily="34" charset="0"/>
              </a:rPr>
            </a:br>
            <a:r>
              <a:rPr lang="hy-AM" sz="2000" dirty="0" smtClean="0">
                <a:latin typeface="Arial Armenian" pitchFamily="34" charset="0"/>
              </a:rPr>
              <a:t> /</a:t>
            </a:r>
            <a:r>
              <a:rPr lang="hy-AM" sz="2000" cap="none" dirty="0" smtClean="0">
                <a:latin typeface="Arial Armenian" pitchFamily="34" charset="0"/>
              </a:rPr>
              <a:t>тыс.чел</a:t>
            </a:r>
            <a:r>
              <a:rPr lang="hy-AM" sz="2000" dirty="0" smtClean="0">
                <a:latin typeface="Arial Armenian" pitchFamily="34" charset="0"/>
              </a:rPr>
              <a:t>./</a:t>
            </a:r>
            <a:r>
              <a:rPr lang="en-US" sz="2000" dirty="0" smtClean="0">
                <a:latin typeface="Arial Armenian" pitchFamily="34" charset="0"/>
              </a:rPr>
              <a:t/>
            </a:r>
            <a:br>
              <a:rPr lang="en-US" sz="2000" dirty="0" smtClean="0">
                <a:latin typeface="Arial Armenian" pitchFamily="34" charset="0"/>
              </a:rPr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2205831"/>
          <a:ext cx="5486400" cy="3076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20182029"/>
              </p:ext>
            </p:extLst>
          </p:nvPr>
        </p:nvGraphicFramePr>
        <p:xfrm>
          <a:off x="-142908" y="1357298"/>
          <a:ext cx="833433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8143900" cy="357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28-29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Мая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2015г.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      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                      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Карине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Куюмджян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НСС РА                                          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Слайд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4</a:t>
            </a:r>
            <a:endParaRPr lang="ru-RU" sz="14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85723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>
                <a:latin typeface="Sylfaen" pitchFamily="18" charset="0"/>
              </a:rPr>
              <a:t>2. </a:t>
            </a:r>
            <a:r>
              <a:rPr lang="en-US" altLang="en-US" sz="2800" dirty="0" err="1" smtClean="0">
                <a:latin typeface="Sylfaen" pitchFamily="18" charset="0"/>
              </a:rPr>
              <a:t>Административный</a:t>
            </a:r>
            <a:r>
              <a:rPr lang="en-US" altLang="en-US" sz="2800" dirty="0" smtClean="0">
                <a:latin typeface="Sylfaen" pitchFamily="18" charset="0"/>
              </a:rPr>
              <a:t>  </a:t>
            </a:r>
            <a:r>
              <a:rPr lang="en-US" altLang="en-US" sz="2800" dirty="0" err="1" smtClean="0">
                <a:latin typeface="Sylfaen" pitchFamily="18" charset="0"/>
              </a:rPr>
              <a:t>источник</a:t>
            </a:r>
            <a:r>
              <a:rPr lang="en-US" altLang="en-US" sz="2800" dirty="0" smtClean="0">
                <a:latin typeface="Sylfaen" pitchFamily="18" charset="0"/>
              </a:rPr>
              <a:t> </a:t>
            </a:r>
            <a:r>
              <a:rPr lang="en-US" altLang="en-US" sz="2800" dirty="0" err="1" smtClean="0">
                <a:latin typeface="Sylfaen" pitchFamily="18" charset="0"/>
              </a:rPr>
              <a:t>информации</a:t>
            </a:r>
            <a:endParaRPr lang="en-US" altLang="en-US" sz="2800" dirty="0" smtClean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1071546"/>
            <a:ext cx="8572560" cy="5357850"/>
          </a:xfrm>
        </p:spPr>
        <p:txBody>
          <a:bodyPr rtlCol="0">
            <a:noAutofit/>
          </a:bodyPr>
          <a:lstStyle/>
          <a:p>
            <a:pPr marL="609600" indent="-360000">
              <a:lnSpc>
                <a:spcPct val="90000"/>
              </a:lnSpc>
              <a:defRPr/>
            </a:pPr>
            <a:r>
              <a:rPr lang="hy-AM" sz="2200" dirty="0" smtClean="0">
                <a:latin typeface="Sylfaen" pitchFamily="18" charset="0"/>
              </a:rPr>
              <a:t>Пограничные регистрации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hy-AM" sz="2200" dirty="0" smtClean="0">
                <a:latin typeface="Sylfaen" pitchFamily="18" charset="0"/>
              </a:rPr>
              <a:t>по </a:t>
            </a:r>
            <a:r>
              <a:rPr lang="ru-RU" sz="2200" dirty="0" smtClean="0">
                <a:latin typeface="Sylfaen" pitchFamily="18" charset="0"/>
              </a:rPr>
              <a:t>вьездам</a:t>
            </a:r>
            <a:r>
              <a:rPr lang="en-US" sz="2200" dirty="0" smtClean="0">
                <a:latin typeface="Sylfaen" pitchFamily="18" charset="0"/>
              </a:rPr>
              <a:t> в </a:t>
            </a:r>
            <a:r>
              <a:rPr lang="en-US" sz="2200" dirty="0" err="1" smtClean="0">
                <a:latin typeface="Sylfaen" pitchFamily="18" charset="0"/>
              </a:rPr>
              <a:t>Армению</a:t>
            </a:r>
            <a:r>
              <a:rPr lang="en-US" sz="2200" dirty="0" smtClean="0">
                <a:latin typeface="Sylfaen" pitchFamily="18" charset="0"/>
              </a:rPr>
              <a:t> и </a:t>
            </a:r>
            <a:r>
              <a:rPr lang="en-US" sz="2200" dirty="0" err="1" smtClean="0">
                <a:latin typeface="Sylfaen" pitchFamily="18" charset="0"/>
              </a:rPr>
              <a:t>вы</a:t>
            </a:r>
            <a:r>
              <a:rPr lang="ru-RU" sz="2200" dirty="0" smtClean="0">
                <a:latin typeface="Sylfaen" pitchFamily="18" charset="0"/>
              </a:rPr>
              <a:t>ездам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из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Армении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по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hy-AM" sz="2200" dirty="0" smtClean="0">
                <a:latin typeface="Sylfaen" pitchFamily="18" charset="0"/>
              </a:rPr>
              <a:t>восьми </a:t>
            </a:r>
            <a:r>
              <a:rPr lang="en-US" sz="2200" dirty="0" err="1" smtClean="0">
                <a:latin typeface="Sylfaen" pitchFamily="18" charset="0"/>
              </a:rPr>
              <a:t>контрольно-пропускным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пунктам</a:t>
            </a:r>
            <a:r>
              <a:rPr lang="en-US" sz="2200" dirty="0" smtClean="0">
                <a:latin typeface="Sylfaen" pitchFamily="18" charset="0"/>
              </a:rPr>
              <a:t> РА – </a:t>
            </a:r>
            <a:r>
              <a:rPr lang="en-US" sz="2200" dirty="0" err="1" smtClean="0">
                <a:latin typeface="Sylfaen" pitchFamily="18" charset="0"/>
              </a:rPr>
              <a:t>информация</a:t>
            </a:r>
            <a:r>
              <a:rPr lang="en-US" sz="2200" dirty="0" smtClean="0">
                <a:latin typeface="Sylfaen" pitchFamily="18" charset="0"/>
              </a:rPr>
              <a:t> п</a:t>
            </a:r>
            <a:r>
              <a:rPr lang="hy-AM" sz="2200" dirty="0" smtClean="0">
                <a:latin typeface="Sylfaen" pitchFamily="18" charset="0"/>
              </a:rPr>
              <a:t>оступает в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hy-AM" sz="2200" dirty="0" smtClean="0">
                <a:latin typeface="Sylfaen" pitchFamily="18" charset="0"/>
              </a:rPr>
              <a:t> НСС </a:t>
            </a:r>
            <a:r>
              <a:rPr lang="en-US" sz="2200" dirty="0" err="1" smtClean="0">
                <a:latin typeface="Sylfaen" pitchFamily="18" charset="0"/>
              </a:rPr>
              <a:t>через</a:t>
            </a:r>
            <a:r>
              <a:rPr lang="hy-AM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Информационную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Систему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Пограничного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en-US" sz="2200" dirty="0" err="1" smtClean="0">
                <a:latin typeface="Sylfaen" pitchFamily="18" charset="0"/>
              </a:rPr>
              <a:t>Электронного</a:t>
            </a:r>
            <a:r>
              <a:rPr lang="hy-AM" sz="2200" dirty="0" smtClean="0">
                <a:latin typeface="Sylfaen" pitchFamily="18" charset="0"/>
              </a:rPr>
              <a:t> У</a:t>
            </a:r>
            <a:r>
              <a:rPr lang="en-US" sz="2200" dirty="0" err="1" smtClean="0">
                <a:latin typeface="Sylfaen" pitchFamily="18" charset="0"/>
              </a:rPr>
              <a:t>правления</a:t>
            </a:r>
            <a:r>
              <a:rPr lang="hy-AM" sz="2200" dirty="0" smtClean="0">
                <a:latin typeface="Sylfaen" pitchFamily="18" charset="0"/>
              </a:rPr>
              <a:t> (ИСПЭУ)</a:t>
            </a:r>
            <a:r>
              <a:rPr lang="en-US" sz="2200" dirty="0" smtClean="0">
                <a:latin typeface="Sylfaen" pitchFamily="18" charset="0"/>
              </a:rPr>
              <a:t>.</a:t>
            </a:r>
          </a:p>
          <a:p>
            <a:pPr marL="609600" indent="-360000">
              <a:lnSpc>
                <a:spcPct val="90000"/>
              </a:lnSpc>
              <a:defRPr/>
            </a:pPr>
            <a:r>
              <a:rPr lang="hy-AM" sz="2200" dirty="0" smtClean="0">
                <a:latin typeface="Sylfaen" pitchFamily="18" charset="0"/>
              </a:rPr>
              <a:t>Данные формируются на основе сканированных паспортных сведений </a:t>
            </a:r>
            <a:r>
              <a:rPr lang="ru-RU" sz="2200" dirty="0" smtClean="0">
                <a:latin typeface="Sylfaen" pitchFamily="18" charset="0"/>
              </a:rPr>
              <a:t>лиц пересекавших границы РА, </a:t>
            </a:r>
            <a:r>
              <a:rPr lang="hy-AM" sz="2200" dirty="0" smtClean="0">
                <a:latin typeface="Sylfaen" pitchFamily="18" charset="0"/>
              </a:rPr>
              <a:t>и в результате автоматизированной обработки  </a:t>
            </a:r>
            <a:r>
              <a:rPr lang="ru-RU" sz="2200" dirty="0" smtClean="0">
                <a:latin typeface="Sylfaen" pitchFamily="18" charset="0"/>
              </a:rPr>
              <a:t>информации, </a:t>
            </a:r>
            <a:r>
              <a:rPr lang="hy-AM" sz="2200" dirty="0">
                <a:latin typeface="Sylfaen" pitchFamily="18" charset="0"/>
              </a:rPr>
              <a:t>для НСС </a:t>
            </a:r>
            <a:r>
              <a:rPr lang="hy-AM" sz="2200" dirty="0" smtClean="0">
                <a:latin typeface="Sylfaen" pitchFamily="18" charset="0"/>
              </a:rPr>
              <a:t>РА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hy-AM" sz="2200" dirty="0" smtClean="0">
                <a:latin typeface="Sylfaen" pitchFamily="18" charset="0"/>
              </a:rPr>
              <a:t>обеспечивается </a:t>
            </a:r>
            <a:r>
              <a:rPr lang="hy-AM" sz="2200" dirty="0" smtClean="0">
                <a:latin typeface="Sylfaen" pitchFamily="18" charset="0"/>
              </a:rPr>
              <a:t>доступность агрегированных данных </a:t>
            </a:r>
            <a:r>
              <a:rPr lang="hy-AM" sz="2200" dirty="0" smtClean="0">
                <a:latin typeface="Sylfaen" pitchFamily="18" charset="0"/>
              </a:rPr>
              <a:t>регистраций </a:t>
            </a:r>
            <a:r>
              <a:rPr lang="hy-AM" sz="2200" dirty="0" smtClean="0">
                <a:latin typeface="Sylfaen" pitchFamily="18" charset="0"/>
              </a:rPr>
              <a:t>по следующим признакам:  </a:t>
            </a:r>
            <a:r>
              <a:rPr lang="en-US" sz="2200" dirty="0" err="1" smtClean="0">
                <a:latin typeface="Sylfaen" pitchFamily="18" charset="0"/>
              </a:rPr>
              <a:t>пол</a:t>
            </a:r>
            <a:r>
              <a:rPr lang="hy-AM" sz="2200" dirty="0" smtClean="0">
                <a:latin typeface="Sylfaen" pitchFamily="18" charset="0"/>
              </a:rPr>
              <a:t>,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hy-AM" sz="2200" dirty="0" smtClean="0">
                <a:latin typeface="Sylfaen" pitchFamily="18" charset="0"/>
              </a:rPr>
              <a:t>возраст</a:t>
            </a:r>
            <a:r>
              <a:rPr lang="en-US" sz="2200" dirty="0" smtClean="0">
                <a:latin typeface="Sylfaen" pitchFamily="18" charset="0"/>
              </a:rPr>
              <a:t>, </a:t>
            </a:r>
            <a:r>
              <a:rPr lang="hy-AM" sz="2200" dirty="0" smtClean="0">
                <a:latin typeface="Sylfaen" pitchFamily="18" charset="0"/>
              </a:rPr>
              <a:t>страна </a:t>
            </a:r>
            <a:r>
              <a:rPr lang="en-US" sz="2200" dirty="0" err="1" smtClean="0">
                <a:latin typeface="Sylfaen" pitchFamily="18" charset="0"/>
              </a:rPr>
              <a:t>гражданств</a:t>
            </a:r>
            <a:r>
              <a:rPr lang="hy-AM" sz="2200" dirty="0" smtClean="0">
                <a:latin typeface="Sylfaen" pitchFamily="18" charset="0"/>
              </a:rPr>
              <a:t>а, в</a:t>
            </a:r>
            <a:r>
              <a:rPr lang="ru-RU" sz="2200" dirty="0" smtClean="0">
                <a:latin typeface="Sylfaen" pitchFamily="18" charset="0"/>
              </a:rPr>
              <a:t>ъезды / выезды    по странам гражданства, видам транспорта, и по погранично-пропускным пунктам</a:t>
            </a:r>
            <a:r>
              <a:rPr lang="hy-AM" sz="2200" dirty="0" smtClean="0">
                <a:latin typeface="Sylfaen" pitchFamily="18" charset="0"/>
              </a:rPr>
              <a:t>.</a:t>
            </a:r>
          </a:p>
          <a:p>
            <a:pPr marL="609600" indent="-360000">
              <a:lnSpc>
                <a:spcPct val="90000"/>
              </a:lnSpc>
              <a:defRPr/>
            </a:pPr>
            <a:r>
              <a:rPr lang="hy-AM" sz="2200" dirty="0" smtClean="0">
                <a:latin typeface="Sylfaen" pitchFamily="18" charset="0"/>
              </a:rPr>
              <a:t>По </a:t>
            </a:r>
            <a:r>
              <a:rPr lang="ru-RU" sz="2200" dirty="0" smtClean="0">
                <a:latin typeface="Sylfaen" pitchFamily="18" charset="0"/>
              </a:rPr>
              <a:t>предложен</a:t>
            </a:r>
            <a:r>
              <a:rPr lang="hy-AM" sz="2200" dirty="0" smtClean="0">
                <a:latin typeface="Sylfaen" pitchFamily="18" charset="0"/>
              </a:rPr>
              <a:t>ию</a:t>
            </a:r>
            <a:r>
              <a:rPr lang="ru-RU" sz="2200" dirty="0" smtClean="0">
                <a:latin typeface="Sylfaen" pitchFamily="18" charset="0"/>
              </a:rPr>
              <a:t> НСС РА</a:t>
            </a:r>
            <a:r>
              <a:rPr lang="hy-AM" sz="2200" dirty="0" smtClean="0">
                <a:latin typeface="Sylfaen" pitchFamily="18" charset="0"/>
              </a:rPr>
              <a:t>, с</a:t>
            </a:r>
            <a:r>
              <a:rPr lang="ru-RU" sz="2200" dirty="0" smtClean="0">
                <a:latin typeface="Sylfaen" pitchFamily="18" charset="0"/>
              </a:rPr>
              <a:t> 2013г</a:t>
            </a:r>
            <a:r>
              <a:rPr lang="hy-AM" sz="2200" dirty="0" smtClean="0">
                <a:latin typeface="Sylfaen" pitchFamily="18" charset="0"/>
              </a:rPr>
              <a:t>. </a:t>
            </a:r>
            <a:r>
              <a:rPr lang="ru-RU" sz="2200" dirty="0" smtClean="0">
                <a:latin typeface="Sylfaen" pitchFamily="18" charset="0"/>
              </a:rPr>
              <a:t>в </a:t>
            </a:r>
            <a:r>
              <a:rPr lang="hy-AM" sz="2200" dirty="0" smtClean="0">
                <a:latin typeface="Sylfaen" pitchFamily="18" charset="0"/>
              </a:rPr>
              <a:t>И</a:t>
            </a:r>
            <a:r>
              <a:rPr lang="ru-RU" sz="2200" dirty="0" smtClean="0">
                <a:latin typeface="Sylfaen" pitchFamily="18" charset="0"/>
              </a:rPr>
              <a:t>СПЭУ</a:t>
            </a:r>
            <a:r>
              <a:rPr lang="hy-AM" sz="2200" dirty="0" smtClean="0">
                <a:latin typeface="Sylfaen" pitchFamily="18" charset="0"/>
              </a:rPr>
              <a:t> была </a:t>
            </a:r>
            <a:r>
              <a:rPr lang="ru-RU" sz="2200" dirty="0" smtClean="0">
                <a:latin typeface="Sylfaen" pitchFamily="18" charset="0"/>
              </a:rPr>
              <a:t>внедрен</a:t>
            </a:r>
            <a:r>
              <a:rPr lang="hy-AM" sz="2200" dirty="0" smtClean="0">
                <a:latin typeface="Sylfaen" pitchFamily="18" charset="0"/>
              </a:rPr>
              <a:t>а</a:t>
            </a:r>
            <a:r>
              <a:rPr lang="ru-RU" sz="2200" dirty="0" smtClean="0">
                <a:latin typeface="Sylfaen" pitchFamily="18" charset="0"/>
              </a:rPr>
              <a:t> пилотн</a:t>
            </a:r>
            <a:r>
              <a:rPr lang="hy-AM" sz="2200" dirty="0" smtClean="0">
                <a:latin typeface="Sylfaen" pitchFamily="18" charset="0"/>
              </a:rPr>
              <a:t>ая</a:t>
            </a:r>
            <a:r>
              <a:rPr lang="ru-RU" sz="2200" dirty="0" smtClean="0">
                <a:latin typeface="Sylfaen" pitchFamily="18" charset="0"/>
              </a:rPr>
              <a:t> программ</a:t>
            </a:r>
            <a:r>
              <a:rPr lang="hy-AM" sz="2200" dirty="0" smtClean="0">
                <a:latin typeface="Sylfaen" pitchFamily="18" charset="0"/>
              </a:rPr>
              <a:t>а</a:t>
            </a:r>
            <a:r>
              <a:rPr lang="ru-RU" sz="2200" dirty="0" smtClean="0">
                <a:latin typeface="Sylfaen" pitchFamily="18" charset="0"/>
              </a:rPr>
              <a:t>, основой которого идентификация лиц пересекавших границу</a:t>
            </a:r>
            <a:r>
              <a:rPr lang="hy-AM" sz="2200" dirty="0" smtClean="0">
                <a:latin typeface="Sylfaen" pitchFamily="18" charset="0"/>
              </a:rPr>
              <a:t>.</a:t>
            </a:r>
            <a:r>
              <a:rPr lang="ru-RU" sz="2400" dirty="0" smtClean="0"/>
              <a:t> </a:t>
            </a:r>
            <a:r>
              <a:rPr lang="ru-RU" sz="2000" dirty="0" smtClean="0">
                <a:latin typeface="Sylfaen" pitchFamily="18" charset="0"/>
              </a:rPr>
              <a:t>Однако, показатели численности лиц, участвовавших в пересечениях границ, недостаточны для употребления базы данных </a:t>
            </a:r>
            <a:r>
              <a:rPr lang="hy-AM" sz="2000" dirty="0" smtClean="0">
                <a:latin typeface="Sylfaen" pitchFamily="18" charset="0"/>
              </a:rPr>
              <a:t>И</a:t>
            </a:r>
            <a:r>
              <a:rPr lang="ru-RU" sz="2000" dirty="0" smtClean="0">
                <a:latin typeface="Sylfaen" pitchFamily="18" charset="0"/>
              </a:rPr>
              <a:t>СПЭУ, как источника информации о международной миграции</a:t>
            </a:r>
            <a:r>
              <a:rPr lang="hy-AM" sz="2000" dirty="0" smtClean="0">
                <a:latin typeface="Sylfaen" pitchFamily="18" charset="0"/>
              </a:rPr>
              <a:t>.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8143900" cy="357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28-29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Мая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2015г.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      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                      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Карине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Куюмджян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НСС РА                                          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Слайд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5</a:t>
            </a:r>
            <a:endParaRPr lang="ru-RU" sz="14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7630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err="1" smtClean="0">
                <a:latin typeface="Times New Roman" pitchFamily="18" charset="0"/>
              </a:rPr>
              <a:t>Валовые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об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altLang="en-US" dirty="0" err="1" smtClean="0">
                <a:latin typeface="Times New Roman" pitchFamily="18" charset="0"/>
              </a:rPr>
              <a:t>емы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внешнего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пассажирооборота</a:t>
            </a:r>
            <a:endParaRPr lang="ru-RU" altLang="en-US" dirty="0" smtClean="0">
              <a:latin typeface="Times New Roman" pitchFamily="18" charset="0"/>
            </a:endParaRPr>
          </a:p>
        </p:txBody>
      </p:sp>
      <p:graphicFrame>
        <p:nvGraphicFramePr>
          <p:cNvPr id="4" name="Object 22"/>
          <p:cNvGraphicFramePr>
            <a:graphicFrameLocks noGrp="1" noChangeAspect="1"/>
          </p:cNvGraphicFramePr>
          <p:nvPr>
            <p:ph idx="1"/>
          </p:nvPr>
        </p:nvGraphicFramePr>
        <p:xfrm>
          <a:off x="0" y="1142984"/>
          <a:ext cx="830755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8143900" cy="357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28-29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Мая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2015г.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      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                      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Карине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Куюмджян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НСС РА                                          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Слайд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6</a:t>
            </a:r>
            <a:endParaRPr lang="ru-RU" sz="14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072462" cy="857256"/>
          </a:xfrm>
        </p:spPr>
        <p:txBody>
          <a:bodyPr>
            <a:normAutofit fontScale="90000"/>
          </a:bodyPr>
          <a:lstStyle/>
          <a:p>
            <a:r>
              <a:rPr lang="en-US" altLang="en-US" sz="3600" dirty="0" err="1" smtClean="0">
                <a:latin typeface="Sylfaen" pitchFamily="18" charset="0"/>
              </a:rPr>
              <a:t>Валовые</a:t>
            </a:r>
            <a:r>
              <a:rPr lang="en-US" altLang="en-US" sz="3600" dirty="0" smtClean="0">
                <a:latin typeface="Sylfaen" pitchFamily="18" charset="0"/>
              </a:rPr>
              <a:t> </a:t>
            </a:r>
            <a:r>
              <a:rPr lang="en-US" altLang="en-US" sz="3600" dirty="0" err="1" smtClean="0">
                <a:latin typeface="Sylfaen" pitchFamily="18" charset="0"/>
              </a:rPr>
              <a:t>об</a:t>
            </a:r>
            <a:r>
              <a:rPr lang="ru-RU" altLang="en-US" sz="3600" dirty="0" smtClean="0">
                <a:latin typeface="Sylfaen" pitchFamily="18" charset="0"/>
                <a:cs typeface="Times New Roman" pitchFamily="18" charset="0"/>
              </a:rPr>
              <a:t>Ъ</a:t>
            </a:r>
            <a:r>
              <a:rPr lang="en-US" altLang="en-US" sz="3600" dirty="0" err="1" smtClean="0">
                <a:latin typeface="Sylfaen" pitchFamily="18" charset="0"/>
              </a:rPr>
              <a:t>емы</a:t>
            </a:r>
            <a:r>
              <a:rPr lang="en-US" altLang="en-US" sz="3600" dirty="0" smtClean="0">
                <a:latin typeface="Sylfaen" pitchFamily="18" charset="0"/>
              </a:rPr>
              <a:t> </a:t>
            </a:r>
            <a:r>
              <a:rPr lang="en-US" altLang="en-US" sz="3600" dirty="0" err="1" smtClean="0">
                <a:latin typeface="Sylfaen" pitchFamily="18" charset="0"/>
              </a:rPr>
              <a:t>внешнего</a:t>
            </a:r>
            <a:r>
              <a:rPr lang="en-US" altLang="en-US" sz="3600" dirty="0" smtClean="0">
                <a:latin typeface="Sylfaen" pitchFamily="18" charset="0"/>
              </a:rPr>
              <a:t> </a:t>
            </a:r>
            <a:r>
              <a:rPr lang="en-US" altLang="en-US" sz="3600" dirty="0" err="1" smtClean="0">
                <a:latin typeface="Sylfaen" pitchFamily="18" charset="0"/>
              </a:rPr>
              <a:t>пассажирооборота</a:t>
            </a:r>
            <a:r>
              <a:rPr lang="hy-AM" altLang="en-US" sz="3600" dirty="0" smtClean="0">
                <a:latin typeface="Sylfaen" pitchFamily="18" charset="0"/>
              </a:rPr>
              <a:t>                    </a:t>
            </a:r>
            <a:r>
              <a:rPr lang="hy-AM" altLang="en-US" sz="2200" cap="none" dirty="0" smtClean="0">
                <a:latin typeface="Times New Roman" pitchFamily="18" charset="0"/>
              </a:rPr>
              <a:t>/тыс.чел./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2844" y="1142982"/>
          <a:ext cx="7858180" cy="571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5"/>
                <a:gridCol w="1964545"/>
                <a:gridCol w="1964545"/>
                <a:gridCol w="1964545"/>
              </a:tblGrid>
              <a:tr h="5743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Прибытия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Выбытия</a:t>
                      </a:r>
                    </a:p>
                    <a:p>
                      <a:pPr algn="ctr" fontAlgn="b"/>
                      <a:endParaRPr kumimoji="0" lang="ru-RU" sz="1600" b="1" i="0" u="none" strike="noStrike" kern="1200" dirty="0" smtClean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i="0" u="none" strike="noStrike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Баланс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590.7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593.4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-2.7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618.3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628.5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-10.2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739.9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737.8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845.8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833.3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12.5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983.7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962.0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21.7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1293.6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1296.8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-3.2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1397.1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1420.2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-23.1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1432.0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1457.0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-25.0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1754.2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1800.9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-46.7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1945.1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1988.9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-43.8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2191.9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2234.7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-42.8</a:t>
                      </a:r>
                    </a:p>
                  </a:txBody>
                  <a:tcPr marL="9525" marR="9525" marT="9525" marB="0" anchor="b"/>
                </a:tc>
              </a:tr>
              <a:tr h="428388">
                <a:tc>
                  <a:txBody>
                    <a:bodyPr/>
                    <a:lstStyle/>
                    <a:p>
                      <a:pPr algn="ctr" fontAlgn="b"/>
                      <a:r>
                        <a:rPr lang="hy-AM" sz="1800" b="1" i="0" u="none" strike="noStrike" dirty="0" smtClean="0">
                          <a:latin typeface="Arial"/>
                        </a:rPr>
                        <a:t>2013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2476.3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2507.5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1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-31.2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382000" cy="8572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y-AM" altLang="en-US" sz="3200" dirty="0" smtClean="0">
                <a:latin typeface="Sylfaen" pitchFamily="18" charset="0"/>
              </a:rPr>
              <a:t/>
            </a:r>
            <a:br>
              <a:rPr lang="hy-AM" altLang="en-US" sz="3200" dirty="0" smtClean="0">
                <a:latin typeface="Sylfaen" pitchFamily="18" charset="0"/>
              </a:rPr>
            </a:br>
            <a:r>
              <a:rPr lang="hy-AM" altLang="en-US" sz="3200" dirty="0" smtClean="0">
                <a:latin typeface="Sylfaen" pitchFamily="18" charset="0"/>
              </a:rPr>
              <a:t/>
            </a:r>
            <a:br>
              <a:rPr lang="hy-AM" altLang="en-US" sz="3200" dirty="0" smtClean="0">
                <a:latin typeface="Sylfaen" pitchFamily="18" charset="0"/>
              </a:rPr>
            </a:br>
            <a:r>
              <a:rPr lang="hy-AM" altLang="en-US" sz="3100" dirty="0" smtClean="0">
                <a:latin typeface="Sylfaen" pitchFamily="18" charset="0"/>
              </a:rPr>
              <a:t>3. </a:t>
            </a:r>
            <a:r>
              <a:rPr lang="en-US" altLang="en-US" sz="3100" dirty="0" err="1" smtClean="0">
                <a:latin typeface="Sylfaen" pitchFamily="18" charset="0"/>
              </a:rPr>
              <a:t>Административный</a:t>
            </a:r>
            <a:r>
              <a:rPr lang="en-US" altLang="en-US" sz="3100" dirty="0" smtClean="0">
                <a:latin typeface="Sylfaen" pitchFamily="18" charset="0"/>
              </a:rPr>
              <a:t>  </a:t>
            </a:r>
            <a:r>
              <a:rPr lang="en-US" altLang="en-US" sz="3100" dirty="0" err="1" smtClean="0">
                <a:latin typeface="Sylfaen" pitchFamily="18" charset="0"/>
              </a:rPr>
              <a:t>источник</a:t>
            </a:r>
            <a:r>
              <a:rPr lang="en-US" altLang="en-US" sz="3100" dirty="0" smtClean="0">
                <a:latin typeface="Sylfaen" pitchFamily="18" charset="0"/>
              </a:rPr>
              <a:t> </a:t>
            </a:r>
            <a:r>
              <a:rPr lang="en-US" altLang="en-US" sz="3100" dirty="0" err="1" smtClean="0">
                <a:latin typeface="Sylfaen" pitchFamily="18" charset="0"/>
              </a:rPr>
              <a:t>информации</a:t>
            </a:r>
            <a:endParaRPr lang="ru-RU" altLang="en-US" sz="3100" i="1" dirty="0" smtClean="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8143900" cy="5572164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hy-AM" sz="2200" dirty="0" smtClean="0">
                <a:latin typeface="Sylfaen" pitchFamily="18" charset="0"/>
              </a:rPr>
              <a:t>По</a:t>
            </a:r>
            <a:r>
              <a:rPr lang="ru-RU" sz="2200" dirty="0" smtClean="0">
                <a:latin typeface="Sylfaen" pitchFamily="18" charset="0"/>
              </a:rPr>
              <a:t> информационной базе системы </a:t>
            </a:r>
            <a:r>
              <a:rPr lang="hy-AM" sz="2200" dirty="0" smtClean="0">
                <a:latin typeface="Sylfaen" pitchFamily="18" charset="0"/>
              </a:rPr>
              <a:t>И</a:t>
            </a:r>
            <a:r>
              <a:rPr lang="ru-RU" sz="2200" dirty="0" smtClean="0">
                <a:latin typeface="Sylfaen" pitchFamily="18" charset="0"/>
              </a:rPr>
              <a:t>СПЭУ </a:t>
            </a:r>
            <a:r>
              <a:rPr lang="ru-RU" sz="2200" dirty="0" smtClean="0">
                <a:latin typeface="Sylfaen" pitchFamily="18" charset="0"/>
              </a:rPr>
              <a:t>также </a:t>
            </a:r>
            <a:r>
              <a:rPr lang="hy-AM" sz="2200" dirty="0" smtClean="0">
                <a:latin typeface="Sylfaen" pitchFamily="18" charset="0"/>
              </a:rPr>
              <a:t>доступны</a:t>
            </a:r>
            <a:r>
              <a:rPr lang="en-US" sz="2200" dirty="0" smtClean="0">
                <a:latin typeface="Sylfaen" pitchFamily="18" charset="0"/>
              </a:rPr>
              <a:t> </a:t>
            </a:r>
            <a:r>
              <a:rPr lang="ru-RU" sz="2200" dirty="0" smtClean="0">
                <a:latin typeface="Sylfaen" pitchFamily="18" charset="0"/>
              </a:rPr>
              <a:t>данные </a:t>
            </a:r>
            <a:r>
              <a:rPr lang="ru-RU" sz="2200" dirty="0" smtClean="0">
                <a:latin typeface="Sylfaen" pitchFamily="18" charset="0"/>
              </a:rPr>
              <a:t>о численности лиц, получивших визы на въезд в РА по стране, выдавшей документ удостоверяющий их личность. </a:t>
            </a:r>
            <a:endParaRPr lang="hy-AM" sz="2200" dirty="0" smtClean="0">
              <a:latin typeface="Sylfae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ru-RU" altLang="en-US" sz="2400" dirty="0" smtClean="0">
              <a:latin typeface="Sylfae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2071678"/>
          <a:ext cx="7643868" cy="463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Страна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2014г.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2013г.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2012г.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Sylfaen"/>
                          <a:ea typeface="Times New Roman"/>
                          <a:cs typeface="Arial"/>
                        </a:rPr>
                        <a:t>Всего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Sylfaen"/>
                          <a:ea typeface="Times New Roman"/>
                          <a:cs typeface="Arial"/>
                        </a:rPr>
                        <a:t>68 534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Sylfaen"/>
                          <a:ea typeface="Times New Roman"/>
                          <a:cs typeface="Arial"/>
                        </a:rPr>
                        <a:t>56 781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Sylfaen"/>
                          <a:ea typeface="Times New Roman"/>
                          <a:cs typeface="Arial"/>
                        </a:rPr>
                        <a:t>95 379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1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Иран</a:t>
                      </a:r>
                      <a:r>
                        <a:rPr lang="ru-RU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39066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31 811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39 055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США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Sylfaen"/>
                          <a:ea typeface="Times New Roman"/>
                          <a:cs typeface="Arial"/>
                        </a:rPr>
                        <a:t>9 202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8 683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9 305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1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kern="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Турция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4 442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4 123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4 510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Сирия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1 979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1 688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3 094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1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Изра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и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ль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1 649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1 470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606425" algn="l"/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        1 409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Япония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1 114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1 047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726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1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Канада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1 212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1 033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968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Туркменистан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Sylfaen"/>
                          <a:ea typeface="Times New Roman"/>
                          <a:cs typeface="Arial"/>
                        </a:rPr>
                        <a:t>624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596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431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Индия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Sylfaen"/>
                          <a:ea typeface="Times New Roman"/>
                          <a:cs typeface="Arial"/>
                        </a:rPr>
                        <a:t>1457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                 539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399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Ирак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478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499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289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Ливан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1 399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482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063625" algn="l"/>
                        </a:tabLst>
                      </a:pPr>
                      <a:r>
                        <a:rPr lang="en-US" sz="1800" dirty="0">
                          <a:latin typeface="Sylfaen"/>
                          <a:ea typeface="Times New Roman"/>
                          <a:cs typeface="Arial"/>
                        </a:rPr>
                        <a:t>1 069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52400"/>
            <a:ext cx="808675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y-AM" altLang="en-US" sz="3200" dirty="0" smtClean="0">
                <a:latin typeface="Sylfaen" pitchFamily="18" charset="0"/>
              </a:rPr>
              <a:t>4. </a:t>
            </a:r>
            <a:r>
              <a:rPr lang="en-US" altLang="en-US" sz="3200" dirty="0" err="1" smtClean="0">
                <a:latin typeface="Sylfaen" pitchFamily="18" charset="0"/>
              </a:rPr>
              <a:t>Административный</a:t>
            </a:r>
            <a:r>
              <a:rPr lang="en-US" altLang="en-US" sz="3200" dirty="0" smtClean="0">
                <a:latin typeface="Sylfaen" pitchFamily="18" charset="0"/>
              </a:rPr>
              <a:t>  </a:t>
            </a:r>
            <a:r>
              <a:rPr lang="en-US" altLang="en-US" sz="3200" dirty="0" err="1" smtClean="0">
                <a:latin typeface="Sylfaen" pitchFamily="18" charset="0"/>
              </a:rPr>
              <a:t>источник</a:t>
            </a:r>
            <a:r>
              <a:rPr lang="en-US" altLang="en-US" sz="3200" dirty="0" smtClean="0">
                <a:latin typeface="Sylfaen" pitchFamily="18" charset="0"/>
              </a:rPr>
              <a:t> </a:t>
            </a:r>
            <a:r>
              <a:rPr lang="en-US" altLang="en-US" sz="3200" dirty="0" err="1" smtClean="0">
                <a:latin typeface="Sylfaen" pitchFamily="18" charset="0"/>
              </a:rPr>
              <a:t>информации</a:t>
            </a:r>
            <a:endParaRPr lang="ru-RU" altLang="en-US" sz="3200" dirty="0" smtClean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215338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y-AM" sz="2400" dirty="0" smtClean="0">
                <a:latin typeface="Sylfaen" pitchFamily="18" charset="0"/>
              </a:rPr>
              <a:t>С </a:t>
            </a:r>
            <a:r>
              <a:rPr lang="ru-RU" sz="2400" dirty="0" smtClean="0">
                <a:latin typeface="Sylfaen" pitchFamily="18" charset="0"/>
              </a:rPr>
              <a:t>первого полугодия 2014г. Государственной службой по миграции Министерства территориального управления РА, предоставляется государственный статистический отчет по лицам,  нуждающимся  в  международной  защите,</a:t>
            </a:r>
            <a:r>
              <a:rPr lang="hy-AM" sz="2400" dirty="0" smtClean="0">
                <a:latin typeface="Sylfaen" pitchFamily="18" charset="0"/>
              </a:rPr>
              <a:t> по следующим характеристикам</a:t>
            </a:r>
            <a:r>
              <a:rPr lang="ru-RU" sz="2400" dirty="0" smtClean="0">
                <a:latin typeface="Sylfaen" pitchFamily="18" charset="0"/>
              </a:rPr>
              <a:t> </a:t>
            </a:r>
            <a:r>
              <a:rPr lang="hy-AM" sz="2400" dirty="0" smtClean="0">
                <a:latin typeface="Sylfaen" pitchFamily="18" charset="0"/>
              </a:rPr>
              <a:t>: </a:t>
            </a:r>
          </a:p>
          <a:p>
            <a:r>
              <a:rPr lang="ru-RU" sz="2400" b="1" dirty="0" smtClean="0">
                <a:latin typeface="Sylfaen" pitchFamily="18" charset="0"/>
              </a:rPr>
              <a:t>ищущи</a:t>
            </a:r>
            <a:r>
              <a:rPr lang="hy-AM" sz="2400" b="1" dirty="0" smtClean="0">
                <a:latin typeface="Sylfaen" pitchFamily="18" charset="0"/>
              </a:rPr>
              <a:t>е</a:t>
            </a:r>
            <a:r>
              <a:rPr lang="ru-RU" sz="2400" b="1" dirty="0" smtClean="0">
                <a:latin typeface="Sylfaen" pitchFamily="18" charset="0"/>
              </a:rPr>
              <a:t> убежище </a:t>
            </a:r>
            <a:r>
              <a:rPr lang="ru-RU" sz="2400" dirty="0" smtClean="0">
                <a:latin typeface="Sylfaen" pitchFamily="18" charset="0"/>
              </a:rPr>
              <a:t>по полу, возраст</a:t>
            </a:r>
            <a:r>
              <a:rPr lang="hy-AM" sz="2400" dirty="0" smtClean="0">
                <a:latin typeface="Sylfaen" pitchFamily="18" charset="0"/>
              </a:rPr>
              <a:t>ным группам</a:t>
            </a:r>
            <a:r>
              <a:rPr lang="ru-RU" sz="2400" dirty="0" smtClean="0">
                <a:latin typeface="Sylfaen" pitchFamily="18" charset="0"/>
              </a:rPr>
              <a:t> и стран</a:t>
            </a:r>
            <a:r>
              <a:rPr lang="hy-AM" sz="2400" dirty="0" smtClean="0">
                <a:latin typeface="Sylfaen" pitchFamily="18" charset="0"/>
              </a:rPr>
              <a:t>ам</a:t>
            </a:r>
            <a:r>
              <a:rPr lang="ru-RU" sz="2400" dirty="0" smtClean="0">
                <a:latin typeface="Sylfaen" pitchFamily="18" charset="0"/>
              </a:rPr>
              <a:t> гражданства</a:t>
            </a:r>
            <a:r>
              <a:rPr lang="hy-AM" sz="2400" dirty="0" smtClean="0">
                <a:latin typeface="Sylfaen" pitchFamily="18" charset="0"/>
              </a:rPr>
              <a:t>; </a:t>
            </a:r>
          </a:p>
          <a:p>
            <a:r>
              <a:rPr lang="ru-RU" sz="2400" dirty="0" smtClean="0">
                <a:latin typeface="Sylfaen" pitchFamily="18" charset="0"/>
              </a:rPr>
              <a:t>лиц</a:t>
            </a:r>
            <a:r>
              <a:rPr lang="hy-AM" sz="2400" dirty="0" smtClean="0">
                <a:latin typeface="Sylfaen" pitchFamily="18" charset="0"/>
              </a:rPr>
              <a:t>а</a:t>
            </a:r>
            <a:r>
              <a:rPr lang="ru-RU" sz="2400" dirty="0" smtClean="0">
                <a:latin typeface="Sylfaen" pitchFamily="18" charset="0"/>
              </a:rPr>
              <a:t>, </a:t>
            </a:r>
            <a:r>
              <a:rPr lang="ru-RU" sz="2400" b="1" dirty="0" smtClean="0">
                <a:latin typeface="Sylfaen" pitchFamily="18" charset="0"/>
              </a:rPr>
              <a:t>п</a:t>
            </a:r>
            <a:r>
              <a:rPr lang="hy-AM" sz="2400" b="1" dirty="0" smtClean="0">
                <a:latin typeface="Sylfaen" pitchFamily="18" charset="0"/>
              </a:rPr>
              <a:t>олучившие статус</a:t>
            </a:r>
            <a:r>
              <a:rPr lang="ru-RU" sz="2400" b="1" dirty="0" smtClean="0">
                <a:latin typeface="Sylfaen" pitchFamily="18" charset="0"/>
              </a:rPr>
              <a:t> беженца </a:t>
            </a:r>
            <a:r>
              <a:rPr lang="hy-AM" sz="2400" dirty="0" smtClean="0">
                <a:latin typeface="Sylfaen" pitchFamily="18" charset="0"/>
              </a:rPr>
              <a:t>(н</a:t>
            </a:r>
            <a:r>
              <a:rPr lang="ru-RU" sz="2400" dirty="0" smtClean="0">
                <a:latin typeface="Sylfaen" pitchFamily="18" charset="0"/>
              </a:rPr>
              <a:t>а основе окончательных реше</a:t>
            </a:r>
            <a:r>
              <a:rPr lang="hy-AM" sz="2400" dirty="0" smtClean="0">
                <a:latin typeface="Sylfaen" pitchFamily="18" charset="0"/>
              </a:rPr>
              <a:t>н</a:t>
            </a:r>
            <a:r>
              <a:rPr lang="ru-RU" sz="2400" dirty="0" smtClean="0">
                <a:latin typeface="Sylfaen" pitchFamily="18" charset="0"/>
              </a:rPr>
              <a:t>и</a:t>
            </a:r>
            <a:r>
              <a:rPr lang="hy-AM" sz="2400" dirty="0" smtClean="0">
                <a:latin typeface="Sylfaen" pitchFamily="18" charset="0"/>
              </a:rPr>
              <a:t>й</a:t>
            </a:r>
            <a:r>
              <a:rPr lang="ru-RU" sz="2400" dirty="0" smtClean="0">
                <a:latin typeface="Sylfaen" pitchFamily="18" charset="0"/>
              </a:rPr>
              <a:t> Государственной службы по миграции или судебны</a:t>
            </a:r>
            <a:r>
              <a:rPr lang="hy-AM" sz="2400" dirty="0" smtClean="0">
                <a:latin typeface="Sylfaen" pitchFamily="18" charset="0"/>
              </a:rPr>
              <a:t>ми</a:t>
            </a:r>
            <a:r>
              <a:rPr lang="ru-RU" sz="2400" dirty="0" smtClean="0">
                <a:latin typeface="Sylfaen" pitchFamily="18" charset="0"/>
              </a:rPr>
              <a:t> орган</a:t>
            </a:r>
            <a:r>
              <a:rPr lang="hy-AM" sz="2400" dirty="0" smtClean="0">
                <a:latin typeface="Sylfaen" pitchFamily="18" charset="0"/>
              </a:rPr>
              <a:t>ами) </a:t>
            </a:r>
            <a:r>
              <a:rPr lang="ru-RU" sz="2400" dirty="0" smtClean="0">
                <a:latin typeface="Sylfaen" pitchFamily="18" charset="0"/>
              </a:rPr>
              <a:t>или </a:t>
            </a:r>
            <a:r>
              <a:rPr lang="hy-AM" sz="2400" dirty="0" smtClean="0">
                <a:latin typeface="Sylfaen" pitchFamily="18" charset="0"/>
              </a:rPr>
              <a:t>лица чей </a:t>
            </a:r>
            <a:r>
              <a:rPr lang="ru-RU" sz="2400" dirty="0" smtClean="0">
                <a:latin typeface="Sylfaen" pitchFamily="18" charset="0"/>
              </a:rPr>
              <a:t>с</a:t>
            </a:r>
            <a:r>
              <a:rPr lang="hy-AM" sz="2400" dirty="0" smtClean="0">
                <a:latin typeface="Sylfaen" pitchFamily="18" charset="0"/>
              </a:rPr>
              <a:t>татус</a:t>
            </a:r>
            <a:r>
              <a:rPr lang="ru-RU" sz="2400" dirty="0" smtClean="0">
                <a:latin typeface="Sylfaen" pitchFamily="18" charset="0"/>
              </a:rPr>
              <a:t> беженца</a:t>
            </a:r>
            <a:r>
              <a:rPr lang="hy-AM" sz="2400" dirty="0" smtClean="0">
                <a:latin typeface="Sylfaen" pitchFamily="18" charset="0"/>
              </a:rPr>
              <a:t> прекращен </a:t>
            </a:r>
            <a:r>
              <a:rPr lang="ru-RU" sz="2400" dirty="0" smtClean="0">
                <a:latin typeface="Sylfaen" pitchFamily="18" charset="0"/>
              </a:rPr>
              <a:t>по полу, возраст</a:t>
            </a:r>
            <a:r>
              <a:rPr lang="hy-AM" sz="2400" dirty="0" smtClean="0">
                <a:latin typeface="Sylfaen" pitchFamily="18" charset="0"/>
              </a:rPr>
              <a:t>ным группам</a:t>
            </a:r>
            <a:r>
              <a:rPr lang="ru-RU" sz="2400" dirty="0" smtClean="0">
                <a:latin typeface="Sylfaen" pitchFamily="18" charset="0"/>
              </a:rPr>
              <a:t> и по стран</a:t>
            </a:r>
            <a:r>
              <a:rPr lang="hy-AM" sz="2400" dirty="0" smtClean="0">
                <a:latin typeface="Sylfaen" pitchFamily="18" charset="0"/>
              </a:rPr>
              <a:t>ам</a:t>
            </a:r>
            <a:r>
              <a:rPr lang="ru-RU" sz="2400" dirty="0" smtClean="0">
                <a:latin typeface="Sylfaen" pitchFamily="18" charset="0"/>
              </a:rPr>
              <a:t> гражданства</a:t>
            </a:r>
            <a:r>
              <a:rPr lang="hy-AM" sz="2400" dirty="0" smtClean="0">
                <a:latin typeface="Sylfaen" pitchFamily="18" charset="0"/>
              </a:rPr>
              <a:t>.</a:t>
            </a:r>
            <a:endParaRPr lang="en-US" sz="2400" dirty="0" smtClean="0">
              <a:latin typeface="Sylfaen" pitchFamily="18" charset="0"/>
            </a:endParaRPr>
          </a:p>
          <a:p>
            <a:pPr>
              <a:lnSpc>
                <a:spcPct val="90000"/>
              </a:lnSpc>
            </a:pPr>
            <a:endParaRPr lang="ru-RU" altLang="en-US" sz="2400" dirty="0" smtClean="0">
              <a:latin typeface="Times New Roman" pitchFamily="18" charset="0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8143900" cy="357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28-29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Мая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2015г.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      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                      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Карине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Куюмджян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НСС РА                                            </a:t>
            </a:r>
            <a:r>
              <a:rPr lang="en-US" sz="1400" b="1" dirty="0" err="1" smtClean="0">
                <a:solidFill>
                  <a:prstClr val="black"/>
                </a:solidFill>
                <a:latin typeface="Sylfaen" pitchFamily="18" charset="0"/>
              </a:rPr>
              <a:t>Слайд</a:t>
            </a:r>
            <a:r>
              <a:rPr lang="en-US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</a:rPr>
              <a:t> </a:t>
            </a:r>
            <a:r>
              <a:rPr lang="hy-AM" sz="1400" b="1" dirty="0" smtClean="0">
                <a:solidFill>
                  <a:prstClr val="black"/>
                </a:solidFill>
                <a:latin typeface="Sylfaen" pitchFamily="18" charset="0"/>
              </a:rPr>
              <a:t>9</a:t>
            </a:r>
            <a:endParaRPr lang="ru-RU" sz="14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4465</TotalTime>
  <Words>902</Words>
  <Application>Microsoft Office PowerPoint</Application>
  <PresentationFormat>On-screen Show (4:3)</PresentationFormat>
  <Paragraphs>141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Административные Источники Данных миграционной статистики в Республике Армения До 2013 г. </vt:lpstr>
      <vt:lpstr>1. Основные Источники Администра-тивного учетa по миграции</vt:lpstr>
      <vt:lpstr>  Данные текущей статистики  по миграции до 2013г.,   формировались на основе  данных статистических талонов  (листков) прибытия (ф.19) и выбытия (ф.20) поступающие от территориальных подразделений  паспортно-визового управления  Полиции  РА .  .  Талоны содержали следующие характеристики мигрантов: дата  и место рождения, пол,  гражданство, национальность, место жительства (регистрации), место прибытия/отъезда , цель приезда/отъезда, место работы и занятие по прежнему месту жительства, уровень образования, семейное положение, сведения о детях в возрасте  до 16 лет, прибывших/выбывших вместе со взрослыми.    В результате автоматизированной обработки сведений содержащихся в статталонах, данные об учтенных (прибывших) и снятых с учета (выбывших),   были    сгруп-пированные по территориальному и ряду социаль-но‐демографических показателей (полу,   возрасту, брачному состоянию, уровню образования и др.). </vt:lpstr>
      <vt:lpstr>Динамика Межгосударственной Миграции, 2000-2011 (по даным  паспортных отделов  полиции РА)  /тыс.чел./ </vt:lpstr>
      <vt:lpstr>2. Административный  источник информации</vt:lpstr>
      <vt:lpstr>Валовые об'емы внешнего пассажирооборота</vt:lpstr>
      <vt:lpstr>Валовые обЪемы внешнего пассажирооборота                    /тыс.чел./</vt:lpstr>
      <vt:lpstr>  3. Административный  источник информации</vt:lpstr>
      <vt:lpstr>4. Административный  источник информации</vt:lpstr>
      <vt:lpstr>5. Административный  источник информации</vt:lpstr>
      <vt:lpstr>Спасибо за внимание</vt:lpstr>
    </vt:vector>
  </TitlesOfParts>
  <Company>NSS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CENSUS EXPERIENCES IN THE REPUBLIC OF ARMENIA</dc:title>
  <dc:creator>kkarine</dc:creator>
  <cp:lastModifiedBy>user</cp:lastModifiedBy>
  <cp:revision>244</cp:revision>
  <dcterms:created xsi:type="dcterms:W3CDTF">2010-07-07T12:20:31Z</dcterms:created>
  <dcterms:modified xsi:type="dcterms:W3CDTF">2015-05-27T05:05:53Z</dcterms:modified>
</cp:coreProperties>
</file>