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01D2AC-74EE-4F58-A971-82CC5D237AC9}" type="datetimeFigureOut">
              <a:rPr lang="en-GB" smtClean="0"/>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34839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1D2AC-74EE-4F58-A971-82CC5D237AC9}" type="datetimeFigureOut">
              <a:rPr lang="en-GB" smtClean="0"/>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278922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1D2AC-74EE-4F58-A971-82CC5D237AC9}" type="datetimeFigureOut">
              <a:rPr lang="en-GB" smtClean="0"/>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349575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1D2AC-74EE-4F58-A971-82CC5D237AC9}" type="datetimeFigureOut">
              <a:rPr lang="en-GB" smtClean="0"/>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390045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1D2AC-74EE-4F58-A971-82CC5D237AC9}" type="datetimeFigureOut">
              <a:rPr lang="en-GB" smtClean="0"/>
              <a:t>05/11/2013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252800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01D2AC-74EE-4F58-A971-82CC5D237AC9}" type="datetimeFigureOut">
              <a:rPr lang="en-GB" smtClean="0"/>
              <a:t>05/11/2013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315166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01D2AC-74EE-4F58-A971-82CC5D237AC9}" type="datetimeFigureOut">
              <a:rPr lang="en-GB" smtClean="0"/>
              <a:t>05/11/2013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345040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01D2AC-74EE-4F58-A971-82CC5D237AC9}" type="datetimeFigureOut">
              <a:rPr lang="en-GB" smtClean="0"/>
              <a:t>05/11/2013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286108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1D2AC-74EE-4F58-A971-82CC5D237AC9}" type="datetimeFigureOut">
              <a:rPr lang="en-GB" smtClean="0"/>
              <a:t>05/11/2013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129829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1D2AC-74EE-4F58-A971-82CC5D237AC9}" type="datetimeFigureOut">
              <a:rPr lang="en-GB" smtClean="0"/>
              <a:t>05/11/2013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258304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1D2AC-74EE-4F58-A971-82CC5D237AC9}" type="datetimeFigureOut">
              <a:rPr lang="en-GB" smtClean="0"/>
              <a:t>05/11/2013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5441DF-B3D3-49F9-BF62-D8FFF5670DDD}" type="slidenum">
              <a:rPr lang="en-GB" smtClean="0"/>
              <a:t>‹#›</a:t>
            </a:fld>
            <a:endParaRPr lang="en-GB"/>
          </a:p>
        </p:txBody>
      </p:sp>
    </p:spTree>
    <p:extLst>
      <p:ext uri="{BB962C8B-B14F-4D97-AF65-F5344CB8AC3E}">
        <p14:creationId xmlns:p14="http://schemas.microsoft.com/office/powerpoint/2010/main" val="207152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1D2AC-74EE-4F58-A971-82CC5D237AC9}" type="datetimeFigureOut">
              <a:rPr lang="en-GB" smtClean="0"/>
              <a:t>05/11/2013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441DF-B3D3-49F9-BF62-D8FFF5670DDD}" type="slidenum">
              <a:rPr lang="en-GB" smtClean="0"/>
              <a:t>‹#›</a:t>
            </a:fld>
            <a:endParaRPr lang="en-GB"/>
          </a:p>
        </p:txBody>
      </p:sp>
    </p:spTree>
    <p:extLst>
      <p:ext uri="{BB962C8B-B14F-4D97-AF65-F5344CB8AC3E}">
        <p14:creationId xmlns:p14="http://schemas.microsoft.com/office/powerpoint/2010/main" val="318105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Workshop Conclusions </a:t>
            </a:r>
            <a:r>
              <a:rPr lang="en-GB" dirty="0" smtClean="0"/>
              <a:t>and Recommendations</a:t>
            </a:r>
            <a:endParaRPr lang="en-GB" dirty="0"/>
          </a:p>
        </p:txBody>
      </p:sp>
      <p:sp>
        <p:nvSpPr>
          <p:cNvPr id="3" name="Subtitle 2"/>
          <p:cNvSpPr>
            <a:spLocks noGrp="1"/>
          </p:cNvSpPr>
          <p:nvPr>
            <p:ph type="subTitle" idx="1"/>
          </p:nvPr>
        </p:nvSpPr>
        <p:spPr>
          <a:xfrm>
            <a:off x="1331640" y="4869160"/>
            <a:ext cx="6400800" cy="1752600"/>
          </a:xfrm>
        </p:spPr>
        <p:txBody>
          <a:bodyPr>
            <a:normAutofit fontScale="70000" lnSpcReduction="20000"/>
          </a:bodyPr>
          <a:lstStyle/>
          <a:p>
            <a:r>
              <a:rPr lang="en-US" dirty="0"/>
              <a:t>Towards better Evidence on Migration and Development in Eastern Europe and Central Asia, Capacity-building Workshop on Migration Statistics </a:t>
            </a:r>
          </a:p>
          <a:p>
            <a:r>
              <a:rPr lang="en-US" dirty="0"/>
              <a:t>Almaty, Kazakhstan, 31 </a:t>
            </a:r>
            <a:r>
              <a:rPr lang="en-US" dirty="0" smtClean="0"/>
              <a:t>October- 1 November </a:t>
            </a:r>
            <a:r>
              <a:rPr lang="en-US" dirty="0"/>
              <a:t>2013 </a:t>
            </a:r>
            <a:endParaRPr lang="fr-CH" dirty="0"/>
          </a:p>
          <a:p>
            <a:endParaRPr lang="en-GB" dirty="0"/>
          </a:p>
        </p:txBody>
      </p:sp>
    </p:spTree>
    <p:extLst>
      <p:ext uri="{BB962C8B-B14F-4D97-AF65-F5344CB8AC3E}">
        <p14:creationId xmlns:p14="http://schemas.microsoft.com/office/powerpoint/2010/main" val="608657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HLD on Migration and Development has illustrated the high demand and need for data to support evidence based policy decisions.</a:t>
            </a:r>
          </a:p>
          <a:p>
            <a:r>
              <a:rPr lang="en-GB" dirty="0" smtClean="0"/>
              <a:t>Labour</a:t>
            </a:r>
            <a:r>
              <a:rPr lang="en-GB" dirty="0" smtClean="0">
                <a:solidFill>
                  <a:srgbClr val="FF0000"/>
                </a:solidFill>
              </a:rPr>
              <a:t> </a:t>
            </a:r>
            <a:r>
              <a:rPr lang="en-GB" dirty="0" smtClean="0"/>
              <a:t>migration</a:t>
            </a:r>
            <a:r>
              <a:rPr lang="en-GB" dirty="0" smtClean="0">
                <a:solidFill>
                  <a:srgbClr val="FF0000"/>
                </a:solidFill>
              </a:rPr>
              <a:t> </a:t>
            </a:r>
            <a:r>
              <a:rPr lang="en-GB" dirty="0" smtClean="0"/>
              <a:t>continues to remain an important issue</a:t>
            </a:r>
            <a:r>
              <a:rPr lang="en-GB" dirty="0" smtClean="0">
                <a:solidFill>
                  <a:srgbClr val="FF0000"/>
                </a:solidFill>
              </a:rPr>
              <a:t> </a:t>
            </a:r>
            <a:r>
              <a:rPr lang="en-GB" dirty="0" smtClean="0"/>
              <a:t>for the region.</a:t>
            </a:r>
          </a:p>
          <a:p>
            <a:r>
              <a:rPr lang="en-GB" dirty="0" smtClean="0"/>
              <a:t>There is a need to improve measurement of and promote the positive impact of migration, while measuring and mitigating its</a:t>
            </a:r>
            <a:r>
              <a:rPr lang="en-GB" dirty="0" smtClean="0">
                <a:solidFill>
                  <a:srgbClr val="FF0000"/>
                </a:solidFill>
              </a:rPr>
              <a:t> </a:t>
            </a:r>
            <a:r>
              <a:rPr lang="en-GB" dirty="0" smtClean="0"/>
              <a:t>negative </a:t>
            </a:r>
            <a:r>
              <a:rPr lang="en-GB" dirty="0" smtClean="0"/>
              <a:t>impact.</a:t>
            </a:r>
            <a:endParaRPr lang="en-GB" dirty="0"/>
          </a:p>
        </p:txBody>
      </p:sp>
    </p:spTree>
    <p:extLst>
      <p:ext uri="{BB962C8B-B14F-4D97-AF65-F5344CB8AC3E}">
        <p14:creationId xmlns:p14="http://schemas.microsoft.com/office/powerpoint/2010/main" val="3973011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There is no debate on if migration affects development, but the question is </a:t>
            </a:r>
            <a:r>
              <a:rPr lang="en-GB" b="1" dirty="0" smtClean="0"/>
              <a:t>how </a:t>
            </a:r>
            <a:r>
              <a:rPr lang="en-GB" dirty="0" smtClean="0"/>
              <a:t>it affects development.</a:t>
            </a:r>
          </a:p>
          <a:p>
            <a:r>
              <a:rPr lang="en-GB" dirty="0" smtClean="0"/>
              <a:t>Migration should be included in the post 2015-development agenda.</a:t>
            </a:r>
          </a:p>
          <a:p>
            <a:r>
              <a:rPr lang="en-GB" dirty="0" smtClean="0"/>
              <a:t>Migration-related indicators developed for the post-2015 agenda should be limited in number, directly related to goals, and within the capacity of countries to produce.</a:t>
            </a:r>
            <a:endParaRPr lang="en-GB" dirty="0"/>
          </a:p>
        </p:txBody>
      </p:sp>
    </p:spTree>
    <p:extLst>
      <p:ext uri="{BB962C8B-B14F-4D97-AF65-F5344CB8AC3E}">
        <p14:creationId xmlns:p14="http://schemas.microsoft.com/office/powerpoint/2010/main" val="53808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There should be greater coordination between data collecting agencies to help improve the quality and harmonization of data.</a:t>
            </a:r>
          </a:p>
          <a:p>
            <a:r>
              <a:rPr lang="en-GB" dirty="0" smtClean="0"/>
              <a:t>Indicators to measure the social pillar should include measures on family, health, education, and gender.</a:t>
            </a:r>
          </a:p>
          <a:p>
            <a:r>
              <a:rPr lang="en-GB" dirty="0" smtClean="0"/>
              <a:t>It is often difficult to differentiate between environmental and other reasons for migration. </a:t>
            </a:r>
            <a:endParaRPr lang="en-GB" dirty="0"/>
          </a:p>
        </p:txBody>
      </p:sp>
    </p:spTree>
    <p:extLst>
      <p:ext uri="{BB962C8B-B14F-4D97-AF65-F5344CB8AC3E}">
        <p14:creationId xmlns:p14="http://schemas.microsoft.com/office/powerpoint/2010/main" val="168825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There was no agreement that </a:t>
            </a:r>
            <a:r>
              <a:rPr lang="en-GB" dirty="0"/>
              <a:t>e</a:t>
            </a:r>
            <a:r>
              <a:rPr lang="en-GB" dirty="0" smtClean="0"/>
              <a:t>nvironmental migration is a major concern for the region, particularly with regard to its relationship to development.</a:t>
            </a:r>
          </a:p>
          <a:p>
            <a:r>
              <a:rPr lang="en-GB" dirty="0" smtClean="0"/>
              <a:t>Indicators should be developed in close cooperation between policy makers and statisticians. </a:t>
            </a:r>
          </a:p>
          <a:p>
            <a:r>
              <a:rPr lang="en-GB" dirty="0" smtClean="0"/>
              <a:t>In the region, ambiguity and politicization of the term “migration” can lead to misunderstanding and affect data quality.</a:t>
            </a:r>
            <a:endParaRPr lang="en-GB" dirty="0"/>
          </a:p>
        </p:txBody>
      </p:sp>
    </p:spTree>
    <p:extLst>
      <p:ext uri="{BB962C8B-B14F-4D97-AF65-F5344CB8AC3E}">
        <p14:creationId xmlns:p14="http://schemas.microsoft.com/office/powerpoint/2010/main" val="1001321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There is a need to assess the impact of migration on migrants themselves, as well as for countries of origin and destination, in particular its contribution to the social and economic pillars of sustainable</a:t>
            </a:r>
            <a:r>
              <a:rPr lang="en-GB" dirty="0" smtClean="0">
                <a:solidFill>
                  <a:srgbClr val="FF0000"/>
                </a:solidFill>
              </a:rPr>
              <a:t> </a:t>
            </a:r>
            <a:r>
              <a:rPr lang="en-GB" dirty="0" smtClean="0"/>
              <a:t>development.</a:t>
            </a:r>
          </a:p>
          <a:p>
            <a:r>
              <a:rPr lang="en-GB" dirty="0" smtClean="0"/>
              <a:t>Countries should use readily available remittance indicators and they should be included in the post-2015 development indicators.</a:t>
            </a:r>
            <a:r>
              <a:rPr lang="en-GB" dirty="0" smtClean="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48622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M</a:t>
            </a:r>
            <a:r>
              <a:rPr lang="en-GB" dirty="0" smtClean="0"/>
              <a:t>igration indicators</a:t>
            </a:r>
            <a:r>
              <a:rPr lang="en-GB" dirty="0" smtClean="0">
                <a:solidFill>
                  <a:srgbClr val="FF0000"/>
                </a:solidFill>
              </a:rPr>
              <a:t> </a:t>
            </a:r>
            <a:r>
              <a:rPr lang="en-GB" dirty="0" smtClean="0"/>
              <a:t>should be mainstreamed into existing indicator groups for monitoring development progress, while separate migration-related goals could also be created.</a:t>
            </a:r>
          </a:p>
          <a:p>
            <a:r>
              <a:rPr lang="en-GB" dirty="0"/>
              <a:t>R</a:t>
            </a:r>
            <a:r>
              <a:rPr lang="en-GB" dirty="0" smtClean="0"/>
              <a:t>emittances continue to be an important source of national and household income in the region and contribute to reducing poverty. </a:t>
            </a:r>
          </a:p>
          <a:p>
            <a:r>
              <a:rPr lang="en-GB" dirty="0" smtClean="0"/>
              <a:t>Efforts should continue to be made to improve the quality of data on remittances.  </a:t>
            </a:r>
          </a:p>
        </p:txBody>
      </p:sp>
    </p:spTree>
    <p:extLst>
      <p:ext uri="{BB962C8B-B14F-4D97-AF65-F5344CB8AC3E}">
        <p14:creationId xmlns:p14="http://schemas.microsoft.com/office/powerpoint/2010/main" val="1783821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Household surveys are important to improve measurement of the impact of remittances, as well as fill gaps in data reported by central banks.</a:t>
            </a:r>
          </a:p>
          <a:p>
            <a:r>
              <a:rPr lang="en-GB" dirty="0" smtClean="0"/>
              <a:t>Household surveys should be harmonized to increase data quality and comparability, including questions to measure remittances.</a:t>
            </a:r>
            <a:endParaRPr lang="en-GB" dirty="0"/>
          </a:p>
        </p:txBody>
      </p:sp>
    </p:spTree>
    <p:extLst>
      <p:ext uri="{BB962C8B-B14F-4D97-AF65-F5344CB8AC3E}">
        <p14:creationId xmlns:p14="http://schemas.microsoft.com/office/powerpoint/2010/main" val="105629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GB" dirty="0" smtClean="0"/>
              <a:t>Several financial-related indicators were identified, including those related to costs of migration, financial literacy, savings strategies, and entrepreneurship. </a:t>
            </a:r>
          </a:p>
          <a:p>
            <a:r>
              <a:rPr lang="en-GB" dirty="0" smtClean="0"/>
              <a:t>Goals and indicators related to </a:t>
            </a:r>
            <a:r>
              <a:rPr lang="en-GB" dirty="0"/>
              <a:t>f</a:t>
            </a:r>
            <a:r>
              <a:rPr lang="en-GB" dirty="0" smtClean="0"/>
              <a:t>oreigners in the labour force were discussed. Duration of stay, education,  economic sector, citizenship, language skills, demographic characteristics, income, and remittances were deemed important for measurement.</a:t>
            </a:r>
          </a:p>
          <a:p>
            <a:r>
              <a:rPr lang="en-GB" dirty="0" smtClean="0"/>
              <a:t>Goals and targets still need to be better developed, consulted, and harmonized. </a:t>
            </a:r>
            <a:endParaRPr lang="en-GB" dirty="0"/>
          </a:p>
        </p:txBody>
      </p:sp>
    </p:spTree>
    <p:extLst>
      <p:ext uri="{BB962C8B-B14F-4D97-AF65-F5344CB8AC3E}">
        <p14:creationId xmlns:p14="http://schemas.microsoft.com/office/powerpoint/2010/main" val="3907360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493</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Workshop Conclusions and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 and Recommendations</dc:title>
  <dc:creator>Mijidgombo Oyunjargal</dc:creator>
  <cp:lastModifiedBy>Jason Schachter</cp:lastModifiedBy>
  <cp:revision>60</cp:revision>
  <dcterms:created xsi:type="dcterms:W3CDTF">2013-11-01T06:44:03Z</dcterms:created>
  <dcterms:modified xsi:type="dcterms:W3CDTF">2013-11-05T14:33:51Z</dcterms:modified>
</cp:coreProperties>
</file>