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3" r:id="rId4"/>
    <p:sldId id="259" r:id="rId5"/>
    <p:sldId id="260" r:id="rId6"/>
    <p:sldId id="261" r:id="rId7"/>
    <p:sldId id="274" r:id="rId8"/>
    <p:sldId id="271" r:id="rId9"/>
    <p:sldId id="263" r:id="rId10"/>
    <p:sldId id="264" r:id="rId11"/>
    <p:sldId id="265" r:id="rId12"/>
    <p:sldId id="275" r:id="rId13"/>
    <p:sldId id="276" r:id="rId14"/>
    <p:sldId id="277" r:id="rId15"/>
    <p:sldId id="278" r:id="rId16"/>
    <p:sldId id="279" r:id="rId17"/>
    <p:sldId id="280" r:id="rId18"/>
    <p:sldId id="281" r:id="rId19"/>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017C6C86-35E4-45CE-87FF-55D4ABD5C750}" type="datetimeFigureOut">
              <a:rPr lang="hu-HU" smtClean="0"/>
              <a:t>2015.06.16.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3F0FF00-938B-4480-B271-C04490D2F5BA}" type="slidenum">
              <a:rPr lang="hu-HU" smtClean="0"/>
              <a:t>‹#›</a:t>
            </a:fld>
            <a:endParaRPr lang="hu-HU"/>
          </a:p>
        </p:txBody>
      </p:sp>
    </p:spTree>
    <p:extLst>
      <p:ext uri="{BB962C8B-B14F-4D97-AF65-F5344CB8AC3E}">
        <p14:creationId xmlns:p14="http://schemas.microsoft.com/office/powerpoint/2010/main" val="493429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17C6C86-35E4-45CE-87FF-55D4ABD5C750}" type="datetimeFigureOut">
              <a:rPr lang="hu-HU" smtClean="0"/>
              <a:t>2015.06.16.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3F0FF00-938B-4480-B271-C04490D2F5BA}" type="slidenum">
              <a:rPr lang="hu-HU" smtClean="0"/>
              <a:t>‹#›</a:t>
            </a:fld>
            <a:endParaRPr lang="hu-HU"/>
          </a:p>
        </p:txBody>
      </p:sp>
    </p:spTree>
    <p:extLst>
      <p:ext uri="{BB962C8B-B14F-4D97-AF65-F5344CB8AC3E}">
        <p14:creationId xmlns:p14="http://schemas.microsoft.com/office/powerpoint/2010/main" val="2878688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17C6C86-35E4-45CE-87FF-55D4ABD5C750}" type="datetimeFigureOut">
              <a:rPr lang="hu-HU" smtClean="0"/>
              <a:t>2015.06.16.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3F0FF00-938B-4480-B271-C04490D2F5BA}" type="slidenum">
              <a:rPr lang="hu-HU" smtClean="0"/>
              <a:t>‹#›</a:t>
            </a:fld>
            <a:endParaRPr lang="hu-HU"/>
          </a:p>
        </p:txBody>
      </p:sp>
    </p:spTree>
    <p:extLst>
      <p:ext uri="{BB962C8B-B14F-4D97-AF65-F5344CB8AC3E}">
        <p14:creationId xmlns:p14="http://schemas.microsoft.com/office/powerpoint/2010/main" val="266088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17C6C86-35E4-45CE-87FF-55D4ABD5C750}" type="datetimeFigureOut">
              <a:rPr lang="hu-HU" smtClean="0"/>
              <a:t>2015.06.16.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3F0FF00-938B-4480-B271-C04490D2F5BA}" type="slidenum">
              <a:rPr lang="hu-HU" smtClean="0"/>
              <a:t>‹#›</a:t>
            </a:fld>
            <a:endParaRPr lang="hu-HU"/>
          </a:p>
        </p:txBody>
      </p:sp>
    </p:spTree>
    <p:extLst>
      <p:ext uri="{BB962C8B-B14F-4D97-AF65-F5344CB8AC3E}">
        <p14:creationId xmlns:p14="http://schemas.microsoft.com/office/powerpoint/2010/main" val="1836166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017C6C86-35E4-45CE-87FF-55D4ABD5C750}" type="datetimeFigureOut">
              <a:rPr lang="hu-HU" smtClean="0"/>
              <a:t>2015.06.16.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43F0FF00-938B-4480-B271-C04490D2F5BA}" type="slidenum">
              <a:rPr lang="hu-HU" smtClean="0"/>
              <a:t>‹#›</a:t>
            </a:fld>
            <a:endParaRPr lang="hu-HU"/>
          </a:p>
        </p:txBody>
      </p:sp>
    </p:spTree>
    <p:extLst>
      <p:ext uri="{BB962C8B-B14F-4D97-AF65-F5344CB8AC3E}">
        <p14:creationId xmlns:p14="http://schemas.microsoft.com/office/powerpoint/2010/main" val="624979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017C6C86-35E4-45CE-87FF-55D4ABD5C750}" type="datetimeFigureOut">
              <a:rPr lang="hu-HU" smtClean="0"/>
              <a:t>2015.06.16.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43F0FF00-938B-4480-B271-C04490D2F5BA}" type="slidenum">
              <a:rPr lang="hu-HU" smtClean="0"/>
              <a:t>‹#›</a:t>
            </a:fld>
            <a:endParaRPr lang="hu-HU"/>
          </a:p>
        </p:txBody>
      </p:sp>
    </p:spTree>
    <p:extLst>
      <p:ext uri="{BB962C8B-B14F-4D97-AF65-F5344CB8AC3E}">
        <p14:creationId xmlns:p14="http://schemas.microsoft.com/office/powerpoint/2010/main" val="1527145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017C6C86-35E4-45CE-87FF-55D4ABD5C750}" type="datetimeFigureOut">
              <a:rPr lang="hu-HU" smtClean="0"/>
              <a:t>2015.06.16.</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43F0FF00-938B-4480-B271-C04490D2F5BA}" type="slidenum">
              <a:rPr lang="hu-HU" smtClean="0"/>
              <a:t>‹#›</a:t>
            </a:fld>
            <a:endParaRPr lang="hu-HU"/>
          </a:p>
        </p:txBody>
      </p:sp>
    </p:spTree>
    <p:extLst>
      <p:ext uri="{BB962C8B-B14F-4D97-AF65-F5344CB8AC3E}">
        <p14:creationId xmlns:p14="http://schemas.microsoft.com/office/powerpoint/2010/main" val="1634506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017C6C86-35E4-45CE-87FF-55D4ABD5C750}" type="datetimeFigureOut">
              <a:rPr lang="hu-HU" smtClean="0"/>
              <a:t>2015.06.16.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43F0FF00-938B-4480-B271-C04490D2F5BA}" type="slidenum">
              <a:rPr lang="hu-HU" smtClean="0"/>
              <a:t>‹#›</a:t>
            </a:fld>
            <a:endParaRPr lang="hu-HU"/>
          </a:p>
        </p:txBody>
      </p:sp>
    </p:spTree>
    <p:extLst>
      <p:ext uri="{BB962C8B-B14F-4D97-AF65-F5344CB8AC3E}">
        <p14:creationId xmlns:p14="http://schemas.microsoft.com/office/powerpoint/2010/main" val="682432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017C6C86-35E4-45CE-87FF-55D4ABD5C750}" type="datetimeFigureOut">
              <a:rPr lang="hu-HU" smtClean="0"/>
              <a:t>2015.06.16.</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43F0FF00-938B-4480-B271-C04490D2F5BA}" type="slidenum">
              <a:rPr lang="hu-HU" smtClean="0"/>
              <a:t>‹#›</a:t>
            </a:fld>
            <a:endParaRPr lang="hu-HU"/>
          </a:p>
        </p:txBody>
      </p:sp>
    </p:spTree>
    <p:extLst>
      <p:ext uri="{BB962C8B-B14F-4D97-AF65-F5344CB8AC3E}">
        <p14:creationId xmlns:p14="http://schemas.microsoft.com/office/powerpoint/2010/main" val="4258809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017C6C86-35E4-45CE-87FF-55D4ABD5C750}" type="datetimeFigureOut">
              <a:rPr lang="hu-HU" smtClean="0"/>
              <a:t>2015.06.16.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43F0FF00-938B-4480-B271-C04490D2F5BA}" type="slidenum">
              <a:rPr lang="hu-HU" smtClean="0"/>
              <a:t>‹#›</a:t>
            </a:fld>
            <a:endParaRPr lang="hu-HU"/>
          </a:p>
        </p:txBody>
      </p:sp>
    </p:spTree>
    <p:extLst>
      <p:ext uri="{BB962C8B-B14F-4D97-AF65-F5344CB8AC3E}">
        <p14:creationId xmlns:p14="http://schemas.microsoft.com/office/powerpoint/2010/main" val="2710615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017C6C86-35E4-45CE-87FF-55D4ABD5C750}" type="datetimeFigureOut">
              <a:rPr lang="hu-HU" smtClean="0"/>
              <a:t>2015.06.16.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43F0FF00-938B-4480-B271-C04490D2F5BA}" type="slidenum">
              <a:rPr lang="hu-HU" smtClean="0"/>
              <a:t>‹#›</a:t>
            </a:fld>
            <a:endParaRPr lang="hu-HU"/>
          </a:p>
        </p:txBody>
      </p:sp>
    </p:spTree>
    <p:extLst>
      <p:ext uri="{BB962C8B-B14F-4D97-AF65-F5344CB8AC3E}">
        <p14:creationId xmlns:p14="http://schemas.microsoft.com/office/powerpoint/2010/main" val="2628749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C6C86-35E4-45CE-87FF-55D4ABD5C750}" type="datetimeFigureOut">
              <a:rPr lang="hu-HU" smtClean="0"/>
              <a:t>2015.06.16.</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F0FF00-938B-4480-B271-C04490D2F5BA}" type="slidenum">
              <a:rPr lang="hu-HU" smtClean="0"/>
              <a:t>‹#›</a:t>
            </a:fld>
            <a:endParaRPr lang="hu-HU"/>
          </a:p>
        </p:txBody>
      </p:sp>
    </p:spTree>
    <p:extLst>
      <p:ext uri="{BB962C8B-B14F-4D97-AF65-F5344CB8AC3E}">
        <p14:creationId xmlns:p14="http://schemas.microsoft.com/office/powerpoint/2010/main" val="2187460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cím 2"/>
          <p:cNvSpPr>
            <a:spLocks noGrp="1"/>
          </p:cNvSpPr>
          <p:nvPr>
            <p:ph type="subTitle" idx="1"/>
          </p:nvPr>
        </p:nvSpPr>
        <p:spPr>
          <a:xfrm>
            <a:off x="1523999" y="2575775"/>
            <a:ext cx="9144000" cy="1407016"/>
          </a:xfrm>
        </p:spPr>
        <p:txBody>
          <a:bodyPr>
            <a:normAutofit/>
          </a:bodyPr>
          <a:lstStyle/>
          <a:p>
            <a:r>
              <a:rPr lang="hu-HU" sz="3600" b="1" smtClean="0">
                <a:solidFill>
                  <a:srgbClr val="002060"/>
                </a:solidFill>
              </a:rPr>
              <a:t>Introduction</a:t>
            </a:r>
            <a:br>
              <a:rPr lang="hu-HU" sz="3600" b="1" smtClean="0">
                <a:solidFill>
                  <a:srgbClr val="002060"/>
                </a:solidFill>
              </a:rPr>
            </a:br>
            <a:r>
              <a:rPr lang="hu-HU" sz="3600" b="1" smtClean="0">
                <a:solidFill>
                  <a:srgbClr val="002060"/>
                </a:solidFill>
              </a:rPr>
              <a:t>and key issues identified in the papers</a:t>
            </a:r>
            <a:endParaRPr lang="hu-HU" sz="3600" b="1">
              <a:solidFill>
                <a:srgbClr val="002060"/>
              </a:solidFill>
            </a:endParaRPr>
          </a:p>
        </p:txBody>
      </p:sp>
      <p:pic>
        <p:nvPicPr>
          <p:cNvPr id="4" name="Picture 2"/>
          <p:cNvPicPr>
            <a:picLocks noChangeAspect="1" noChangeArrowheads="1"/>
          </p:cNvPicPr>
          <p:nvPr/>
        </p:nvPicPr>
        <p:blipFill>
          <a:blip r:embed="rId2" cstate="print"/>
          <a:srcRect/>
          <a:stretch>
            <a:fillRect/>
          </a:stretch>
        </p:blipFill>
        <p:spPr bwMode="auto">
          <a:xfrm>
            <a:off x="4872148" y="597279"/>
            <a:ext cx="2301385" cy="908018"/>
          </a:xfrm>
          <a:prstGeom prst="rect">
            <a:avLst/>
          </a:prstGeom>
          <a:noFill/>
          <a:ln w="9525" cap="flat">
            <a:noFill/>
            <a:round/>
            <a:headEnd/>
            <a:tailEnd/>
          </a:ln>
        </p:spPr>
      </p:pic>
      <p:sp>
        <p:nvSpPr>
          <p:cNvPr id="5" name="Alcím 2"/>
          <p:cNvSpPr txBox="1">
            <a:spLocks/>
          </p:cNvSpPr>
          <p:nvPr/>
        </p:nvSpPr>
        <p:spPr>
          <a:xfrm>
            <a:off x="1523999" y="4604513"/>
            <a:ext cx="9144000" cy="12975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spcBef>
                <a:spcPts val="0"/>
              </a:spcBef>
            </a:pPr>
            <a:r>
              <a:rPr lang="hu-HU" sz="2800" smtClean="0">
                <a:solidFill>
                  <a:srgbClr val="002060"/>
                </a:solidFill>
              </a:rPr>
              <a:t>UNECE Conference of European Statisticians</a:t>
            </a:r>
          </a:p>
          <a:p>
            <a:pPr algn="r">
              <a:spcBef>
                <a:spcPts val="0"/>
              </a:spcBef>
            </a:pPr>
            <a:r>
              <a:rPr lang="hu-HU" sz="2800" smtClean="0">
                <a:solidFill>
                  <a:srgbClr val="002060"/>
                </a:solidFill>
              </a:rPr>
              <a:t>June 2015</a:t>
            </a:r>
          </a:p>
          <a:p>
            <a:pPr algn="r">
              <a:spcBef>
                <a:spcPts val="0"/>
              </a:spcBef>
            </a:pPr>
            <a:r>
              <a:rPr lang="hu-HU" sz="2800" smtClean="0">
                <a:solidFill>
                  <a:srgbClr val="002060"/>
                </a:solidFill>
              </a:rPr>
              <a:t>Second Seminar, Session I.</a:t>
            </a:r>
            <a:endParaRPr lang="hu-HU" sz="2800">
              <a:solidFill>
                <a:srgbClr val="002060"/>
              </a:solidFill>
            </a:endParaRPr>
          </a:p>
        </p:txBody>
      </p:sp>
    </p:spTree>
    <p:extLst>
      <p:ext uri="{BB962C8B-B14F-4D97-AF65-F5344CB8AC3E}">
        <p14:creationId xmlns:p14="http://schemas.microsoft.com/office/powerpoint/2010/main" val="150889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498501" y="365125"/>
            <a:ext cx="8855299" cy="1090188"/>
          </a:xfrm>
        </p:spPr>
        <p:txBody>
          <a:bodyPr>
            <a:normAutofit/>
          </a:bodyPr>
          <a:lstStyle/>
          <a:p>
            <a:pPr algn="r"/>
            <a:r>
              <a:rPr lang="hu-HU" sz="3600" b="1" smtClean="0">
                <a:solidFill>
                  <a:srgbClr val="002060"/>
                </a:solidFill>
                <a:latin typeface="+mn-lt"/>
              </a:rPr>
              <a:t>Some issues that are mentioned but more info would be of practical use</a:t>
            </a:r>
            <a:endParaRPr lang="hu-HU" sz="3600" b="1">
              <a:solidFill>
                <a:srgbClr val="002060"/>
              </a:solidFill>
              <a:latin typeface="+mn-lt"/>
            </a:endParaRPr>
          </a:p>
        </p:txBody>
      </p:sp>
      <p:sp>
        <p:nvSpPr>
          <p:cNvPr id="3" name="Tartalom helye 2"/>
          <p:cNvSpPr>
            <a:spLocks noGrp="1"/>
          </p:cNvSpPr>
          <p:nvPr>
            <p:ph idx="1"/>
          </p:nvPr>
        </p:nvSpPr>
        <p:spPr>
          <a:xfrm>
            <a:off x="476518" y="1661374"/>
            <a:ext cx="11178862" cy="4713667"/>
          </a:xfrm>
        </p:spPr>
        <p:txBody>
          <a:bodyPr>
            <a:noAutofit/>
          </a:bodyPr>
          <a:lstStyle/>
          <a:p>
            <a:r>
              <a:rPr lang="hu-HU" sz="2600">
                <a:solidFill>
                  <a:srgbClr val="002060"/>
                </a:solidFill>
              </a:rPr>
              <a:t>Exchanging experience about the communication of modernisation to the outside world and inside the </a:t>
            </a:r>
            <a:r>
              <a:rPr lang="hu-HU" sz="2600" smtClean="0">
                <a:solidFill>
                  <a:srgbClr val="002060"/>
                </a:solidFill>
              </a:rPr>
              <a:t>NSIs </a:t>
            </a:r>
            <a:endParaRPr lang="hu-HU" sz="2600">
              <a:solidFill>
                <a:srgbClr val="002060"/>
              </a:solidFill>
            </a:endParaRPr>
          </a:p>
          <a:p>
            <a:r>
              <a:rPr lang="hu-HU" sz="2600" smtClean="0">
                <a:solidFill>
                  <a:srgbClr val="002060"/>
                </a:solidFill>
              </a:rPr>
              <a:t>While </a:t>
            </a:r>
            <a:r>
              <a:rPr lang="hu-HU" sz="2600">
                <a:solidFill>
                  <a:srgbClr val="002060"/>
                </a:solidFill>
              </a:rPr>
              <a:t>user needs </a:t>
            </a:r>
            <a:r>
              <a:rPr lang="hu-HU" sz="2600" smtClean="0">
                <a:solidFill>
                  <a:srgbClr val="002060"/>
                </a:solidFill>
              </a:rPr>
              <a:t>are </a:t>
            </a:r>
            <a:r>
              <a:rPr lang="hu-HU" sz="2600">
                <a:solidFill>
                  <a:srgbClr val="002060"/>
                </a:solidFill>
              </a:rPr>
              <a:t>mentioned as driving force of </a:t>
            </a:r>
            <a:r>
              <a:rPr lang="hu-HU" sz="2600" smtClean="0">
                <a:solidFill>
                  <a:srgbClr val="002060"/>
                </a:solidFill>
              </a:rPr>
              <a:t>modernisation</a:t>
            </a:r>
            <a:r>
              <a:rPr lang="hu-HU" sz="2600">
                <a:solidFill>
                  <a:srgbClr val="002060"/>
                </a:solidFill>
              </a:rPr>
              <a:t>, </a:t>
            </a:r>
            <a:r>
              <a:rPr lang="hu-HU" sz="2600" smtClean="0">
                <a:solidFill>
                  <a:srgbClr val="002060"/>
                </a:solidFill>
              </a:rPr>
              <a:t>immediate and substantial benefits </a:t>
            </a:r>
            <a:r>
              <a:rPr lang="hu-HU" sz="2600">
                <a:solidFill>
                  <a:srgbClr val="002060"/>
                </a:solidFill>
              </a:rPr>
              <a:t>for policy </a:t>
            </a:r>
            <a:r>
              <a:rPr lang="hu-HU" sz="2600" smtClean="0">
                <a:solidFill>
                  <a:srgbClr val="002060"/>
                </a:solidFill>
              </a:rPr>
              <a:t>is </a:t>
            </a:r>
            <a:r>
              <a:rPr lang="hu-HU" sz="2600">
                <a:solidFill>
                  <a:srgbClr val="002060"/>
                </a:solidFill>
              </a:rPr>
              <a:t>only documented in one paper (US, modernisation of vital statistics</a:t>
            </a:r>
            <a:r>
              <a:rPr lang="hu-HU" sz="2600" smtClean="0">
                <a:solidFill>
                  <a:srgbClr val="002060"/>
                </a:solidFill>
              </a:rPr>
              <a:t>)</a:t>
            </a:r>
          </a:p>
          <a:p>
            <a:r>
              <a:rPr lang="hu-HU" sz="2600" smtClean="0">
                <a:solidFill>
                  <a:srgbClr val="002060"/>
                </a:solidFill>
              </a:rPr>
              <a:t>With few exceptions, </a:t>
            </a:r>
            <a:r>
              <a:rPr lang="hu-HU" sz="2600" smtClean="0">
                <a:solidFill>
                  <a:srgbClr val="002060"/>
                </a:solidFill>
              </a:rPr>
              <a:t>there is not much emphasis in </a:t>
            </a:r>
            <a:r>
              <a:rPr lang="hu-HU" sz="2600" smtClean="0">
                <a:solidFill>
                  <a:srgbClr val="002060"/>
                </a:solidFill>
              </a:rPr>
              <a:t>the papers about the</a:t>
            </a:r>
          </a:p>
          <a:p>
            <a:pPr lvl="1"/>
            <a:r>
              <a:rPr lang="hu-HU" sz="2600" smtClean="0">
                <a:solidFill>
                  <a:srgbClr val="002060"/>
                </a:solidFill>
              </a:rPr>
              <a:t>HR implications of modernisation</a:t>
            </a:r>
          </a:p>
          <a:p>
            <a:pPr lvl="1"/>
            <a:r>
              <a:rPr lang="hu-HU" sz="2600" smtClean="0">
                <a:solidFill>
                  <a:srgbClr val="002060"/>
                </a:solidFill>
              </a:rPr>
              <a:t>Need for changing the institutional culture (in some cases it may be a well-established practice, in some NSIs the institutional culture may be less favourable)</a:t>
            </a:r>
          </a:p>
          <a:p>
            <a:r>
              <a:rPr lang="hu-HU" sz="2600" smtClean="0">
                <a:solidFill>
                  <a:srgbClr val="002060"/>
                </a:solidFill>
              </a:rPr>
              <a:t>Exchange of experience in project portfolio management in NSIs  would of practical benefit to other NSIs</a:t>
            </a:r>
            <a:endParaRPr lang="hu-HU" sz="2600">
              <a:solidFill>
                <a:srgbClr val="002060"/>
              </a:solidFill>
            </a:endParaRPr>
          </a:p>
        </p:txBody>
      </p:sp>
      <p:pic>
        <p:nvPicPr>
          <p:cNvPr id="4" name="Picture 2"/>
          <p:cNvPicPr>
            <a:picLocks noChangeAspect="1" noChangeArrowheads="1"/>
          </p:cNvPicPr>
          <p:nvPr/>
        </p:nvPicPr>
        <p:blipFill>
          <a:blip r:embed="rId2" cstate="print"/>
          <a:srcRect/>
          <a:stretch>
            <a:fillRect/>
          </a:stretch>
        </p:blipFill>
        <p:spPr bwMode="auto">
          <a:xfrm>
            <a:off x="179587" y="203435"/>
            <a:ext cx="1765124" cy="696435"/>
          </a:xfrm>
          <a:prstGeom prst="rect">
            <a:avLst/>
          </a:prstGeom>
          <a:noFill/>
          <a:ln w="9525" cap="flat">
            <a:noFill/>
            <a:round/>
            <a:headEnd/>
            <a:tailEnd/>
          </a:ln>
        </p:spPr>
      </p:pic>
    </p:spTree>
    <p:extLst>
      <p:ext uri="{BB962C8B-B14F-4D97-AF65-F5344CB8AC3E}">
        <p14:creationId xmlns:p14="http://schemas.microsoft.com/office/powerpoint/2010/main" val="1234694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a:bodyPr>
          <a:lstStyle/>
          <a:p>
            <a:pPr marL="0" indent="0" algn="ctr">
              <a:buNone/>
            </a:pPr>
            <a:r>
              <a:rPr lang="hu-HU" sz="4000" smtClean="0">
                <a:solidFill>
                  <a:srgbClr val="002060"/>
                </a:solidFill>
              </a:rPr>
              <a:t>Questions to authors</a:t>
            </a:r>
            <a:endParaRPr lang="hu-HU" sz="4000">
              <a:solidFill>
                <a:srgbClr val="002060"/>
              </a:solidFill>
            </a:endParaRPr>
          </a:p>
        </p:txBody>
      </p:sp>
      <p:pic>
        <p:nvPicPr>
          <p:cNvPr id="4" name="Picture 2"/>
          <p:cNvPicPr>
            <a:picLocks noChangeAspect="1" noChangeArrowheads="1"/>
          </p:cNvPicPr>
          <p:nvPr/>
        </p:nvPicPr>
        <p:blipFill>
          <a:blip r:embed="rId2" cstate="print"/>
          <a:srcRect/>
          <a:stretch>
            <a:fillRect/>
          </a:stretch>
        </p:blipFill>
        <p:spPr bwMode="auto">
          <a:xfrm>
            <a:off x="179587" y="203435"/>
            <a:ext cx="1765124" cy="696435"/>
          </a:xfrm>
          <a:prstGeom prst="rect">
            <a:avLst/>
          </a:prstGeom>
          <a:noFill/>
          <a:ln w="9525" cap="flat">
            <a:noFill/>
            <a:round/>
            <a:headEnd/>
            <a:tailEnd/>
          </a:ln>
        </p:spPr>
      </p:pic>
    </p:spTree>
    <p:extLst>
      <p:ext uri="{BB962C8B-B14F-4D97-AF65-F5344CB8AC3E}">
        <p14:creationId xmlns:p14="http://schemas.microsoft.com/office/powerpoint/2010/main" val="1023732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smtClean="0">
                <a:solidFill>
                  <a:srgbClr val="002060"/>
                </a:solidFill>
              </a:rPr>
              <a:t>Norway</a:t>
            </a:r>
            <a:endParaRPr lang="hu-HU" b="1">
              <a:solidFill>
                <a:srgbClr val="002060"/>
              </a:solidFill>
            </a:endParaRPr>
          </a:p>
        </p:txBody>
      </p:sp>
      <p:sp>
        <p:nvSpPr>
          <p:cNvPr id="3" name="Tartalom helye 2"/>
          <p:cNvSpPr>
            <a:spLocks noGrp="1"/>
          </p:cNvSpPr>
          <p:nvPr>
            <p:ph idx="1"/>
          </p:nvPr>
        </p:nvSpPr>
        <p:spPr/>
        <p:txBody>
          <a:bodyPr>
            <a:normAutofit/>
          </a:bodyPr>
          <a:lstStyle/>
          <a:p>
            <a:pPr marL="0" indent="0">
              <a:buNone/>
            </a:pPr>
            <a:endParaRPr lang="hu-HU">
              <a:solidFill>
                <a:schemeClr val="tx2">
                  <a:lumMod val="50000"/>
                </a:schemeClr>
              </a:solidFill>
            </a:endParaRPr>
          </a:p>
          <a:p>
            <a:r>
              <a:rPr lang="hu-HU" smtClean="0">
                <a:solidFill>
                  <a:srgbClr val="002060"/>
                </a:solidFill>
              </a:rPr>
              <a:t>There are several references in the paper to standardisation as a of the precondition of </a:t>
            </a:r>
            <a:r>
              <a:rPr lang="hu-HU" smtClean="0">
                <a:solidFill>
                  <a:srgbClr val="002060"/>
                </a:solidFill>
              </a:rPr>
              <a:t>modernisation. </a:t>
            </a:r>
            <a:r>
              <a:rPr lang="hu-HU" sz="2800" smtClean="0">
                <a:solidFill>
                  <a:srgbClr val="002060"/>
                </a:solidFill>
              </a:rPr>
              <a:t>How </a:t>
            </a:r>
            <a:r>
              <a:rPr lang="hu-HU" sz="2800" smtClean="0">
                <a:solidFill>
                  <a:srgbClr val="002060"/>
                </a:solidFill>
              </a:rPr>
              <a:t>was standardisation achieved in order to establish the integrated production platforms?</a:t>
            </a:r>
          </a:p>
          <a:p>
            <a:r>
              <a:rPr lang="hu-HU" sz="3200" smtClean="0">
                <a:solidFill>
                  <a:srgbClr val="002060"/>
                </a:solidFill>
              </a:rPr>
              <a:t>How do you develop and implement common methods to support the integrated platforms?</a:t>
            </a:r>
            <a:endParaRPr lang="hu-HU" sz="3200">
              <a:solidFill>
                <a:srgbClr val="002060"/>
              </a:solidFill>
            </a:endParaRPr>
          </a:p>
          <a:p>
            <a:endParaRPr lang="hu-HU">
              <a:solidFill>
                <a:srgbClr val="002060"/>
              </a:solidFill>
            </a:endParaRPr>
          </a:p>
        </p:txBody>
      </p:sp>
    </p:spTree>
    <p:extLst>
      <p:ext uri="{BB962C8B-B14F-4D97-AF65-F5344CB8AC3E}">
        <p14:creationId xmlns:p14="http://schemas.microsoft.com/office/powerpoint/2010/main" val="711288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smtClean="0">
                <a:solidFill>
                  <a:srgbClr val="002060"/>
                </a:solidFill>
              </a:rPr>
              <a:t>Poland</a:t>
            </a:r>
            <a:endParaRPr lang="hu-HU" b="1">
              <a:solidFill>
                <a:srgbClr val="002060"/>
              </a:solidFill>
            </a:endParaRPr>
          </a:p>
        </p:txBody>
      </p:sp>
      <p:sp>
        <p:nvSpPr>
          <p:cNvPr id="3" name="Tartalom helye 2"/>
          <p:cNvSpPr>
            <a:spLocks noGrp="1"/>
          </p:cNvSpPr>
          <p:nvPr>
            <p:ph idx="1"/>
          </p:nvPr>
        </p:nvSpPr>
        <p:spPr/>
        <p:txBody>
          <a:bodyPr/>
          <a:lstStyle/>
          <a:p>
            <a:r>
              <a:rPr lang="hu-HU" smtClean="0">
                <a:solidFill>
                  <a:srgbClr val="002060"/>
                </a:solidFill>
              </a:rPr>
              <a:t>When you identified the new basic units based on the ISBPM, how did you define methods and IT tools that support these </a:t>
            </a:r>
            <a:r>
              <a:rPr lang="hu-HU" smtClean="0">
                <a:solidFill>
                  <a:srgbClr val="002060"/>
                </a:solidFill>
              </a:rPr>
              <a:t>units? How </a:t>
            </a:r>
            <a:r>
              <a:rPr lang="hu-HU" smtClean="0">
                <a:solidFill>
                  <a:srgbClr val="002060"/>
                </a:solidFill>
              </a:rPr>
              <a:t>are the IT tools connetcted to eachother?</a:t>
            </a:r>
          </a:p>
          <a:p>
            <a:r>
              <a:rPr lang="hu-HU" smtClean="0">
                <a:solidFill>
                  <a:srgbClr val="002060"/>
                </a:solidFill>
              </a:rPr>
              <a:t>When moving from the stovepipe model to the new organiational model, how did you identify what and how to standardise?</a:t>
            </a:r>
            <a:endParaRPr lang="hu-HU">
              <a:solidFill>
                <a:srgbClr val="002060"/>
              </a:solidFill>
            </a:endParaRPr>
          </a:p>
        </p:txBody>
      </p:sp>
    </p:spTree>
    <p:extLst>
      <p:ext uri="{BB962C8B-B14F-4D97-AF65-F5344CB8AC3E}">
        <p14:creationId xmlns:p14="http://schemas.microsoft.com/office/powerpoint/2010/main" val="2232069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smtClean="0">
                <a:solidFill>
                  <a:srgbClr val="002060"/>
                </a:solidFill>
              </a:rPr>
              <a:t>United States</a:t>
            </a:r>
            <a:endParaRPr lang="hu-HU" b="1">
              <a:solidFill>
                <a:srgbClr val="002060"/>
              </a:solidFill>
            </a:endParaRPr>
          </a:p>
        </p:txBody>
      </p:sp>
      <p:sp>
        <p:nvSpPr>
          <p:cNvPr id="3" name="Tartalom helye 2"/>
          <p:cNvSpPr>
            <a:spLocks noGrp="1"/>
          </p:cNvSpPr>
          <p:nvPr>
            <p:ph idx="1"/>
          </p:nvPr>
        </p:nvSpPr>
        <p:spPr/>
        <p:txBody>
          <a:bodyPr/>
          <a:lstStyle/>
          <a:p>
            <a:r>
              <a:rPr lang="hu-HU" smtClean="0">
                <a:solidFill>
                  <a:srgbClr val="002060"/>
                </a:solidFill>
              </a:rPr>
              <a:t>In addition to timeliness issues, what other quality concerns were raised about vital statistics? How did you integrate these concerns into the modernisation process?</a:t>
            </a:r>
          </a:p>
          <a:p>
            <a:r>
              <a:rPr lang="hu-HU" smtClean="0">
                <a:solidFill>
                  <a:srgbClr val="002060"/>
                </a:solidFill>
              </a:rPr>
              <a:t>A current inflow of data as opposed to the previous regime of batches of data received, is a significant change in the production process. How did this influence the underlying and related processes of the NCHS? What modernistion was undertaken to face these challenges?</a:t>
            </a:r>
            <a:endParaRPr lang="hu-HU">
              <a:solidFill>
                <a:srgbClr val="002060"/>
              </a:solidFill>
            </a:endParaRPr>
          </a:p>
        </p:txBody>
      </p:sp>
    </p:spTree>
    <p:extLst>
      <p:ext uri="{BB962C8B-B14F-4D97-AF65-F5344CB8AC3E}">
        <p14:creationId xmlns:p14="http://schemas.microsoft.com/office/powerpoint/2010/main" val="1138137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smtClean="0">
                <a:solidFill>
                  <a:srgbClr val="002060"/>
                </a:solidFill>
              </a:rPr>
              <a:t>Turkey</a:t>
            </a:r>
            <a:endParaRPr lang="hu-HU" b="1">
              <a:solidFill>
                <a:srgbClr val="002060"/>
              </a:solidFill>
            </a:endParaRPr>
          </a:p>
        </p:txBody>
      </p:sp>
      <p:sp>
        <p:nvSpPr>
          <p:cNvPr id="3" name="Tartalom helye 2"/>
          <p:cNvSpPr>
            <a:spLocks noGrp="1"/>
          </p:cNvSpPr>
          <p:nvPr>
            <p:ph idx="1"/>
          </p:nvPr>
        </p:nvSpPr>
        <p:spPr/>
        <p:txBody>
          <a:bodyPr/>
          <a:lstStyle/>
          <a:p>
            <a:r>
              <a:rPr lang="hu-HU" smtClean="0">
                <a:solidFill>
                  <a:srgbClr val="002060"/>
                </a:solidFill>
              </a:rPr>
              <a:t>Apart from the standard image and the generic applications, the Harzemli Platform provides a standard coding approach. How do you ensure the standardisation of coding methods (both in terms of development and implementation)?</a:t>
            </a:r>
          </a:p>
          <a:p>
            <a:r>
              <a:rPr lang="hu-HU" smtClean="0">
                <a:solidFill>
                  <a:srgbClr val="002060"/>
                </a:solidFill>
              </a:rPr>
              <a:t>How are the application platforms integrated into the statistical business processes of TurkStat? How are they connected and how do they work together with other integrated IT systems?</a:t>
            </a:r>
          </a:p>
          <a:p>
            <a:pPr marL="0" indent="0">
              <a:buNone/>
            </a:pPr>
            <a:endParaRPr lang="hu-HU" smtClean="0">
              <a:solidFill>
                <a:srgbClr val="002060"/>
              </a:solidFill>
            </a:endParaRPr>
          </a:p>
          <a:p>
            <a:endParaRPr lang="hu-HU">
              <a:solidFill>
                <a:srgbClr val="002060"/>
              </a:solidFill>
            </a:endParaRPr>
          </a:p>
        </p:txBody>
      </p:sp>
    </p:spTree>
    <p:extLst>
      <p:ext uri="{BB962C8B-B14F-4D97-AF65-F5344CB8AC3E}">
        <p14:creationId xmlns:p14="http://schemas.microsoft.com/office/powerpoint/2010/main" val="4812359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smtClean="0">
                <a:solidFill>
                  <a:srgbClr val="002060"/>
                </a:solidFill>
              </a:rPr>
              <a:t>Portugal</a:t>
            </a:r>
            <a:endParaRPr lang="hu-HU" b="1">
              <a:solidFill>
                <a:srgbClr val="002060"/>
              </a:solidFill>
            </a:endParaRPr>
          </a:p>
        </p:txBody>
      </p:sp>
      <p:sp>
        <p:nvSpPr>
          <p:cNvPr id="3" name="Tartalom helye 2"/>
          <p:cNvSpPr>
            <a:spLocks noGrp="1"/>
          </p:cNvSpPr>
          <p:nvPr>
            <p:ph idx="1"/>
          </p:nvPr>
        </p:nvSpPr>
        <p:spPr/>
        <p:txBody>
          <a:bodyPr/>
          <a:lstStyle/>
          <a:p>
            <a:r>
              <a:rPr lang="hu-HU" smtClean="0">
                <a:solidFill>
                  <a:srgbClr val="002060"/>
                </a:solidFill>
              </a:rPr>
              <a:t>The metadata system is a key element of the collection component of SiGINQ. How does the metadata system support the integration of the SIGINQ into the business processes of Statistics Portugal?</a:t>
            </a:r>
          </a:p>
          <a:p>
            <a:r>
              <a:rPr lang="hu-HU" smtClean="0">
                <a:solidFill>
                  <a:srgbClr val="002060"/>
                </a:solidFill>
              </a:rPr>
              <a:t>What is the level of integration of the Integrated Survey management System with the other IT tools supporting other business process phases?</a:t>
            </a:r>
            <a:endParaRPr lang="hu-HU">
              <a:solidFill>
                <a:srgbClr val="002060"/>
              </a:solidFill>
            </a:endParaRPr>
          </a:p>
        </p:txBody>
      </p:sp>
    </p:spTree>
    <p:extLst>
      <p:ext uri="{BB962C8B-B14F-4D97-AF65-F5344CB8AC3E}">
        <p14:creationId xmlns:p14="http://schemas.microsoft.com/office/powerpoint/2010/main" val="11585075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smtClean="0">
                <a:solidFill>
                  <a:srgbClr val="002060"/>
                </a:solidFill>
              </a:rPr>
              <a:t>Slovenia</a:t>
            </a:r>
            <a:endParaRPr lang="hu-HU" b="1">
              <a:solidFill>
                <a:srgbClr val="002060"/>
              </a:solidFill>
            </a:endParaRPr>
          </a:p>
        </p:txBody>
      </p:sp>
      <p:sp>
        <p:nvSpPr>
          <p:cNvPr id="3" name="Tartalom helye 2"/>
          <p:cNvSpPr>
            <a:spLocks noGrp="1"/>
          </p:cNvSpPr>
          <p:nvPr>
            <p:ph idx="1"/>
          </p:nvPr>
        </p:nvSpPr>
        <p:spPr/>
        <p:txBody>
          <a:bodyPr/>
          <a:lstStyle/>
          <a:p>
            <a:r>
              <a:rPr lang="hu-HU" smtClean="0">
                <a:solidFill>
                  <a:srgbClr val="002060"/>
                </a:solidFill>
              </a:rPr>
              <a:t>The building blocks of the statistical process are based on harmonised and widely accepted methodological principles. How did you develop these principles? How do you develop the generealised solutions for data editing, aggregation and standard estimation?</a:t>
            </a:r>
          </a:p>
          <a:p>
            <a:r>
              <a:rPr lang="hu-HU" smtClean="0">
                <a:solidFill>
                  <a:srgbClr val="002060"/>
                </a:solidFill>
              </a:rPr>
              <a:t>The paper describes that the integrated statistical production system comes with a generic metadata driven system of the whole cycle of statistical data processing. How is this metadata system integrated with other IT tools of business process phases other than production?</a:t>
            </a:r>
          </a:p>
        </p:txBody>
      </p:sp>
    </p:spTree>
    <p:extLst>
      <p:ext uri="{BB962C8B-B14F-4D97-AF65-F5344CB8AC3E}">
        <p14:creationId xmlns:p14="http://schemas.microsoft.com/office/powerpoint/2010/main" val="17063326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b="1" smtClean="0">
                <a:solidFill>
                  <a:srgbClr val="002060"/>
                </a:solidFill>
              </a:rPr>
              <a:t>Sweden</a:t>
            </a:r>
            <a:endParaRPr lang="hu-HU" b="1">
              <a:solidFill>
                <a:srgbClr val="002060"/>
              </a:solidFill>
            </a:endParaRPr>
          </a:p>
        </p:txBody>
      </p:sp>
      <p:sp>
        <p:nvSpPr>
          <p:cNvPr id="3" name="Tartalom helye 2"/>
          <p:cNvSpPr>
            <a:spLocks noGrp="1"/>
          </p:cNvSpPr>
          <p:nvPr>
            <p:ph idx="1"/>
          </p:nvPr>
        </p:nvSpPr>
        <p:spPr/>
        <p:txBody>
          <a:bodyPr/>
          <a:lstStyle/>
          <a:p>
            <a:r>
              <a:rPr lang="hu-HU" smtClean="0">
                <a:solidFill>
                  <a:srgbClr val="002060"/>
                </a:solidFill>
              </a:rPr>
              <a:t>In what sense are the IT tools developed and implemented under the Triton project integrated with other IT tools of Statistics Sweden?</a:t>
            </a:r>
          </a:p>
          <a:p>
            <a:r>
              <a:rPr lang="hu-HU" smtClean="0">
                <a:solidFill>
                  <a:srgbClr val="002060"/>
                </a:solidFill>
              </a:rPr>
              <a:t>How was the development and integration of common </a:t>
            </a:r>
            <a:r>
              <a:rPr lang="hu-HU" smtClean="0">
                <a:solidFill>
                  <a:srgbClr val="002060"/>
                </a:solidFill>
              </a:rPr>
              <a:t>methods and </a:t>
            </a:r>
            <a:r>
              <a:rPr lang="hu-HU" smtClean="0">
                <a:solidFill>
                  <a:srgbClr val="002060"/>
                </a:solidFill>
              </a:rPr>
              <a:t>common IT tools realised in practice? What was the process of standardisation of methods?</a:t>
            </a:r>
            <a:endParaRPr lang="hu-HU">
              <a:solidFill>
                <a:srgbClr val="002060"/>
              </a:solidFill>
            </a:endParaRPr>
          </a:p>
        </p:txBody>
      </p:sp>
    </p:spTree>
    <p:extLst>
      <p:ext uri="{BB962C8B-B14F-4D97-AF65-F5344CB8AC3E}">
        <p14:creationId xmlns:p14="http://schemas.microsoft.com/office/powerpoint/2010/main" val="1022518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498501" y="365125"/>
            <a:ext cx="8855299" cy="909883"/>
          </a:xfrm>
        </p:spPr>
        <p:txBody>
          <a:bodyPr>
            <a:normAutofit/>
          </a:bodyPr>
          <a:lstStyle/>
          <a:p>
            <a:pPr algn="r"/>
            <a:r>
              <a:rPr lang="hu-HU" sz="3600" b="1" smtClean="0">
                <a:solidFill>
                  <a:srgbClr val="002060"/>
                </a:solidFill>
                <a:latin typeface="+mn-lt"/>
              </a:rPr>
              <a:t>Driving forces behind modernisation in NSIs</a:t>
            </a:r>
            <a:endParaRPr lang="hu-HU" sz="3600" b="1">
              <a:solidFill>
                <a:srgbClr val="002060"/>
              </a:solidFill>
              <a:latin typeface="+mn-lt"/>
            </a:endParaRPr>
          </a:p>
        </p:txBody>
      </p:sp>
      <p:sp>
        <p:nvSpPr>
          <p:cNvPr id="3" name="Tartalom helye 2"/>
          <p:cNvSpPr>
            <a:spLocks noGrp="1"/>
          </p:cNvSpPr>
          <p:nvPr>
            <p:ph idx="1"/>
          </p:nvPr>
        </p:nvSpPr>
        <p:spPr/>
        <p:txBody>
          <a:bodyPr>
            <a:normAutofit/>
          </a:bodyPr>
          <a:lstStyle/>
          <a:p>
            <a:r>
              <a:rPr lang="hu-HU" sz="3000" smtClean="0">
                <a:solidFill>
                  <a:srgbClr val="002060"/>
                </a:solidFill>
              </a:rPr>
              <a:t>User needs</a:t>
            </a:r>
          </a:p>
          <a:p>
            <a:r>
              <a:rPr lang="hu-HU" sz="3000" smtClean="0">
                <a:solidFill>
                  <a:srgbClr val="002060"/>
                </a:solidFill>
              </a:rPr>
              <a:t>Quality, with emphasis on timeliness</a:t>
            </a:r>
          </a:p>
          <a:p>
            <a:r>
              <a:rPr lang="hu-HU" sz="3000" smtClean="0">
                <a:solidFill>
                  <a:srgbClr val="002060"/>
                </a:solidFill>
              </a:rPr>
              <a:t>Data revolution</a:t>
            </a:r>
          </a:p>
          <a:p>
            <a:r>
              <a:rPr lang="hu-HU" sz="3000" smtClean="0">
                <a:solidFill>
                  <a:srgbClr val="002060"/>
                </a:solidFill>
              </a:rPr>
              <a:t>Technological change</a:t>
            </a:r>
          </a:p>
          <a:p>
            <a:r>
              <a:rPr lang="hu-HU" sz="3000" smtClean="0">
                <a:solidFill>
                  <a:srgbClr val="002060"/>
                </a:solidFill>
              </a:rPr>
              <a:t>Alternative producers</a:t>
            </a:r>
          </a:p>
          <a:p>
            <a:r>
              <a:rPr lang="hu-HU" sz="3000" smtClean="0">
                <a:solidFill>
                  <a:srgbClr val="002060"/>
                </a:solidFill>
              </a:rPr>
              <a:t>Resources, efficiency</a:t>
            </a:r>
          </a:p>
          <a:p>
            <a:endParaRPr lang="hu-HU" sz="3000">
              <a:solidFill>
                <a:srgbClr val="002060"/>
              </a:solidFill>
            </a:endParaRPr>
          </a:p>
        </p:txBody>
      </p:sp>
      <p:pic>
        <p:nvPicPr>
          <p:cNvPr id="4" name="Picture 2"/>
          <p:cNvPicPr>
            <a:picLocks noChangeAspect="1" noChangeArrowheads="1"/>
          </p:cNvPicPr>
          <p:nvPr/>
        </p:nvPicPr>
        <p:blipFill>
          <a:blip r:embed="rId2" cstate="print"/>
          <a:srcRect/>
          <a:stretch>
            <a:fillRect/>
          </a:stretch>
        </p:blipFill>
        <p:spPr bwMode="auto">
          <a:xfrm>
            <a:off x="179587" y="203435"/>
            <a:ext cx="1765124" cy="696435"/>
          </a:xfrm>
          <a:prstGeom prst="rect">
            <a:avLst/>
          </a:prstGeom>
          <a:noFill/>
          <a:ln w="9525" cap="flat">
            <a:noFill/>
            <a:round/>
            <a:headEnd/>
            <a:tailEnd/>
          </a:ln>
        </p:spPr>
      </p:pic>
    </p:spTree>
    <p:extLst>
      <p:ext uri="{BB962C8B-B14F-4D97-AF65-F5344CB8AC3E}">
        <p14:creationId xmlns:p14="http://schemas.microsoft.com/office/powerpoint/2010/main" val="1131229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498501" y="365125"/>
            <a:ext cx="8855299" cy="1193219"/>
          </a:xfrm>
        </p:spPr>
        <p:txBody>
          <a:bodyPr>
            <a:normAutofit/>
          </a:bodyPr>
          <a:lstStyle/>
          <a:p>
            <a:pPr algn="r"/>
            <a:r>
              <a:rPr lang="hu-HU" sz="3600" b="1" smtClean="0">
                <a:solidFill>
                  <a:srgbClr val="002060"/>
                </a:solidFill>
                <a:latin typeface="+mn-lt"/>
              </a:rPr>
              <a:t>Range of modernisation issues</a:t>
            </a:r>
            <a:br>
              <a:rPr lang="hu-HU" sz="3600" b="1" smtClean="0">
                <a:solidFill>
                  <a:srgbClr val="002060"/>
                </a:solidFill>
                <a:latin typeface="+mn-lt"/>
              </a:rPr>
            </a:br>
            <a:r>
              <a:rPr lang="hu-HU" sz="3600" b="1" smtClean="0">
                <a:solidFill>
                  <a:srgbClr val="002060"/>
                </a:solidFill>
                <a:latin typeface="+mn-lt"/>
              </a:rPr>
              <a:t>raised in the papers</a:t>
            </a:r>
            <a:endParaRPr lang="hu-HU" sz="3600" b="1">
              <a:solidFill>
                <a:srgbClr val="002060"/>
              </a:solidFill>
              <a:latin typeface="+mn-lt"/>
            </a:endParaRPr>
          </a:p>
        </p:txBody>
      </p:sp>
      <p:sp>
        <p:nvSpPr>
          <p:cNvPr id="3" name="Tartalom helye 2"/>
          <p:cNvSpPr>
            <a:spLocks noGrp="1"/>
          </p:cNvSpPr>
          <p:nvPr>
            <p:ph idx="1"/>
          </p:nvPr>
        </p:nvSpPr>
        <p:spPr>
          <a:xfrm>
            <a:off x="838200" y="1661375"/>
            <a:ext cx="10515600" cy="4842456"/>
          </a:xfrm>
        </p:spPr>
        <p:txBody>
          <a:bodyPr>
            <a:normAutofit/>
          </a:bodyPr>
          <a:lstStyle/>
          <a:p>
            <a:r>
              <a:rPr lang="hu-HU" sz="3000" b="1" smtClean="0">
                <a:solidFill>
                  <a:srgbClr val="002060"/>
                </a:solidFill>
              </a:rPr>
              <a:t>Portugal:</a:t>
            </a:r>
            <a:r>
              <a:rPr lang="hu-HU" sz="3000" smtClean="0">
                <a:solidFill>
                  <a:srgbClr val="002060"/>
                </a:solidFill>
              </a:rPr>
              <a:t> management of integrated respondent communication</a:t>
            </a:r>
          </a:p>
          <a:p>
            <a:r>
              <a:rPr lang="hu-HU" sz="3000" b="1" smtClean="0">
                <a:solidFill>
                  <a:srgbClr val="002060"/>
                </a:solidFill>
              </a:rPr>
              <a:t>US:</a:t>
            </a:r>
            <a:r>
              <a:rPr lang="hu-HU" sz="3000" smtClean="0">
                <a:solidFill>
                  <a:srgbClr val="002060"/>
                </a:solidFill>
              </a:rPr>
              <a:t> innovation and improved efficiency in vital statistics</a:t>
            </a:r>
          </a:p>
          <a:p>
            <a:r>
              <a:rPr lang="hu-HU" sz="3000" b="1" smtClean="0">
                <a:solidFill>
                  <a:srgbClr val="002060"/>
                </a:solidFill>
              </a:rPr>
              <a:t>Turkey:</a:t>
            </a:r>
            <a:r>
              <a:rPr lang="hu-HU" sz="3000" smtClean="0">
                <a:solidFill>
                  <a:srgbClr val="002060"/>
                </a:solidFill>
              </a:rPr>
              <a:t> ICT-based innovation in production and services</a:t>
            </a:r>
          </a:p>
          <a:p>
            <a:r>
              <a:rPr lang="hu-HU" sz="3000" b="1" smtClean="0">
                <a:solidFill>
                  <a:srgbClr val="002060"/>
                </a:solidFill>
              </a:rPr>
              <a:t>Slovenia:</a:t>
            </a:r>
            <a:r>
              <a:rPr lang="hu-HU" sz="3000" smtClean="0">
                <a:solidFill>
                  <a:srgbClr val="002060"/>
                </a:solidFill>
              </a:rPr>
              <a:t> from domain oriented to process oriented production</a:t>
            </a:r>
          </a:p>
          <a:p>
            <a:r>
              <a:rPr lang="hu-HU" sz="3000" b="1" smtClean="0">
                <a:solidFill>
                  <a:srgbClr val="002060"/>
                </a:solidFill>
              </a:rPr>
              <a:t>Sweden:</a:t>
            </a:r>
            <a:r>
              <a:rPr lang="hu-HU" sz="3000" smtClean="0">
                <a:solidFill>
                  <a:srgbClr val="002060"/>
                </a:solidFill>
              </a:rPr>
              <a:t> common production environment for the production process</a:t>
            </a:r>
          </a:p>
          <a:p>
            <a:r>
              <a:rPr lang="hu-HU" sz="3000" b="1" smtClean="0">
                <a:solidFill>
                  <a:srgbClr val="002060"/>
                </a:solidFill>
              </a:rPr>
              <a:t>Poland:</a:t>
            </a:r>
            <a:r>
              <a:rPr lang="hu-HU" sz="3000" smtClean="0">
                <a:solidFill>
                  <a:srgbClr val="002060"/>
                </a:solidFill>
              </a:rPr>
              <a:t> modernisation of surveys production</a:t>
            </a:r>
          </a:p>
          <a:p>
            <a:r>
              <a:rPr lang="hu-HU" sz="3000" b="1" smtClean="0">
                <a:solidFill>
                  <a:srgbClr val="002060"/>
                </a:solidFill>
              </a:rPr>
              <a:t>Norway:</a:t>
            </a:r>
            <a:r>
              <a:rPr lang="hu-HU" sz="3000" smtClean="0">
                <a:solidFill>
                  <a:srgbClr val="002060"/>
                </a:solidFill>
              </a:rPr>
              <a:t> business driven improvenets of an overarching nature</a:t>
            </a:r>
            <a:endParaRPr lang="hu-HU" sz="3000">
              <a:solidFill>
                <a:srgbClr val="002060"/>
              </a:solidFill>
            </a:endParaRPr>
          </a:p>
        </p:txBody>
      </p:sp>
      <p:pic>
        <p:nvPicPr>
          <p:cNvPr id="4" name="Picture 2"/>
          <p:cNvPicPr>
            <a:picLocks noChangeAspect="1" noChangeArrowheads="1"/>
          </p:cNvPicPr>
          <p:nvPr/>
        </p:nvPicPr>
        <p:blipFill>
          <a:blip r:embed="rId2" cstate="print"/>
          <a:srcRect/>
          <a:stretch>
            <a:fillRect/>
          </a:stretch>
        </p:blipFill>
        <p:spPr bwMode="auto">
          <a:xfrm>
            <a:off x="179587" y="203435"/>
            <a:ext cx="1765124" cy="696435"/>
          </a:xfrm>
          <a:prstGeom prst="rect">
            <a:avLst/>
          </a:prstGeom>
          <a:noFill/>
          <a:ln w="9525" cap="flat">
            <a:noFill/>
            <a:round/>
            <a:headEnd/>
            <a:tailEnd/>
          </a:ln>
        </p:spPr>
      </p:pic>
    </p:spTree>
    <p:extLst>
      <p:ext uri="{BB962C8B-B14F-4D97-AF65-F5344CB8AC3E}">
        <p14:creationId xmlns:p14="http://schemas.microsoft.com/office/powerpoint/2010/main" val="3247733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498501" y="365125"/>
            <a:ext cx="8855299" cy="909883"/>
          </a:xfrm>
        </p:spPr>
        <p:txBody>
          <a:bodyPr>
            <a:normAutofit/>
          </a:bodyPr>
          <a:lstStyle/>
          <a:p>
            <a:pPr algn="r"/>
            <a:r>
              <a:rPr lang="hu-HU" sz="3600" b="1" smtClean="0">
                <a:solidFill>
                  <a:srgbClr val="002060"/>
                </a:solidFill>
                <a:latin typeface="+mn-lt"/>
              </a:rPr>
              <a:t>How</a:t>
            </a:r>
            <a:endParaRPr lang="hu-HU" sz="3600" b="1">
              <a:solidFill>
                <a:srgbClr val="002060"/>
              </a:solidFill>
              <a:latin typeface="+mn-lt"/>
            </a:endParaRPr>
          </a:p>
        </p:txBody>
      </p:sp>
      <p:sp>
        <p:nvSpPr>
          <p:cNvPr id="3" name="Tartalom helye 2"/>
          <p:cNvSpPr>
            <a:spLocks noGrp="1"/>
          </p:cNvSpPr>
          <p:nvPr>
            <p:ph idx="1"/>
          </p:nvPr>
        </p:nvSpPr>
        <p:spPr/>
        <p:txBody>
          <a:bodyPr>
            <a:normAutofit/>
          </a:bodyPr>
          <a:lstStyle/>
          <a:p>
            <a:r>
              <a:rPr lang="hu-HU" sz="3000" smtClean="0">
                <a:solidFill>
                  <a:srgbClr val="002060"/>
                </a:solidFill>
              </a:rPr>
              <a:t>Step by step </a:t>
            </a:r>
            <a:r>
              <a:rPr lang="hu-HU" sz="3000" i="1" smtClean="0">
                <a:solidFill>
                  <a:srgbClr val="002060"/>
                </a:solidFill>
              </a:rPr>
              <a:t>vs</a:t>
            </a:r>
            <a:r>
              <a:rPr lang="hu-HU" sz="3000" smtClean="0">
                <a:solidFill>
                  <a:srgbClr val="002060"/>
                </a:solidFill>
              </a:rPr>
              <a:t> one major overhaul of the entire </a:t>
            </a:r>
            <a:r>
              <a:rPr lang="hu-HU" sz="3000" smtClean="0">
                <a:solidFill>
                  <a:srgbClr val="002060"/>
                </a:solidFill>
              </a:rPr>
              <a:t>production process and </a:t>
            </a:r>
            <a:r>
              <a:rPr lang="hu-HU" sz="3000" smtClean="0">
                <a:solidFill>
                  <a:srgbClr val="002060"/>
                </a:solidFill>
              </a:rPr>
              <a:t>enterprise </a:t>
            </a:r>
            <a:r>
              <a:rPr lang="hu-HU" sz="3000" smtClean="0">
                <a:solidFill>
                  <a:srgbClr val="002060"/>
                </a:solidFill>
              </a:rPr>
              <a:t>architecture</a:t>
            </a:r>
          </a:p>
          <a:p>
            <a:r>
              <a:rPr lang="hu-HU" sz="3000" smtClean="0">
                <a:solidFill>
                  <a:srgbClr val="002060"/>
                </a:solidFill>
              </a:rPr>
              <a:t>Integrated processes</a:t>
            </a:r>
          </a:p>
          <a:p>
            <a:r>
              <a:rPr lang="hu-HU" sz="3000" smtClean="0">
                <a:solidFill>
                  <a:srgbClr val="002060"/>
                </a:solidFill>
              </a:rPr>
              <a:t>Standardisation of methods and tools</a:t>
            </a:r>
          </a:p>
          <a:p>
            <a:r>
              <a:rPr lang="hu-HU" sz="3000" smtClean="0">
                <a:solidFill>
                  <a:srgbClr val="002060"/>
                </a:solidFill>
              </a:rPr>
              <a:t>Modular solutions to ensure future flexibility</a:t>
            </a:r>
          </a:p>
          <a:p>
            <a:r>
              <a:rPr lang="hu-HU" sz="3000" smtClean="0">
                <a:solidFill>
                  <a:srgbClr val="002060"/>
                </a:solidFill>
              </a:rPr>
              <a:t>Lean approach (or other systemic management approaches) in order to optimise entire value streams rather than separate technologies</a:t>
            </a:r>
          </a:p>
          <a:p>
            <a:endParaRPr lang="hu-HU" sz="3000">
              <a:solidFill>
                <a:srgbClr val="002060"/>
              </a:solidFill>
            </a:endParaRPr>
          </a:p>
        </p:txBody>
      </p:sp>
      <p:pic>
        <p:nvPicPr>
          <p:cNvPr id="4" name="Picture 2"/>
          <p:cNvPicPr>
            <a:picLocks noChangeAspect="1" noChangeArrowheads="1"/>
          </p:cNvPicPr>
          <p:nvPr/>
        </p:nvPicPr>
        <p:blipFill>
          <a:blip r:embed="rId2" cstate="print"/>
          <a:srcRect/>
          <a:stretch>
            <a:fillRect/>
          </a:stretch>
        </p:blipFill>
        <p:spPr bwMode="auto">
          <a:xfrm>
            <a:off x="179587" y="203435"/>
            <a:ext cx="1765124" cy="696435"/>
          </a:xfrm>
          <a:prstGeom prst="rect">
            <a:avLst/>
          </a:prstGeom>
          <a:noFill/>
          <a:ln w="9525" cap="flat">
            <a:noFill/>
            <a:round/>
            <a:headEnd/>
            <a:tailEnd/>
          </a:ln>
        </p:spPr>
      </p:pic>
    </p:spTree>
    <p:extLst>
      <p:ext uri="{BB962C8B-B14F-4D97-AF65-F5344CB8AC3E}">
        <p14:creationId xmlns:p14="http://schemas.microsoft.com/office/powerpoint/2010/main" val="531196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498501" y="365125"/>
            <a:ext cx="8855299" cy="1103067"/>
          </a:xfrm>
        </p:spPr>
        <p:txBody>
          <a:bodyPr>
            <a:normAutofit/>
          </a:bodyPr>
          <a:lstStyle/>
          <a:p>
            <a:pPr algn="r"/>
            <a:r>
              <a:rPr lang="hu-HU" sz="3600" b="1" smtClean="0">
                <a:solidFill>
                  <a:srgbClr val="002060"/>
                </a:solidFill>
                <a:latin typeface="+mn-lt"/>
              </a:rPr>
              <a:t>Internationally developed models at work</a:t>
            </a:r>
            <a:endParaRPr lang="hu-HU" sz="3600" b="1">
              <a:solidFill>
                <a:srgbClr val="002060"/>
              </a:solidFill>
              <a:latin typeface="+mn-lt"/>
            </a:endParaRPr>
          </a:p>
        </p:txBody>
      </p:sp>
      <p:sp>
        <p:nvSpPr>
          <p:cNvPr id="3" name="Tartalom helye 2"/>
          <p:cNvSpPr>
            <a:spLocks noGrp="1"/>
          </p:cNvSpPr>
          <p:nvPr>
            <p:ph idx="1"/>
          </p:nvPr>
        </p:nvSpPr>
        <p:spPr/>
        <p:txBody>
          <a:bodyPr>
            <a:normAutofit/>
          </a:bodyPr>
          <a:lstStyle/>
          <a:p>
            <a:r>
              <a:rPr lang="hu-HU" sz="3000" smtClean="0">
                <a:solidFill>
                  <a:srgbClr val="002060"/>
                </a:solidFill>
              </a:rPr>
              <a:t>GSBPM, GSIM, CSPA, architecture related acitvities, …</a:t>
            </a:r>
          </a:p>
          <a:p>
            <a:r>
              <a:rPr lang="hu-HU" sz="3000" smtClean="0">
                <a:solidFill>
                  <a:srgbClr val="002060"/>
                </a:solidFill>
              </a:rPr>
              <a:t>Developed a common language and a common approach for official statistics worldwide</a:t>
            </a:r>
          </a:p>
          <a:p>
            <a:r>
              <a:rPr lang="hu-HU" sz="3000" smtClean="0">
                <a:solidFill>
                  <a:srgbClr val="002060"/>
                </a:solidFill>
              </a:rPr>
              <a:t>Enable statisticians to raise traditional international cooperation to new levels in practice</a:t>
            </a:r>
          </a:p>
          <a:p>
            <a:endParaRPr lang="hu-HU" sz="3000">
              <a:solidFill>
                <a:srgbClr val="002060"/>
              </a:solidFill>
            </a:endParaRPr>
          </a:p>
        </p:txBody>
      </p:sp>
      <p:pic>
        <p:nvPicPr>
          <p:cNvPr id="4" name="Picture 2"/>
          <p:cNvPicPr>
            <a:picLocks noChangeAspect="1" noChangeArrowheads="1"/>
          </p:cNvPicPr>
          <p:nvPr/>
        </p:nvPicPr>
        <p:blipFill>
          <a:blip r:embed="rId2" cstate="print"/>
          <a:srcRect/>
          <a:stretch>
            <a:fillRect/>
          </a:stretch>
        </p:blipFill>
        <p:spPr bwMode="auto">
          <a:xfrm>
            <a:off x="179587" y="203435"/>
            <a:ext cx="1765124" cy="696435"/>
          </a:xfrm>
          <a:prstGeom prst="rect">
            <a:avLst/>
          </a:prstGeom>
          <a:noFill/>
          <a:ln w="9525" cap="flat">
            <a:noFill/>
            <a:round/>
            <a:headEnd/>
            <a:tailEnd/>
          </a:ln>
        </p:spPr>
      </p:pic>
    </p:spTree>
    <p:extLst>
      <p:ext uri="{BB962C8B-B14F-4D97-AF65-F5344CB8AC3E}">
        <p14:creationId xmlns:p14="http://schemas.microsoft.com/office/powerpoint/2010/main" val="2766096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498501" y="365125"/>
            <a:ext cx="8855299" cy="909883"/>
          </a:xfrm>
        </p:spPr>
        <p:txBody>
          <a:bodyPr>
            <a:normAutofit fontScale="90000"/>
          </a:bodyPr>
          <a:lstStyle/>
          <a:p>
            <a:pPr algn="r"/>
            <a:r>
              <a:rPr lang="hu-HU" sz="3600" b="1" smtClean="0">
                <a:solidFill>
                  <a:srgbClr val="002060"/>
                </a:solidFill>
                <a:latin typeface="+mn-lt"/>
              </a:rPr>
              <a:t>Similar aims, various stages of modernisation, different solutions</a:t>
            </a:r>
            <a:endParaRPr lang="hu-HU" sz="3600" b="1">
              <a:solidFill>
                <a:srgbClr val="002060"/>
              </a:solidFill>
              <a:latin typeface="+mn-lt"/>
            </a:endParaRPr>
          </a:p>
        </p:txBody>
      </p:sp>
      <p:sp>
        <p:nvSpPr>
          <p:cNvPr id="3" name="Tartalom helye 2"/>
          <p:cNvSpPr>
            <a:spLocks noGrp="1"/>
          </p:cNvSpPr>
          <p:nvPr>
            <p:ph idx="1"/>
          </p:nvPr>
        </p:nvSpPr>
        <p:spPr/>
        <p:txBody>
          <a:bodyPr>
            <a:normAutofit lnSpcReduction="10000"/>
          </a:bodyPr>
          <a:lstStyle/>
          <a:p>
            <a:r>
              <a:rPr lang="hu-HU" sz="3000" smtClean="0">
                <a:solidFill>
                  <a:srgbClr val="002060"/>
                </a:solidFill>
              </a:rPr>
              <a:t>Modernisation is not a one-off exercise, it has been an ongoing process of varying intensity over the last 15 (?), 20 (?), 100 (?) years and will continue as long as official statistics exist</a:t>
            </a:r>
          </a:p>
          <a:p>
            <a:r>
              <a:rPr lang="hu-HU" sz="3000" smtClean="0">
                <a:solidFill>
                  <a:srgbClr val="002060"/>
                </a:solidFill>
              </a:rPr>
              <a:t>The nature of the modernisation process depends e.g.</a:t>
            </a:r>
          </a:p>
          <a:p>
            <a:pPr lvl="1"/>
            <a:r>
              <a:rPr lang="hu-HU" sz="2600">
                <a:solidFill>
                  <a:srgbClr val="002060"/>
                </a:solidFill>
              </a:rPr>
              <a:t>o</a:t>
            </a:r>
            <a:r>
              <a:rPr lang="hu-HU" sz="2600" smtClean="0">
                <a:solidFill>
                  <a:srgbClr val="002060"/>
                </a:solidFill>
              </a:rPr>
              <a:t>n the national statistical system (on a scale from highly centralised to highly decentralised)</a:t>
            </a:r>
          </a:p>
          <a:p>
            <a:pPr lvl="1"/>
            <a:r>
              <a:rPr lang="hu-HU" sz="2600">
                <a:solidFill>
                  <a:srgbClr val="002060"/>
                </a:solidFill>
              </a:rPr>
              <a:t>o</a:t>
            </a:r>
            <a:r>
              <a:rPr lang="hu-HU" sz="2600" smtClean="0">
                <a:solidFill>
                  <a:srgbClr val="002060"/>
                </a:solidFill>
              </a:rPr>
              <a:t>n the current level of integration and standardisation in the NSI</a:t>
            </a:r>
          </a:p>
          <a:p>
            <a:pPr lvl="1"/>
            <a:r>
              <a:rPr lang="hu-HU" sz="2600">
                <a:solidFill>
                  <a:srgbClr val="002060"/>
                </a:solidFill>
              </a:rPr>
              <a:t>o</a:t>
            </a:r>
            <a:r>
              <a:rPr lang="hu-HU" sz="2600" smtClean="0">
                <a:solidFill>
                  <a:srgbClr val="002060"/>
                </a:solidFill>
              </a:rPr>
              <a:t>n the availability of resources that can be allocated to developing and implementing modernisation projects – while business goes on as usual</a:t>
            </a:r>
          </a:p>
          <a:p>
            <a:pPr lvl="1"/>
            <a:r>
              <a:rPr lang="hu-HU" sz="2600" smtClean="0">
                <a:solidFill>
                  <a:srgbClr val="002060"/>
                </a:solidFill>
              </a:rPr>
              <a:t>on the human resources, on the availability of staff with new skills and knowledge</a:t>
            </a:r>
          </a:p>
          <a:p>
            <a:pPr lvl="1"/>
            <a:endParaRPr lang="hu-HU" sz="2600" smtClean="0">
              <a:solidFill>
                <a:srgbClr val="002060"/>
              </a:solidFill>
            </a:endParaRPr>
          </a:p>
          <a:p>
            <a:pPr marL="0" indent="0">
              <a:buNone/>
            </a:pPr>
            <a:endParaRPr lang="hu-HU" sz="3000">
              <a:solidFill>
                <a:srgbClr val="002060"/>
              </a:solidFill>
            </a:endParaRPr>
          </a:p>
        </p:txBody>
      </p:sp>
      <p:pic>
        <p:nvPicPr>
          <p:cNvPr id="4" name="Picture 2"/>
          <p:cNvPicPr>
            <a:picLocks noChangeAspect="1" noChangeArrowheads="1"/>
          </p:cNvPicPr>
          <p:nvPr/>
        </p:nvPicPr>
        <p:blipFill>
          <a:blip r:embed="rId2" cstate="print"/>
          <a:srcRect/>
          <a:stretch>
            <a:fillRect/>
          </a:stretch>
        </p:blipFill>
        <p:spPr bwMode="auto">
          <a:xfrm>
            <a:off x="179587" y="203435"/>
            <a:ext cx="1765124" cy="696435"/>
          </a:xfrm>
          <a:prstGeom prst="rect">
            <a:avLst/>
          </a:prstGeom>
          <a:noFill/>
          <a:ln w="9525" cap="flat">
            <a:noFill/>
            <a:round/>
            <a:headEnd/>
            <a:tailEnd/>
          </a:ln>
        </p:spPr>
      </p:pic>
    </p:spTree>
    <p:extLst>
      <p:ext uri="{BB962C8B-B14F-4D97-AF65-F5344CB8AC3E}">
        <p14:creationId xmlns:p14="http://schemas.microsoft.com/office/powerpoint/2010/main" val="3928127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descr="C:\Users\vale\Pictures\HLG stuff\Word clouds\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0918" y="528035"/>
            <a:ext cx="8912181" cy="5822884"/>
          </a:xfrm>
          <a:prstGeom prst="rect">
            <a:avLst/>
          </a:prstGeom>
          <a:noFill/>
          <a:extLst>
            <a:ext uri="{909E8E84-426E-40DD-AFC4-6F175D3DCCD1}">
              <a14:hiddenFill xmlns:a14="http://schemas.microsoft.com/office/drawing/2010/main">
                <a:solidFill>
                  <a:srgbClr val="FFFFFF"/>
                </a:solidFill>
              </a14:hiddenFill>
            </a:ext>
          </a:extLst>
        </p:spPr>
      </p:pic>
      <p:sp>
        <p:nvSpPr>
          <p:cNvPr id="4" name="Téglalap 3"/>
          <p:cNvSpPr/>
          <p:nvPr/>
        </p:nvSpPr>
        <p:spPr>
          <a:xfrm>
            <a:off x="193182" y="6350919"/>
            <a:ext cx="4198514" cy="3549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mtClean="0">
                <a:solidFill>
                  <a:srgbClr val="002060"/>
                </a:solidFill>
              </a:rPr>
              <a:t>Courtesy of Steve Vale and Marjo Bruun</a:t>
            </a:r>
            <a:endParaRPr lang="hu-HU">
              <a:solidFill>
                <a:srgbClr val="002060"/>
              </a:solidFill>
            </a:endParaRPr>
          </a:p>
        </p:txBody>
      </p:sp>
    </p:spTree>
    <p:extLst>
      <p:ext uri="{BB962C8B-B14F-4D97-AF65-F5344CB8AC3E}">
        <p14:creationId xmlns:p14="http://schemas.microsoft.com/office/powerpoint/2010/main" val="3252845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498501" y="365125"/>
            <a:ext cx="8855299" cy="909883"/>
          </a:xfrm>
        </p:spPr>
        <p:txBody>
          <a:bodyPr>
            <a:normAutofit/>
          </a:bodyPr>
          <a:lstStyle/>
          <a:p>
            <a:pPr algn="r"/>
            <a:r>
              <a:rPr lang="hu-HU" sz="3600" b="1" smtClean="0">
                <a:solidFill>
                  <a:srgbClr val="002060"/>
                </a:solidFill>
                <a:latin typeface="+mn-lt"/>
              </a:rPr>
              <a:t>Keywords</a:t>
            </a:r>
            <a:endParaRPr lang="hu-HU" sz="3600" b="1">
              <a:solidFill>
                <a:srgbClr val="002060"/>
              </a:solidFill>
              <a:latin typeface="+mn-lt"/>
            </a:endParaRPr>
          </a:p>
        </p:txBody>
      </p:sp>
      <p:sp>
        <p:nvSpPr>
          <p:cNvPr id="3" name="Tartalom helye 2"/>
          <p:cNvSpPr>
            <a:spLocks noGrp="1"/>
          </p:cNvSpPr>
          <p:nvPr>
            <p:ph idx="1"/>
          </p:nvPr>
        </p:nvSpPr>
        <p:spPr/>
        <p:txBody>
          <a:bodyPr>
            <a:normAutofit fontScale="92500" lnSpcReduction="20000"/>
          </a:bodyPr>
          <a:lstStyle/>
          <a:p>
            <a:r>
              <a:rPr lang="hu-HU" sz="3000" smtClean="0">
                <a:solidFill>
                  <a:srgbClr val="002060"/>
                </a:solidFill>
              </a:rPr>
              <a:t>Strategic management</a:t>
            </a:r>
          </a:p>
          <a:p>
            <a:r>
              <a:rPr lang="hu-HU" sz="3000" smtClean="0">
                <a:solidFill>
                  <a:srgbClr val="002060"/>
                </a:solidFill>
              </a:rPr>
              <a:t>Process orientation</a:t>
            </a:r>
          </a:p>
          <a:p>
            <a:r>
              <a:rPr lang="hu-HU" sz="3000" smtClean="0">
                <a:solidFill>
                  <a:srgbClr val="002060"/>
                </a:solidFill>
              </a:rPr>
              <a:t>Organisational change</a:t>
            </a:r>
          </a:p>
          <a:p>
            <a:r>
              <a:rPr lang="hu-HU" sz="3000" smtClean="0">
                <a:solidFill>
                  <a:srgbClr val="002060"/>
                </a:solidFill>
              </a:rPr>
              <a:t>Integration</a:t>
            </a:r>
          </a:p>
          <a:p>
            <a:r>
              <a:rPr lang="hu-HU" sz="3000" smtClean="0">
                <a:solidFill>
                  <a:srgbClr val="002060"/>
                </a:solidFill>
              </a:rPr>
              <a:t>Standardisation</a:t>
            </a:r>
          </a:p>
          <a:p>
            <a:r>
              <a:rPr lang="hu-HU" sz="3000" smtClean="0">
                <a:solidFill>
                  <a:srgbClr val="002060"/>
                </a:solidFill>
              </a:rPr>
              <a:t>Metadata</a:t>
            </a:r>
          </a:p>
          <a:p>
            <a:r>
              <a:rPr lang="hu-HU" sz="3000" smtClean="0">
                <a:solidFill>
                  <a:srgbClr val="002060"/>
                </a:solidFill>
              </a:rPr>
              <a:t>Modular solutions</a:t>
            </a:r>
          </a:p>
          <a:p>
            <a:r>
              <a:rPr lang="hu-HU" sz="3000" smtClean="0">
                <a:solidFill>
                  <a:srgbClr val="002060"/>
                </a:solidFill>
              </a:rPr>
              <a:t>Flexibility</a:t>
            </a:r>
          </a:p>
          <a:p>
            <a:r>
              <a:rPr lang="hu-HU" sz="3000" smtClean="0">
                <a:solidFill>
                  <a:srgbClr val="002060"/>
                </a:solidFill>
              </a:rPr>
              <a:t>Managing change</a:t>
            </a:r>
          </a:p>
          <a:p>
            <a:r>
              <a:rPr lang="hu-HU" sz="3000" smtClean="0">
                <a:solidFill>
                  <a:srgbClr val="002060"/>
                </a:solidFill>
              </a:rPr>
              <a:t>HR-related challenges</a:t>
            </a:r>
          </a:p>
          <a:p>
            <a:pPr marL="0" indent="0">
              <a:buNone/>
            </a:pPr>
            <a:endParaRPr lang="hu-HU" sz="3000">
              <a:solidFill>
                <a:srgbClr val="002060"/>
              </a:solidFill>
            </a:endParaRPr>
          </a:p>
        </p:txBody>
      </p:sp>
      <p:pic>
        <p:nvPicPr>
          <p:cNvPr id="4" name="Picture 2"/>
          <p:cNvPicPr>
            <a:picLocks noChangeAspect="1" noChangeArrowheads="1"/>
          </p:cNvPicPr>
          <p:nvPr/>
        </p:nvPicPr>
        <p:blipFill>
          <a:blip r:embed="rId2" cstate="print"/>
          <a:srcRect/>
          <a:stretch>
            <a:fillRect/>
          </a:stretch>
        </p:blipFill>
        <p:spPr bwMode="auto">
          <a:xfrm>
            <a:off x="179587" y="203435"/>
            <a:ext cx="1765124" cy="696435"/>
          </a:xfrm>
          <a:prstGeom prst="rect">
            <a:avLst/>
          </a:prstGeom>
          <a:noFill/>
          <a:ln w="9525" cap="flat">
            <a:noFill/>
            <a:round/>
            <a:headEnd/>
            <a:tailEnd/>
          </a:ln>
        </p:spPr>
      </p:pic>
    </p:spTree>
    <p:extLst>
      <p:ext uri="{BB962C8B-B14F-4D97-AF65-F5344CB8AC3E}">
        <p14:creationId xmlns:p14="http://schemas.microsoft.com/office/powerpoint/2010/main" val="389009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498501" y="365125"/>
            <a:ext cx="8855299" cy="909883"/>
          </a:xfrm>
        </p:spPr>
        <p:txBody>
          <a:bodyPr>
            <a:normAutofit fontScale="90000"/>
          </a:bodyPr>
          <a:lstStyle/>
          <a:p>
            <a:pPr algn="r"/>
            <a:r>
              <a:rPr lang="hu-HU" sz="3600" b="1" smtClean="0">
                <a:solidFill>
                  <a:srgbClr val="002060"/>
                </a:solidFill>
                <a:latin typeface="+mn-lt"/>
              </a:rPr>
              <a:t>Common features and highlights of the papers</a:t>
            </a:r>
            <a:endParaRPr lang="hu-HU" sz="3600" b="1">
              <a:solidFill>
                <a:srgbClr val="002060"/>
              </a:solidFill>
              <a:latin typeface="+mn-lt"/>
            </a:endParaRPr>
          </a:p>
        </p:txBody>
      </p:sp>
      <p:sp>
        <p:nvSpPr>
          <p:cNvPr id="3" name="Tartalom helye 2"/>
          <p:cNvSpPr>
            <a:spLocks noGrp="1"/>
          </p:cNvSpPr>
          <p:nvPr>
            <p:ph idx="1"/>
          </p:nvPr>
        </p:nvSpPr>
        <p:spPr/>
        <p:txBody>
          <a:bodyPr>
            <a:normAutofit/>
          </a:bodyPr>
          <a:lstStyle/>
          <a:p>
            <a:r>
              <a:rPr lang="hu-HU" sz="3000">
                <a:solidFill>
                  <a:srgbClr val="002060"/>
                </a:solidFill>
              </a:rPr>
              <a:t>M</a:t>
            </a:r>
            <a:r>
              <a:rPr lang="hu-HU" sz="3000" smtClean="0">
                <a:solidFill>
                  <a:srgbClr val="002060"/>
                </a:solidFill>
              </a:rPr>
              <a:t>odernisation needs to be backed up by strategic governence</a:t>
            </a:r>
          </a:p>
          <a:p>
            <a:r>
              <a:rPr lang="hu-HU" sz="3000" smtClean="0">
                <a:solidFill>
                  <a:srgbClr val="002060"/>
                </a:solidFill>
              </a:rPr>
              <a:t>Developments are all focusing on integrated solutions</a:t>
            </a:r>
          </a:p>
          <a:p>
            <a:r>
              <a:rPr lang="hu-HU" sz="3000" smtClean="0">
                <a:solidFill>
                  <a:srgbClr val="002060"/>
                </a:solidFill>
              </a:rPr>
              <a:t>Standardisation </a:t>
            </a:r>
            <a:r>
              <a:rPr lang="hu-HU" sz="3000" smtClean="0">
                <a:solidFill>
                  <a:srgbClr val="002060"/>
                </a:solidFill>
              </a:rPr>
              <a:t>of methodologies </a:t>
            </a:r>
            <a:r>
              <a:rPr lang="hu-HU" sz="3000" smtClean="0">
                <a:solidFill>
                  <a:srgbClr val="002060"/>
                </a:solidFill>
              </a:rPr>
              <a:t>and the supporting IT tools is identified to be of importance in the modernisation process in most papers</a:t>
            </a:r>
          </a:p>
          <a:p>
            <a:r>
              <a:rPr lang="hu-HU" sz="3000" smtClean="0">
                <a:solidFill>
                  <a:srgbClr val="002060"/>
                </a:solidFill>
              </a:rPr>
              <a:t>Process oriented approaches are highlighted, in some cases accompanied by explicit reorganisation from domain-oriented to process-oriented setting</a:t>
            </a:r>
          </a:p>
          <a:p>
            <a:endParaRPr lang="hu-HU" sz="3000">
              <a:solidFill>
                <a:srgbClr val="002060"/>
              </a:solidFill>
            </a:endParaRPr>
          </a:p>
          <a:p>
            <a:endParaRPr lang="hu-HU" sz="3000" smtClean="0">
              <a:solidFill>
                <a:srgbClr val="002060"/>
              </a:solidFill>
            </a:endParaRPr>
          </a:p>
          <a:p>
            <a:endParaRPr lang="hu-HU" sz="3000">
              <a:solidFill>
                <a:srgbClr val="002060"/>
              </a:solidFill>
            </a:endParaRPr>
          </a:p>
        </p:txBody>
      </p:sp>
      <p:pic>
        <p:nvPicPr>
          <p:cNvPr id="4" name="Picture 2"/>
          <p:cNvPicPr>
            <a:picLocks noChangeAspect="1" noChangeArrowheads="1"/>
          </p:cNvPicPr>
          <p:nvPr/>
        </p:nvPicPr>
        <p:blipFill>
          <a:blip r:embed="rId2" cstate="print"/>
          <a:srcRect/>
          <a:stretch>
            <a:fillRect/>
          </a:stretch>
        </p:blipFill>
        <p:spPr bwMode="auto">
          <a:xfrm>
            <a:off x="179587" y="203435"/>
            <a:ext cx="1765124" cy="696435"/>
          </a:xfrm>
          <a:prstGeom prst="rect">
            <a:avLst/>
          </a:prstGeom>
          <a:noFill/>
          <a:ln w="9525" cap="flat">
            <a:noFill/>
            <a:round/>
            <a:headEnd/>
            <a:tailEnd/>
          </a:ln>
        </p:spPr>
      </p:pic>
    </p:spTree>
    <p:extLst>
      <p:ext uri="{BB962C8B-B14F-4D97-AF65-F5344CB8AC3E}">
        <p14:creationId xmlns:p14="http://schemas.microsoft.com/office/powerpoint/2010/main" val="3899890053"/>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953</Words>
  <Application>Microsoft Office PowerPoint</Application>
  <PresentationFormat>Szélesvásznú</PresentationFormat>
  <Paragraphs>84</Paragraphs>
  <Slides>18</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18</vt:i4>
      </vt:variant>
    </vt:vector>
  </HeadingPairs>
  <TitlesOfParts>
    <vt:vector size="22" baseType="lpstr">
      <vt:lpstr>Arial</vt:lpstr>
      <vt:lpstr>Calibri</vt:lpstr>
      <vt:lpstr>Calibri Light</vt:lpstr>
      <vt:lpstr>Office-téma</vt:lpstr>
      <vt:lpstr>PowerPoint bemutató</vt:lpstr>
      <vt:lpstr>Driving forces behind modernisation in NSIs</vt:lpstr>
      <vt:lpstr>Range of modernisation issues raised in the papers</vt:lpstr>
      <vt:lpstr>How</vt:lpstr>
      <vt:lpstr>Internationally developed models at work</vt:lpstr>
      <vt:lpstr>Similar aims, various stages of modernisation, different solutions</vt:lpstr>
      <vt:lpstr>PowerPoint bemutató</vt:lpstr>
      <vt:lpstr>Keywords</vt:lpstr>
      <vt:lpstr>Common features and highlights of the papers</vt:lpstr>
      <vt:lpstr>Some issues that are mentioned but more info would be of practical use</vt:lpstr>
      <vt:lpstr>PowerPoint bemutató</vt:lpstr>
      <vt:lpstr>Norway</vt:lpstr>
      <vt:lpstr>Poland</vt:lpstr>
      <vt:lpstr>United States</vt:lpstr>
      <vt:lpstr>Turkey</vt:lpstr>
      <vt:lpstr>Portugal</vt:lpstr>
      <vt:lpstr>Slovenia</vt:lpstr>
      <vt:lpstr>Sweden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user</dc:creator>
  <cp:lastModifiedBy>user</cp:lastModifiedBy>
  <cp:revision>22</cp:revision>
  <dcterms:created xsi:type="dcterms:W3CDTF">2015-06-15T12:54:57Z</dcterms:created>
  <dcterms:modified xsi:type="dcterms:W3CDTF">2015-06-15T22:15:31Z</dcterms:modified>
</cp:coreProperties>
</file>