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12" r:id="rId3"/>
    <p:sldId id="316" r:id="rId4"/>
    <p:sldId id="333" r:id="rId5"/>
    <p:sldId id="336" r:id="rId6"/>
    <p:sldId id="337" r:id="rId7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FF6600"/>
    <a:srgbClr val="0066FF"/>
    <a:srgbClr val="00CC00"/>
    <a:srgbClr val="0066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78545" autoAdjust="0"/>
  </p:normalViewPr>
  <p:slideViewPr>
    <p:cSldViewPr>
      <p:cViewPr>
        <p:scale>
          <a:sx n="75" d="100"/>
          <a:sy n="75" d="100"/>
        </p:scale>
        <p:origin x="-7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66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BB8933-5EC1-48DB-86C2-83DED5308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716F14-3B3B-463B-B6B8-D5CA69981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0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7C50A-5F06-4F3D-AEAC-744C3C0F2169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AA6AE-2ACB-41E4-91D8-8DFD25B5EB4F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 eaLnBrk="1" hangingPunct="1"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6BEF8-A50C-4105-9D89-7DBF94EBD64D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1700"/>
            <a:ext cx="6178550" cy="4462463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1700"/>
            <a:ext cx="6178550" cy="4462463"/>
          </a:xfrm>
          <a:noFill/>
          <a:ln/>
        </p:spPr>
        <p:txBody>
          <a:bodyPr/>
          <a:lstStyle/>
          <a:p>
            <a:pPr marL="171450" indent="-171450">
              <a:buFontTx/>
              <a:buChar char="-"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5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1700"/>
            <a:ext cx="6178550" cy="4462463"/>
          </a:xfrm>
          <a:noFill/>
          <a:ln/>
        </p:spPr>
        <p:txBody>
          <a:bodyPr/>
          <a:lstStyle/>
          <a:p>
            <a:pPr marL="171450" indent="-171450">
              <a:buFontTx/>
              <a:buChar char="-"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6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4711700"/>
            <a:ext cx="6178550" cy="4462463"/>
          </a:xfrm>
          <a:noFill/>
          <a:ln/>
        </p:spPr>
        <p:txBody>
          <a:bodyPr/>
          <a:lstStyle/>
          <a:p>
            <a:pPr marL="171450" indent="-171450">
              <a:buFontTx/>
              <a:buChar char="-"/>
            </a:pP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CH" sz="1200" b="1">
                <a:latin typeface="Arial" pitchFamily="34" charset="0"/>
                <a:cs typeface="+mn-cs"/>
              </a:rPr>
              <a:t> - UNECE Statistical Division</a:t>
            </a:r>
            <a:endParaRPr lang="en-GB" sz="1200" b="1">
              <a:latin typeface="Arial" pitchFamily="34" charset="0"/>
              <a:cs typeface="+mn-cs"/>
            </a:endParaRPr>
          </a:p>
        </p:txBody>
      </p:sp>
      <p:sp>
        <p:nvSpPr>
          <p:cNvPr id="1031" name="Rectangle 1031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fr-CH" sz="1200" b="1">
                <a:latin typeface="Arial" pitchFamily="34" charset="0"/>
                <a:cs typeface="+mn-cs"/>
              </a:rPr>
              <a:t> Slide </a:t>
            </a:r>
            <a:fld id="{11478636-4DCA-4A84-A52F-95F6C781FA39}" type="slidenum">
              <a:rPr lang="en-GB" sz="1200" b="1">
                <a:latin typeface="Arial" pitchFamily="34" charset="0"/>
                <a:cs typeface="+mn-cs"/>
              </a:rPr>
              <a:pPr algn="r">
                <a:defRPr/>
              </a:pPr>
              <a:t>‹#›</a:t>
            </a:fld>
            <a:endParaRPr lang="en-GB" sz="1200" b="1">
              <a:latin typeface="Arial" pitchFamily="34" charset="0"/>
              <a:cs typeface="+mn-cs"/>
            </a:endParaRPr>
          </a:p>
        </p:txBody>
      </p:sp>
      <p:pic>
        <p:nvPicPr>
          <p:cNvPr id="1032" name="Picture 1032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1033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1034" name="Picture 1034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035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001000" cy="2286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Summary of the consultation </a:t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on the draft Guide to Measuring Global Production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800600"/>
            <a:ext cx="3581400" cy="1219200"/>
          </a:xfrm>
        </p:spPr>
        <p:txBody>
          <a:bodyPr/>
          <a:lstStyle/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  <a:p>
            <a:pPr eaLnBrk="1" hangingPunct="1"/>
            <a:r>
              <a:rPr lang="en-GB" sz="2000" b="1" dirty="0" smtClean="0">
                <a:solidFill>
                  <a:srgbClr val="003399"/>
                </a:solidFill>
              </a:rPr>
              <a:t>UNECE Statistical Division</a:t>
            </a:r>
          </a:p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086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Electronic consultation </a:t>
            </a:r>
            <a:endParaRPr lang="en-GB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b="1" dirty="0" smtClean="0"/>
              <a:t>33 replies</a:t>
            </a:r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GB" b="1" dirty="0" smtClean="0"/>
              <a:t>General comments</a:t>
            </a:r>
          </a:p>
          <a:p>
            <a:pPr marL="400050" lvl="2" indent="0" eaLnBrk="1" hangingPunct="1">
              <a:spcBef>
                <a:spcPts val="1200"/>
              </a:spcBef>
              <a:buSzPct val="55000"/>
              <a:buNone/>
            </a:pPr>
            <a:r>
              <a:rPr lang="en-US" dirty="0"/>
              <a:t>All </a:t>
            </a:r>
            <a:r>
              <a:rPr lang="en-US" dirty="0" smtClean="0"/>
              <a:t>respondents considered</a:t>
            </a:r>
          </a:p>
          <a:p>
            <a:pPr marL="1200150" lvl="3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dirty="0" smtClean="0"/>
              <a:t>the Guide is useful </a:t>
            </a:r>
            <a:r>
              <a:rPr lang="en-US" dirty="0"/>
              <a:t>and </a:t>
            </a:r>
            <a:r>
              <a:rPr lang="en-US" dirty="0" smtClean="0"/>
              <a:t>comprehensive</a:t>
            </a:r>
          </a:p>
          <a:p>
            <a:pPr marL="1200150" lvl="3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main recommendations </a:t>
            </a:r>
            <a:r>
              <a:rPr lang="en-US" dirty="0" smtClean="0"/>
              <a:t>clear </a:t>
            </a:r>
            <a:r>
              <a:rPr lang="en-US" dirty="0"/>
              <a:t>and </a:t>
            </a:r>
            <a:r>
              <a:rPr lang="en-US" dirty="0" smtClean="0"/>
              <a:t>coherent</a:t>
            </a:r>
          </a:p>
          <a:p>
            <a:pPr marL="1200150" lvl="3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dirty="0" smtClean="0"/>
              <a:t>valuable </a:t>
            </a:r>
            <a:r>
              <a:rPr lang="en-US" dirty="0"/>
              <a:t>for elaborating a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for further work</a:t>
            </a:r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b="1" dirty="0" smtClean="0"/>
              <a:t>Three new </a:t>
            </a:r>
            <a:r>
              <a:rPr lang="en-US" b="1" dirty="0"/>
              <a:t>case </a:t>
            </a:r>
            <a:r>
              <a:rPr lang="en-US" b="1" dirty="0" smtClean="0"/>
              <a:t>studies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</a:pPr>
            <a:r>
              <a:rPr lang="en-US" dirty="0"/>
              <a:t>Czech Republic, Philippines and Sweden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086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Main issues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600" b="1" dirty="0"/>
              <a:t>Factoryless goods producers: </a:t>
            </a:r>
            <a:r>
              <a:rPr lang="en-US" sz="2600" dirty="0"/>
              <a:t>classification and recording of transactions</a:t>
            </a:r>
          </a:p>
          <a:p>
            <a:pPr eaLnBrk="1" hangingPunct="1">
              <a:spcBef>
                <a:spcPts val="1200"/>
              </a:spcBef>
            </a:pPr>
            <a:r>
              <a:rPr lang="en-GB" sz="2600" b="1" dirty="0"/>
              <a:t>Data issues: </a:t>
            </a:r>
            <a:r>
              <a:rPr lang="en-US" sz="2600" dirty="0"/>
              <a:t>extension of </a:t>
            </a:r>
            <a:r>
              <a:rPr lang="en-US" sz="2600" dirty="0" smtClean="0"/>
              <a:t>surveys and response burden; new </a:t>
            </a:r>
            <a:r>
              <a:rPr lang="en-US" sz="2600" dirty="0"/>
              <a:t>ways of collecting </a:t>
            </a:r>
            <a:r>
              <a:rPr lang="en-US" sz="2600" dirty="0" smtClean="0"/>
              <a:t>data</a:t>
            </a:r>
            <a:r>
              <a:rPr lang="en-US" sz="2600" dirty="0"/>
              <a:t>; confidentiality </a:t>
            </a:r>
            <a:r>
              <a:rPr lang="en-US" sz="2600" dirty="0" smtClean="0"/>
              <a:t>issues and data exchange; international </a:t>
            </a:r>
            <a:r>
              <a:rPr lang="en-US" sz="2600" dirty="0"/>
              <a:t>co-ordination </a:t>
            </a:r>
            <a:endParaRPr lang="en-US" sz="2600" dirty="0" smtClean="0"/>
          </a:p>
          <a:p>
            <a:pPr eaLnBrk="1" hangingPunct="1">
              <a:spcBef>
                <a:spcPts val="1200"/>
              </a:spcBef>
            </a:pPr>
            <a:r>
              <a:rPr lang="en-GB" sz="2600" b="1" dirty="0" smtClean="0"/>
              <a:t>Legal </a:t>
            </a:r>
            <a:r>
              <a:rPr lang="en-GB" sz="2600" b="1" dirty="0"/>
              <a:t>and economic </a:t>
            </a:r>
            <a:r>
              <a:rPr lang="en-GB" sz="2600" b="1" dirty="0" smtClean="0"/>
              <a:t>ownership </a:t>
            </a:r>
            <a:r>
              <a:rPr lang="en-US" sz="2600" b="1" dirty="0" smtClean="0"/>
              <a:t>and ownership over </a:t>
            </a:r>
            <a:r>
              <a:rPr lang="en-US" sz="2600" b="1" dirty="0"/>
              <a:t>intellectual property </a:t>
            </a:r>
            <a:r>
              <a:rPr lang="en-US" sz="2600" b="1" dirty="0" smtClean="0"/>
              <a:t>products</a:t>
            </a:r>
          </a:p>
          <a:p>
            <a:pPr eaLnBrk="1" hangingPunct="1">
              <a:spcBef>
                <a:spcPts val="1200"/>
              </a:spcBef>
            </a:pPr>
            <a:r>
              <a:rPr lang="en-US" sz="2600" b="1" dirty="0" smtClean="0"/>
              <a:t>Adaptation to </a:t>
            </a:r>
            <a:r>
              <a:rPr lang="en-US" sz="2600" b="1" dirty="0"/>
              <a:t>country specific needs: </a:t>
            </a:r>
            <a:r>
              <a:rPr lang="en-US" sz="2600" dirty="0" smtClean="0"/>
              <a:t>more practical guidance; issues related to developing countries</a:t>
            </a:r>
          </a:p>
          <a:p>
            <a:pPr eaLnBrk="1" hangingPunct="1">
              <a:spcBef>
                <a:spcPts val="1200"/>
              </a:spcBef>
            </a:pPr>
            <a:r>
              <a:rPr lang="en-US" sz="2600" b="1" dirty="0"/>
              <a:t>Other issues</a:t>
            </a:r>
            <a:r>
              <a:rPr lang="en-US" sz="2600" dirty="0"/>
              <a:t>: detailed substantive and editorial comments on individual chapters</a:t>
            </a:r>
            <a:endParaRPr lang="en-US" sz="2600" dirty="0" smtClean="0"/>
          </a:p>
          <a:p>
            <a:pPr eaLnBrk="1" hangingPunct="1">
              <a:spcBef>
                <a:spcPts val="1200"/>
              </a:spcBef>
            </a:pP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/>
              <a:t>Conceptual issues:  </a:t>
            </a:r>
            <a:r>
              <a:rPr lang="en-US" sz="2800" dirty="0" smtClean="0"/>
              <a:t>global </a:t>
            </a:r>
            <a:r>
              <a:rPr lang="en-US" sz="2800" dirty="0"/>
              <a:t>production arrangements related to services, open issues </a:t>
            </a:r>
            <a:r>
              <a:rPr lang="en-US" sz="2800" dirty="0" smtClean="0"/>
              <a:t>with </a:t>
            </a:r>
            <a:r>
              <a:rPr lang="en-US" sz="2800" dirty="0" err="1" smtClean="0"/>
              <a:t>factoryless</a:t>
            </a:r>
            <a:r>
              <a:rPr lang="en-US" sz="2800" dirty="0" smtClean="0"/>
              <a:t> goods producers, branding, goods-services split, transfer pricing</a:t>
            </a:r>
            <a:endParaRPr lang="en-GB" sz="28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/>
              <a:t>Data issues: </a:t>
            </a:r>
            <a:r>
              <a:rPr lang="en-US" sz="2800" dirty="0" smtClean="0"/>
              <a:t>framework </a:t>
            </a:r>
            <a:r>
              <a:rPr lang="en-US" sz="2800" dirty="0"/>
              <a:t>for collecting and sharing of </a:t>
            </a:r>
            <a:r>
              <a:rPr lang="en-US" sz="2800" dirty="0" smtClean="0"/>
              <a:t>data, including confidentiality issues</a:t>
            </a:r>
            <a:endParaRPr lang="en-US" sz="28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 smtClean="0"/>
              <a:t>Practical </a:t>
            </a:r>
            <a:r>
              <a:rPr lang="en-GB" sz="2800" b="1" dirty="0"/>
              <a:t>guidance</a:t>
            </a:r>
            <a:r>
              <a:rPr lang="en-GB" sz="2800" b="1" dirty="0" smtClean="0"/>
              <a:t>: </a:t>
            </a:r>
            <a:r>
              <a:rPr lang="en-US" sz="2800" dirty="0" smtClean="0"/>
              <a:t>supplementary </a:t>
            </a:r>
            <a:r>
              <a:rPr lang="en-US" sz="2800" dirty="0"/>
              <a:t>country </a:t>
            </a:r>
            <a:r>
              <a:rPr lang="en-US" sz="2800" dirty="0" smtClean="0"/>
              <a:t>case studies; a </a:t>
            </a:r>
            <a:r>
              <a:rPr lang="en-US" sz="2800" dirty="0"/>
              <a:t>forum to exchange practical </a:t>
            </a:r>
            <a:r>
              <a:rPr lang="en-US" sz="2800" dirty="0" smtClean="0"/>
              <a:t>experience; review </a:t>
            </a:r>
            <a:r>
              <a:rPr lang="en-US" sz="2800" dirty="0"/>
              <a:t>of the Guide in 5 to 7 years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10400" cy="838200"/>
          </a:xfrm>
        </p:spPr>
        <p:txBody>
          <a:bodyPr/>
          <a:lstStyle/>
          <a:p>
            <a:r>
              <a:rPr lang="en-GB" dirty="0"/>
              <a:t>Priorities for further 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 smtClean="0"/>
              <a:t>The Task Force will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Review </a:t>
            </a:r>
            <a:r>
              <a:rPr lang="en-US" dirty="0"/>
              <a:t>all </a:t>
            </a:r>
            <a:r>
              <a:rPr lang="en-US" dirty="0" smtClean="0"/>
              <a:t>comments and reflect </a:t>
            </a:r>
            <a:r>
              <a:rPr lang="en-US" dirty="0"/>
              <a:t>them in the Guide </a:t>
            </a:r>
            <a:r>
              <a:rPr lang="en-US" dirty="0" smtClean="0"/>
              <a:t>(</a:t>
            </a:r>
            <a:r>
              <a:rPr lang="en-GB" dirty="0"/>
              <a:t>face-to-face </a:t>
            </a:r>
            <a:r>
              <a:rPr lang="en-US" dirty="0" smtClean="0"/>
              <a:t>meeting on </a:t>
            </a:r>
            <a:r>
              <a:rPr lang="en-US" dirty="0"/>
              <a:t>9 </a:t>
            </a:r>
            <a:r>
              <a:rPr lang="en-US" dirty="0" smtClean="0"/>
              <a:t>May)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Receive feedback from the May 2014 Joint UNECE/Eurostat/OECD Expert Group on NA and from the September 2014 AEG meeting 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Expect </a:t>
            </a:r>
            <a:r>
              <a:rPr lang="en-US" dirty="0" smtClean="0"/>
              <a:t>feedback from the </a:t>
            </a:r>
            <a:r>
              <a:rPr lang="en-US" dirty="0"/>
              <a:t>Expert Group on International Statistical Classifications </a:t>
            </a:r>
            <a:r>
              <a:rPr lang="en-US" dirty="0" smtClean="0"/>
              <a:t>on the classification of </a:t>
            </a:r>
            <a:r>
              <a:rPr lang="en-US" dirty="0" err="1" smtClean="0"/>
              <a:t>factoryless</a:t>
            </a:r>
            <a:r>
              <a:rPr lang="en-US" dirty="0" smtClean="0"/>
              <a:t> goods </a:t>
            </a:r>
            <a:r>
              <a:rPr lang="en-US" dirty="0" smtClean="0"/>
              <a:t>producers (FGP)</a:t>
            </a:r>
            <a:endParaRPr lang="en-US" dirty="0" smtClean="0"/>
          </a:p>
          <a:p>
            <a:pPr marL="342900" lvl="1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b="1" dirty="0" smtClean="0"/>
              <a:t>Final consultation and submission to the CES in 2015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162800" cy="838200"/>
          </a:xfrm>
        </p:spPr>
        <p:txBody>
          <a:bodyPr/>
          <a:lstStyle/>
          <a:p>
            <a:r>
              <a:rPr lang="en-US" dirty="0" smtClean="0"/>
              <a:t>Finalization </a:t>
            </a:r>
            <a:r>
              <a:rPr lang="en-US" dirty="0"/>
              <a:t>of the </a:t>
            </a:r>
            <a:r>
              <a:rPr lang="en-US" dirty="0" smtClean="0"/>
              <a:t>Guide</a:t>
            </a:r>
          </a:p>
        </p:txBody>
      </p:sp>
    </p:spTree>
    <p:extLst>
      <p:ext uri="{BB962C8B-B14F-4D97-AF65-F5344CB8AC3E}">
        <p14:creationId xmlns:p14="http://schemas.microsoft.com/office/powerpoint/2010/main" val="12148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GB" sz="2800" b="1" dirty="0" smtClean="0"/>
              <a:t>Express views on:</a:t>
            </a:r>
            <a:endParaRPr lang="en-GB" sz="2800" b="1" dirty="0" smtClean="0"/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The progress made so far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Timetable for finalising the Guide 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The need for advancing the consultation on </a:t>
            </a:r>
            <a:r>
              <a:rPr lang="en-GB" dirty="0" smtClean="0"/>
              <a:t>the classification of FGP 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Establishing a forum for exchange of practical experience</a:t>
            </a:r>
          </a:p>
          <a:p>
            <a:pPr marL="742950" lvl="2" indent="-342900" eaLnBrk="1" hangingPunct="1">
              <a:spcBef>
                <a:spcPts val="12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An update of the Guide in 5-7 years to reflect new experience</a:t>
            </a:r>
            <a:endParaRPr lang="en-GB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162800" cy="838200"/>
          </a:xfrm>
        </p:spPr>
        <p:txBody>
          <a:bodyPr/>
          <a:lstStyle/>
          <a:p>
            <a:r>
              <a:rPr lang="en-US" dirty="0" smtClean="0"/>
              <a:t>The Conference is aske</a:t>
            </a:r>
            <a:r>
              <a:rPr lang="en-US" dirty="0" smtClean="0"/>
              <a:t>d to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1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Designs\StatsUNECE.pot</Template>
  <TotalTime>456</TotalTime>
  <Words>311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StatsUNECE</vt:lpstr>
      <vt:lpstr>Summary of the consultation  on the draft Guide to Measuring Global Production</vt:lpstr>
      <vt:lpstr>Electronic consultation </vt:lpstr>
      <vt:lpstr>Main issues</vt:lpstr>
      <vt:lpstr>Priorities for further work</vt:lpstr>
      <vt:lpstr>Finalization of the Guide</vt:lpstr>
      <vt:lpstr>The Conference is asked to 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Gender database and Website</dc:title>
  <dc:creator>Boko</dc:creator>
  <cp:lastModifiedBy>onu</cp:lastModifiedBy>
  <cp:revision>817</cp:revision>
  <dcterms:created xsi:type="dcterms:W3CDTF">2006-08-30T12:55:16Z</dcterms:created>
  <dcterms:modified xsi:type="dcterms:W3CDTF">2014-04-10T14:33:06Z</dcterms:modified>
</cp:coreProperties>
</file>