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61" r:id="rId4"/>
    <p:sldId id="262" r:id="rId5"/>
    <p:sldId id="263" r:id="rId6"/>
    <p:sldId id="264" r:id="rId7"/>
    <p:sldId id="265" r:id="rId8"/>
    <p:sldId id="267" r:id="rId9"/>
    <p:sldId id="276" r:id="rId10"/>
    <p:sldId id="266" r:id="rId11"/>
    <p:sldId id="27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5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4" d="100"/>
          <a:sy n="114" d="100"/>
        </p:scale>
        <p:origin x="-22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93CDEC-9CEE-452E-8A2F-5C271B302FE2}" type="datetimeFigureOut">
              <a:rPr lang="en-GB" smtClean="0"/>
              <a:pPr/>
              <a:t>24/04/2013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D6C46-44FA-4D6C-8A0B-EE48ECB7E7FC}" type="slidenum">
              <a:rPr lang="en-GB" smtClean="0"/>
              <a:pPr/>
              <a:t>‹#›</a:t>
            </a:fld>
            <a:endParaRPr lang="en-GB"/>
          </a:p>
        </p:txBody>
      </p:sp>
    </p:spTree>
    <p:extLst>
      <p:ext uri="{BB962C8B-B14F-4D97-AF65-F5344CB8AC3E}">
        <p14:creationId xmlns:p14="http://schemas.microsoft.com/office/powerpoint/2010/main" val="258670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7" name="Footer Placeholder 16"/>
          <p:cNvSpPr>
            <a:spLocks noGrp="1"/>
          </p:cNvSpPr>
          <p:nvPr>
            <p:ph type="ftr" sz="quarter" idx="11"/>
          </p:nvPr>
        </p:nvSpPr>
        <p:spPr>
          <a:xfrm>
            <a:off x="5292080" y="6492240"/>
            <a:ext cx="3581400" cy="365760"/>
          </a:xfrm>
        </p:spPr>
        <p:txBody>
          <a:bodyPr/>
          <a:lstStyle>
            <a:lvl1pPr algn="r">
              <a:defRPr/>
            </a:lvl1pPr>
          </a:lstStyle>
          <a:p>
            <a:r>
              <a:rPr lang="en-GB" dirty="0" smtClean="0"/>
              <a:t>Metadata Technology Ltd</a:t>
            </a:r>
            <a:endParaRPr lang="en-GB"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E3581D-AA43-427D-B4F8-DC501C67EA38}"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5791200" y="6404984"/>
            <a:ext cx="3044952" cy="365760"/>
          </a:xfrm>
          <a:prstGeom prst="rect">
            <a:avLst/>
          </a:prstGeom>
        </p:spPr>
        <p:txBody>
          <a:bodyPr/>
          <a:lstStyle/>
          <a:p>
            <a:r>
              <a:rPr lang="en-US" smtClean="0"/>
              <a:t>03/04/2013</a:t>
            </a:r>
            <a:endParaRPr lang="en-GB"/>
          </a:p>
        </p:txBody>
      </p:sp>
      <p:sp>
        <p:nvSpPr>
          <p:cNvPr id="5" name="Footer Placeholder 4"/>
          <p:cNvSpPr>
            <a:spLocks noGrp="1"/>
          </p:cNvSpPr>
          <p:nvPr>
            <p:ph type="ftr" sz="quarter" idx="11"/>
          </p:nvPr>
        </p:nvSpPr>
        <p:spPr/>
        <p:txBody>
          <a:bodyPr/>
          <a:lstStyle/>
          <a:p>
            <a:r>
              <a:rPr lang="en-GB" dirty="0" smtClean="0"/>
              <a:t>Metadata Technology Ltd</a:t>
            </a:r>
            <a:endParaRPr lang="en-GB" dirty="0"/>
          </a:p>
        </p:txBody>
      </p:sp>
      <p:sp>
        <p:nvSpPr>
          <p:cNvPr id="6" name="Slide Number Placeholder 5"/>
          <p:cNvSpPr>
            <a:spLocks noGrp="1"/>
          </p:cNvSpPr>
          <p:nvPr>
            <p:ph type="sldNum" sz="quarter" idx="12"/>
          </p:nvPr>
        </p:nvSpPr>
        <p:spPr/>
        <p:txBody>
          <a:bodyPr/>
          <a:lstStyle/>
          <a:p>
            <a:fld id="{47E3581D-AA43-427D-B4F8-DC501C67EA3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7E3581D-AA43-427D-B4F8-DC501C67EA38}"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5791200" y="6404984"/>
            <a:ext cx="3044952" cy="365760"/>
          </a:xfrm>
          <a:prstGeom prst="rect">
            <a:avLst/>
          </a:prstGeom>
        </p:spPr>
        <p:txBody>
          <a:bodyPr/>
          <a:lstStyle/>
          <a:p>
            <a:r>
              <a:rPr lang="en-US" smtClean="0"/>
              <a:t>03/04/2013</a:t>
            </a:r>
            <a:endParaRPr lang="en-GB"/>
          </a:p>
        </p:txBody>
      </p:sp>
      <p:sp>
        <p:nvSpPr>
          <p:cNvPr id="5" name="Footer Placeholder 4"/>
          <p:cNvSpPr>
            <a:spLocks noGrp="1"/>
          </p:cNvSpPr>
          <p:nvPr>
            <p:ph type="ftr" sz="quarter" idx="11"/>
          </p:nvPr>
        </p:nvSpPr>
        <p:spPr/>
        <p:txBody>
          <a:bodyPr/>
          <a:lstStyle/>
          <a:p>
            <a:r>
              <a:rPr lang="en-GB" dirty="0" smtClean="0"/>
              <a:t>Metadata Technology Ltd</a:t>
            </a:r>
            <a:endParaRPr lang="en-GB"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5791200" y="6404984"/>
            <a:ext cx="3044952" cy="365760"/>
          </a:xfrm>
          <a:prstGeom prst="rect">
            <a:avLst/>
          </a:prstGeom>
        </p:spPr>
        <p:txBody>
          <a:bodyPr/>
          <a:lstStyle/>
          <a:p>
            <a:r>
              <a:rPr lang="en-US" smtClean="0"/>
              <a:t>03/04/2013</a:t>
            </a:r>
            <a:endParaRPr lang="en-GB"/>
          </a:p>
        </p:txBody>
      </p:sp>
      <p:sp>
        <p:nvSpPr>
          <p:cNvPr id="5" name="Footer Placeholder 4"/>
          <p:cNvSpPr>
            <a:spLocks noGrp="1"/>
          </p:cNvSpPr>
          <p:nvPr>
            <p:ph type="ftr" sz="quarter" idx="11"/>
          </p:nvPr>
        </p:nvSpPr>
        <p:spPr/>
        <p:txBody>
          <a:bodyPr/>
          <a:lstStyle/>
          <a:p>
            <a:r>
              <a:rPr lang="en-GB" dirty="0" smtClean="0"/>
              <a:t>Metadata Technology Ltd</a:t>
            </a:r>
            <a:endParaRPr lang="en-GB" dirty="0"/>
          </a:p>
        </p:txBody>
      </p:sp>
      <p:sp>
        <p:nvSpPr>
          <p:cNvPr id="6" name="Slide Number Placeholder 5"/>
          <p:cNvSpPr>
            <a:spLocks noGrp="1"/>
          </p:cNvSpPr>
          <p:nvPr>
            <p:ph type="sldNum" sz="quarter" idx="12"/>
          </p:nvPr>
        </p:nvSpPr>
        <p:spPr>
          <a:xfrm>
            <a:off x="4361688" y="1026372"/>
            <a:ext cx="457200" cy="441325"/>
          </a:xfrm>
        </p:spPr>
        <p:txBody>
          <a:bodyPr/>
          <a:lstStyle/>
          <a:p>
            <a:fld id="{47E3581D-AA43-427D-B4F8-DC501C67EA38}"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GB" dirty="0" smtClean="0"/>
              <a:t>Metadata Technology Ltd</a:t>
            </a:r>
            <a:endParaRPr lang="en-GB" dirty="0"/>
          </a:p>
        </p:txBody>
      </p:sp>
      <p:sp>
        <p:nvSpPr>
          <p:cNvPr id="4" name="Date Placeholder 3"/>
          <p:cNvSpPr>
            <a:spLocks noGrp="1"/>
          </p:cNvSpPr>
          <p:nvPr>
            <p:ph type="dt" sz="half" idx="10"/>
          </p:nvPr>
        </p:nvSpPr>
        <p:spPr>
          <a:xfrm>
            <a:off x="5791200" y="6404984"/>
            <a:ext cx="3044952" cy="365760"/>
          </a:xfrm>
          <a:prstGeom prst="rect">
            <a:avLst/>
          </a:prstGeom>
        </p:spPr>
        <p:txBody>
          <a:bodyPr/>
          <a:lstStyle/>
          <a:p>
            <a:r>
              <a:rPr lang="en-US" smtClean="0"/>
              <a:t>03/04/2013</a:t>
            </a:r>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E3581D-AA43-427D-B4F8-DC501C67EA38}"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a:prstGeom prst="rect">
            <a:avLst/>
          </a:prstGeom>
        </p:spPr>
        <p:txBody>
          <a:bodyPr/>
          <a:lstStyle/>
          <a:p>
            <a:r>
              <a:rPr lang="en-US" smtClean="0"/>
              <a:t>03/04/2013</a:t>
            </a:r>
            <a:endParaRPr lang="en-GB"/>
          </a:p>
        </p:txBody>
      </p:sp>
      <p:sp>
        <p:nvSpPr>
          <p:cNvPr id="6" name="Footer Placeholder 5"/>
          <p:cNvSpPr>
            <a:spLocks noGrp="1"/>
          </p:cNvSpPr>
          <p:nvPr>
            <p:ph type="ftr" sz="quarter" idx="11"/>
          </p:nvPr>
        </p:nvSpPr>
        <p:spPr/>
        <p:txBody>
          <a:bodyPr/>
          <a:lstStyle/>
          <a:p>
            <a:r>
              <a:rPr lang="en-GB" dirty="0" smtClean="0"/>
              <a:t>Metadata Technology Ltd</a:t>
            </a:r>
            <a:endParaRPr lang="en-GB" dirty="0"/>
          </a:p>
        </p:txBody>
      </p:sp>
      <p:sp>
        <p:nvSpPr>
          <p:cNvPr id="7" name="Slide Number Placeholder 6"/>
          <p:cNvSpPr>
            <a:spLocks noGrp="1"/>
          </p:cNvSpPr>
          <p:nvPr>
            <p:ph type="sldNum" sz="quarter" idx="12"/>
          </p:nvPr>
        </p:nvSpPr>
        <p:spPr/>
        <p:txBody>
          <a:bodyPr/>
          <a:lstStyle/>
          <a:p>
            <a:fld id="{47E3581D-AA43-427D-B4F8-DC501C67EA38}"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5791200" y="6404984"/>
            <a:ext cx="3044952" cy="365760"/>
          </a:xfrm>
          <a:prstGeom prst="rect">
            <a:avLst/>
          </a:prstGeom>
        </p:spPr>
        <p:txBody>
          <a:bodyPr/>
          <a:lstStyle/>
          <a:p>
            <a:r>
              <a:rPr lang="en-US" smtClean="0"/>
              <a:t>03/04/2013</a:t>
            </a:r>
            <a:endParaRPr lang="en-GB"/>
          </a:p>
        </p:txBody>
      </p:sp>
      <p:sp>
        <p:nvSpPr>
          <p:cNvPr id="8" name="Footer Placeholder 7"/>
          <p:cNvSpPr>
            <a:spLocks noGrp="1"/>
          </p:cNvSpPr>
          <p:nvPr>
            <p:ph type="ftr" sz="quarter" idx="11"/>
          </p:nvPr>
        </p:nvSpPr>
        <p:spPr>
          <a:xfrm>
            <a:off x="304800" y="6409944"/>
            <a:ext cx="3581400" cy="365760"/>
          </a:xfrm>
        </p:spPr>
        <p:txBody>
          <a:bodyPr/>
          <a:lstStyle/>
          <a:p>
            <a:r>
              <a:rPr lang="en-GB" dirty="0" smtClean="0"/>
              <a:t>Metadata Technology Ltd</a:t>
            </a:r>
            <a:endParaRPr lang="en-GB"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7E3581D-AA43-427D-B4F8-DC501C67EA38}"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dirty="0" smtClean="0"/>
              <a:t>Click to edit Master title style</a:t>
            </a:r>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5791200" y="6404984"/>
            <a:ext cx="3044952" cy="365760"/>
          </a:xfrm>
          <a:prstGeom prst="rect">
            <a:avLst/>
          </a:prstGeom>
        </p:spPr>
        <p:txBody>
          <a:bodyPr/>
          <a:lstStyle/>
          <a:p>
            <a:r>
              <a:rPr lang="en-US" smtClean="0"/>
              <a:t>03/04/2013</a:t>
            </a:r>
            <a:endParaRPr lang="en-GB"/>
          </a:p>
        </p:txBody>
      </p:sp>
      <p:sp>
        <p:nvSpPr>
          <p:cNvPr id="4" name="Footer Placeholder 3"/>
          <p:cNvSpPr>
            <a:spLocks noGrp="1"/>
          </p:cNvSpPr>
          <p:nvPr>
            <p:ph type="ftr" sz="quarter" idx="11"/>
          </p:nvPr>
        </p:nvSpPr>
        <p:spPr/>
        <p:txBody>
          <a:bodyPr/>
          <a:lstStyle/>
          <a:p>
            <a:r>
              <a:rPr lang="en-GB" dirty="0" smtClean="0"/>
              <a:t>Metadata Technology Ltd</a:t>
            </a:r>
            <a:endParaRPr lang="en-GB" dirty="0"/>
          </a:p>
        </p:txBody>
      </p:sp>
      <p:sp>
        <p:nvSpPr>
          <p:cNvPr id="5" name="Slide Number Placeholder 4"/>
          <p:cNvSpPr>
            <a:spLocks noGrp="1"/>
          </p:cNvSpPr>
          <p:nvPr>
            <p:ph type="sldNum" sz="quarter" idx="12"/>
          </p:nvPr>
        </p:nvSpPr>
        <p:spPr>
          <a:xfrm>
            <a:off x="4343400" y="1036020"/>
            <a:ext cx="457200" cy="441325"/>
          </a:xfrm>
        </p:spPr>
        <p:txBody>
          <a:bodyPr/>
          <a:lstStyle/>
          <a:p>
            <a:fld id="{47E3581D-AA43-427D-B4F8-DC501C67EA3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5791200" y="6404984"/>
            <a:ext cx="3044952" cy="365760"/>
          </a:xfrm>
          <a:prstGeom prst="rect">
            <a:avLst/>
          </a:prstGeom>
        </p:spPr>
        <p:txBody>
          <a:bodyPr/>
          <a:lstStyle/>
          <a:p>
            <a:r>
              <a:rPr lang="en-US" smtClean="0"/>
              <a:t>03/04/2013</a:t>
            </a:r>
            <a:endParaRPr lang="en-GB"/>
          </a:p>
        </p:txBody>
      </p:sp>
      <p:sp>
        <p:nvSpPr>
          <p:cNvPr id="3" name="Footer Placeholder 2"/>
          <p:cNvSpPr>
            <a:spLocks noGrp="1"/>
          </p:cNvSpPr>
          <p:nvPr>
            <p:ph type="ftr" sz="quarter" idx="11"/>
          </p:nvPr>
        </p:nvSpPr>
        <p:spPr/>
        <p:txBody>
          <a:bodyPr/>
          <a:lstStyle/>
          <a:p>
            <a:r>
              <a:rPr lang="en-GB" dirty="0" smtClean="0"/>
              <a:t>Metadata Technology Ltd</a:t>
            </a:r>
            <a:endParaRPr lang="en-GB"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E3581D-AA43-427D-B4F8-DC501C67EA3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dirty="0"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7E3581D-AA43-427D-B4F8-DC501C67EA38}"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91200" y="6404984"/>
            <a:ext cx="3044952" cy="365760"/>
          </a:xfrm>
          <a:prstGeom prst="rect">
            <a:avLst/>
          </a:prstGeom>
        </p:spPr>
        <p:txBody>
          <a:bodyPr/>
          <a:lstStyle/>
          <a:p>
            <a:r>
              <a:rPr lang="en-US" smtClean="0"/>
              <a:t>03/04/2013</a:t>
            </a:r>
            <a:endParaRPr lang="en-GB"/>
          </a:p>
        </p:txBody>
      </p:sp>
      <p:sp>
        <p:nvSpPr>
          <p:cNvPr id="6" name="Footer Placeholder 5"/>
          <p:cNvSpPr>
            <a:spLocks noGrp="1"/>
          </p:cNvSpPr>
          <p:nvPr>
            <p:ph type="ftr" sz="quarter" idx="11"/>
          </p:nvPr>
        </p:nvSpPr>
        <p:spPr>
          <a:xfrm>
            <a:off x="301752" y="6410848"/>
            <a:ext cx="3383280" cy="365760"/>
          </a:xfrm>
        </p:spPr>
        <p:txBody>
          <a:bodyPr/>
          <a:lstStyle/>
          <a:p>
            <a:r>
              <a:rPr lang="en-GB" dirty="0" smtClean="0"/>
              <a:t>Metadata Technology Ltd</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7E3581D-AA43-427D-B4F8-DC501C67EA38}"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dirty="0"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r>
              <a:rPr lang="en-US" smtClean="0"/>
              <a:t>03/04/2013</a:t>
            </a:r>
            <a:endParaRPr lang="en-GB"/>
          </a:p>
        </p:txBody>
      </p:sp>
      <p:sp>
        <p:nvSpPr>
          <p:cNvPr id="6" name="Footer Placeholder 5"/>
          <p:cNvSpPr>
            <a:spLocks noGrp="1"/>
          </p:cNvSpPr>
          <p:nvPr>
            <p:ph type="ftr" sz="quarter" idx="11"/>
          </p:nvPr>
        </p:nvSpPr>
        <p:spPr>
          <a:xfrm>
            <a:off x="301752" y="6410848"/>
            <a:ext cx="3584448" cy="365760"/>
          </a:xfrm>
        </p:spPr>
        <p:txBody>
          <a:bodyPr/>
          <a:lstStyle/>
          <a:p>
            <a:r>
              <a:rPr lang="en-GB" dirty="0" smtClean="0"/>
              <a:t>Metadata Technology Ltd</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Footer Placeholder 2"/>
          <p:cNvSpPr>
            <a:spLocks noGrp="1"/>
          </p:cNvSpPr>
          <p:nvPr>
            <p:ph type="ftr" sz="quarter" idx="3"/>
          </p:nvPr>
        </p:nvSpPr>
        <p:spPr>
          <a:xfrm>
            <a:off x="5292080" y="6492240"/>
            <a:ext cx="3581400" cy="365760"/>
          </a:xfrm>
          <a:prstGeom prst="rect">
            <a:avLst/>
          </a:prstGeom>
        </p:spPr>
        <p:txBody>
          <a:bodyPr vert="horz"/>
          <a:lstStyle>
            <a:lvl1pPr algn="r" eaLnBrk="1" latinLnBrk="0" hangingPunct="1">
              <a:defRPr kumimoji="0" sz="1200">
                <a:solidFill>
                  <a:srgbClr val="FFFFFF"/>
                </a:solidFill>
              </a:defRPr>
            </a:lvl1pPr>
          </a:lstStyle>
          <a:p>
            <a:r>
              <a:rPr lang="en-GB" dirty="0" smtClean="0"/>
              <a:t>Metadata Technology Ltd</a:t>
            </a:r>
            <a:endParaRPr lang="en-GB"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E3581D-AA43-427D-B4F8-DC501C67EA38}"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Tx/>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Tx/>
        <a:buSzPct val="85000"/>
        <a:buFont typeface="Arial" pitchFamily="34" charset="0"/>
        <a:buChar char="•"/>
        <a:defRPr kumimoji="0" sz="2200" kern="1200">
          <a:solidFill>
            <a:schemeClr val="tx1"/>
          </a:solidFill>
          <a:latin typeface="+mn-lt"/>
          <a:ea typeface="+mn-ea"/>
          <a:cs typeface="+mn-cs"/>
        </a:defRPr>
      </a:lvl2pPr>
      <a:lvl3pPr marL="822960" indent="-228600" algn="l" rtl="0" eaLnBrk="1" latinLnBrk="0" hangingPunct="1">
        <a:spcBef>
          <a:spcPct val="20000"/>
        </a:spcBef>
        <a:buClrTx/>
        <a:buSzPct val="75000"/>
        <a:buFont typeface="Arial" pitchFamily="34" charset="0"/>
        <a:buChar char="•"/>
        <a:defRPr kumimoji="0" sz="2000" kern="1200">
          <a:solidFill>
            <a:schemeClr val="tx1"/>
          </a:solidFill>
          <a:latin typeface="+mn-lt"/>
          <a:ea typeface="+mn-ea"/>
          <a:cs typeface="+mn-cs"/>
        </a:defRPr>
      </a:lvl3pPr>
      <a:lvl4pPr marL="1097280" indent="-228600" algn="l" rtl="0" eaLnBrk="1" latinLnBrk="0" hangingPunct="1">
        <a:spcBef>
          <a:spcPct val="20000"/>
        </a:spcBef>
        <a:buClrTx/>
        <a:buSzPct val="70000"/>
        <a:buFont typeface="Arial" pitchFamily="34" charset="0"/>
        <a:buChar char="•"/>
        <a:defRPr kumimoji="0" sz="2000" kern="1200">
          <a:solidFill>
            <a:schemeClr val="tx1"/>
          </a:solidFill>
          <a:latin typeface="+mn-lt"/>
          <a:ea typeface="+mn-ea"/>
          <a:cs typeface="+mn-cs"/>
        </a:defRPr>
      </a:lvl4pPr>
      <a:lvl5pPr marL="1371600" indent="-228600" algn="l" rtl="0" eaLnBrk="1" latinLnBrk="0" hangingPunct="1">
        <a:spcBef>
          <a:spcPct val="20000"/>
        </a:spcBef>
        <a:buClrTx/>
        <a:buSzPct val="70000"/>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smtClean="0"/>
              <a:t>Chris Nelson</a:t>
            </a:r>
          </a:p>
          <a:p>
            <a:r>
              <a:rPr lang="en-GB" dirty="0" smtClean="0"/>
              <a:t>Metadata Technology</a:t>
            </a:r>
          </a:p>
          <a:p>
            <a:endParaRPr lang="en-GB" dirty="0" smtClean="0"/>
          </a:p>
          <a:p>
            <a:endParaRPr lang="en-GB" dirty="0" smtClean="0"/>
          </a:p>
          <a:p>
            <a:r>
              <a:rPr lang="en-GB" dirty="0" smtClean="0"/>
              <a:t>Work Session on Statistical Metadata Geneva 6-8 May 2013</a:t>
            </a:r>
          </a:p>
          <a:p>
            <a:endParaRPr lang="en-GB" dirty="0"/>
          </a:p>
        </p:txBody>
      </p:sp>
      <p:sp>
        <p:nvSpPr>
          <p:cNvPr id="2" name="Title 1"/>
          <p:cNvSpPr>
            <a:spLocks noGrp="1"/>
          </p:cNvSpPr>
          <p:nvPr>
            <p:ph type="ctrTitle"/>
          </p:nvPr>
        </p:nvSpPr>
        <p:spPr/>
        <p:txBody>
          <a:bodyPr>
            <a:normAutofit fontScale="90000"/>
          </a:bodyPr>
          <a:lstStyle/>
          <a:p>
            <a:r>
              <a:rPr lang="en-GB" dirty="0" smtClean="0"/>
              <a:t>Designing a Metadata Repository</a:t>
            </a:r>
            <a:br>
              <a:rPr lang="en-GB" dirty="0" smtClean="0"/>
            </a:br>
            <a:endParaRPr lang="en-GB" dirty="0"/>
          </a:p>
        </p:txBody>
      </p:sp>
      <p:sp>
        <p:nvSpPr>
          <p:cNvPr id="5" name="Footer Placeholder 4"/>
          <p:cNvSpPr>
            <a:spLocks noGrp="1"/>
          </p:cNvSpPr>
          <p:nvPr>
            <p:ph type="ftr" sz="quarter" idx="11"/>
          </p:nvPr>
        </p:nvSpPr>
        <p:spPr/>
        <p:txBody>
          <a:bodyPr/>
          <a:lstStyle/>
          <a:p>
            <a:r>
              <a:rPr lang="en-GB" smtClean="0"/>
              <a:t>Metadata Technology Ltd</a:t>
            </a:r>
            <a:endParaRPr lang="en-GB" dirty="0"/>
          </a:p>
        </p:txBody>
      </p:sp>
      <p:sp>
        <p:nvSpPr>
          <p:cNvPr id="9" name="Rectangle 8"/>
          <p:cNvSpPr/>
          <p:nvPr/>
        </p:nvSpPr>
        <p:spPr>
          <a:xfrm>
            <a:off x="179512" y="5686649"/>
            <a:ext cx="8814572" cy="1012384"/>
          </a:xfrm>
          <a:prstGeom prst="rect">
            <a:avLst/>
          </a:prstGeom>
          <a:solidFill>
            <a:srgbClr val="0045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Y:\Images\MT_logos\MTLogo1440x900.png"/>
          <p:cNvPicPr>
            <a:picLocks noChangeAspect="1" noChangeArrowheads="1"/>
          </p:cNvPicPr>
          <p:nvPr/>
        </p:nvPicPr>
        <p:blipFill>
          <a:blip r:embed="rId2" cstate="print"/>
          <a:srcRect/>
          <a:stretch>
            <a:fillRect/>
          </a:stretch>
        </p:blipFill>
        <p:spPr bwMode="auto">
          <a:xfrm>
            <a:off x="3563888" y="5805264"/>
            <a:ext cx="2088232" cy="833071"/>
          </a:xfrm>
          <a:prstGeom prst="rect">
            <a:avLst/>
          </a:prstGeom>
          <a:noFill/>
        </p:spPr>
      </p:pic>
      <p:sp>
        <p:nvSpPr>
          <p:cNvPr id="10" name="Rectangle 9"/>
          <p:cNvSpPr/>
          <p:nvPr/>
        </p:nvSpPr>
        <p:spPr>
          <a:xfrm>
            <a:off x="145644" y="5686649"/>
            <a:ext cx="351656" cy="1012384"/>
          </a:xfrm>
          <a:prstGeom prst="rect">
            <a:avLst/>
          </a:prstGeom>
          <a:solidFill>
            <a:srgbClr val="0045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Query for Metadata – Scenario 2</a:t>
            </a:r>
            <a:endParaRPr lang="en-GB" dirty="0"/>
          </a:p>
        </p:txBody>
      </p:sp>
      <p:pic>
        <p:nvPicPr>
          <p:cNvPr id="5" name="Content Placeholder 4"/>
          <p:cNvPicPr>
            <a:picLocks noGrp="1"/>
          </p:cNvPicPr>
          <p:nvPr>
            <p:ph sz="quarter" idx="1"/>
          </p:nvPr>
        </p:nvPicPr>
        <p:blipFill>
          <a:blip r:embed="rId2" cstate="print"/>
          <a:srcRect/>
          <a:stretch>
            <a:fillRect/>
          </a:stretch>
        </p:blipFill>
        <p:spPr bwMode="auto">
          <a:xfrm>
            <a:off x="2987824" y="1527175"/>
            <a:ext cx="5936690" cy="4572000"/>
          </a:xfrm>
          <a:prstGeom prst="rect">
            <a:avLst/>
          </a:prstGeom>
          <a:noFill/>
          <a:ln w="9525">
            <a:noFill/>
            <a:miter lim="800000"/>
            <a:headEnd/>
            <a:tailEnd/>
          </a:ln>
        </p:spPr>
      </p:pic>
      <p:pic>
        <p:nvPicPr>
          <p:cNvPr id="6" name="Picture 5" descr="mt_25x25.gif"/>
          <p:cNvPicPr>
            <a:picLocks noChangeAspect="1"/>
          </p:cNvPicPr>
          <p:nvPr/>
        </p:nvPicPr>
        <p:blipFill>
          <a:blip r:embed="rId3" cstate="print"/>
          <a:stretch>
            <a:fillRect/>
          </a:stretch>
        </p:blipFill>
        <p:spPr>
          <a:xfrm>
            <a:off x="8599552" y="6428169"/>
            <a:ext cx="238125" cy="238125"/>
          </a:xfrm>
          <a:prstGeom prst="rect">
            <a:avLst/>
          </a:prstGeom>
        </p:spPr>
      </p:pic>
      <p:sp>
        <p:nvSpPr>
          <p:cNvPr id="7" name="TextBox 6"/>
          <p:cNvSpPr txBox="1"/>
          <p:nvPr/>
        </p:nvSpPr>
        <p:spPr>
          <a:xfrm>
            <a:off x="179512" y="1226815"/>
            <a:ext cx="2736304" cy="5232202"/>
          </a:xfrm>
          <a:prstGeom prst="rect">
            <a:avLst/>
          </a:prstGeom>
          <a:noFill/>
        </p:spPr>
        <p:txBody>
          <a:bodyPr wrap="square" rtlCol="0">
            <a:spAutoFit/>
          </a:bodyPr>
          <a:lstStyle/>
          <a:p>
            <a:r>
              <a:rPr lang="en-GB" sz="1600" dirty="0" smtClean="0">
                <a:sym typeface="Wingdings"/>
              </a:rPr>
              <a:t>T</a:t>
            </a:r>
            <a:r>
              <a:rPr lang="en-GB" sz="1600" dirty="0" smtClean="0"/>
              <a:t>he web client queries for the data.</a:t>
            </a:r>
          </a:p>
          <a:p>
            <a:r>
              <a:rPr lang="en-GB" sz="1600" dirty="0" smtClean="0">
                <a:sym typeface="Wingdings"/>
              </a:rPr>
              <a:t></a:t>
            </a:r>
            <a:r>
              <a:rPr lang="en-GB" sz="1600" dirty="0" smtClean="0"/>
              <a:t>The same data query is passed to the metadata repository and the data service annotates the data response with the metadata points. </a:t>
            </a:r>
          </a:p>
          <a:p>
            <a:r>
              <a:rPr lang="en-GB" sz="1600" dirty="0" smtClean="0">
                <a:sym typeface="Wingdings"/>
              </a:rPr>
              <a:t></a:t>
            </a:r>
            <a:r>
              <a:rPr lang="en-GB" sz="1600" dirty="0" smtClean="0"/>
              <a:t>The web client receives the response, and can use the metadata points to indicate to the user (“</a:t>
            </a:r>
            <a:r>
              <a:rPr lang="en-GB" sz="1600" dirty="0" err="1" smtClean="0"/>
              <a:t>i</a:t>
            </a:r>
            <a:r>
              <a:rPr lang="en-GB" sz="1600" dirty="0" smtClean="0"/>
              <a:t>” ) that extra metadata is available.</a:t>
            </a:r>
          </a:p>
          <a:p>
            <a:r>
              <a:rPr lang="en-GB" sz="1600" dirty="0" smtClean="0">
                <a:sym typeface="Wingdings"/>
              </a:rPr>
              <a:t></a:t>
            </a:r>
            <a:r>
              <a:rPr lang="en-GB" sz="1600" dirty="0" smtClean="0"/>
              <a:t>When the user wishes to view the additional metadata, </a:t>
            </a:r>
            <a:r>
              <a:rPr lang="en-GB" sz="1600" dirty="0" smtClean="0">
                <a:sym typeface="Wingdings"/>
              </a:rPr>
              <a:t></a:t>
            </a:r>
            <a:r>
              <a:rPr lang="en-GB" sz="1600" dirty="0" smtClean="0"/>
              <a:t>the web client makes an additional query to the metadata repository. </a:t>
            </a:r>
          </a:p>
          <a:p>
            <a:r>
              <a:rPr lang="en-GB" sz="1600" dirty="0" smtClean="0">
                <a:sym typeface="Wingdings"/>
              </a:rPr>
              <a:t></a:t>
            </a:r>
            <a:r>
              <a:rPr lang="en-GB" sz="1600" dirty="0" smtClean="0"/>
              <a:t>The metadata is returned</a:t>
            </a:r>
            <a:r>
              <a:rPr lang="en-GB" sz="1400" dirty="0" smtClean="0"/>
              <a:t>.</a:t>
            </a:r>
          </a:p>
          <a:p>
            <a:endParaRPr lang="en-GB"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Query for Metadata – Scenario 2</a:t>
            </a:r>
            <a:endParaRPr lang="en-GB" dirty="0"/>
          </a:p>
        </p:txBody>
      </p:sp>
      <p:pic>
        <p:nvPicPr>
          <p:cNvPr id="5" name="Content Placeholder 4"/>
          <p:cNvPicPr>
            <a:picLocks noGrp="1"/>
          </p:cNvPicPr>
          <p:nvPr>
            <p:ph sz="quarter" idx="1"/>
          </p:nvPr>
        </p:nvPicPr>
        <p:blipFill>
          <a:blip r:embed="rId2" cstate="print"/>
          <a:srcRect/>
          <a:stretch>
            <a:fillRect/>
          </a:stretch>
        </p:blipFill>
        <p:spPr bwMode="auto">
          <a:xfrm>
            <a:off x="2987824" y="1527175"/>
            <a:ext cx="5936690" cy="4572000"/>
          </a:xfrm>
          <a:prstGeom prst="rect">
            <a:avLst/>
          </a:prstGeom>
          <a:noFill/>
          <a:ln w="9525">
            <a:noFill/>
            <a:miter lim="800000"/>
            <a:headEnd/>
            <a:tailEnd/>
          </a:ln>
        </p:spPr>
      </p:pic>
      <p:pic>
        <p:nvPicPr>
          <p:cNvPr id="6" name="Picture 5" descr="mt_25x25.gif"/>
          <p:cNvPicPr>
            <a:picLocks noChangeAspect="1"/>
          </p:cNvPicPr>
          <p:nvPr/>
        </p:nvPicPr>
        <p:blipFill>
          <a:blip r:embed="rId3" cstate="print"/>
          <a:stretch>
            <a:fillRect/>
          </a:stretch>
        </p:blipFill>
        <p:spPr>
          <a:xfrm>
            <a:off x="8599552" y="6428169"/>
            <a:ext cx="238125" cy="238125"/>
          </a:xfrm>
          <a:prstGeom prst="rect">
            <a:avLst/>
          </a:prstGeom>
        </p:spPr>
      </p:pic>
      <p:sp>
        <p:nvSpPr>
          <p:cNvPr id="7" name="TextBox 6"/>
          <p:cNvSpPr txBox="1"/>
          <p:nvPr/>
        </p:nvSpPr>
        <p:spPr>
          <a:xfrm>
            <a:off x="179512" y="1226815"/>
            <a:ext cx="2736304" cy="4985980"/>
          </a:xfrm>
          <a:prstGeom prst="rect">
            <a:avLst/>
          </a:prstGeom>
          <a:noFill/>
        </p:spPr>
        <p:txBody>
          <a:bodyPr wrap="square" rtlCol="0">
            <a:spAutoFit/>
          </a:bodyPr>
          <a:lstStyle/>
          <a:p>
            <a:r>
              <a:rPr lang="en-GB" sz="1600" dirty="0" smtClean="0"/>
              <a:t>The disadvantages of this approach are:</a:t>
            </a:r>
          </a:p>
          <a:p>
            <a:endParaRPr lang="en-GB" sz="1600" dirty="0" smtClean="0"/>
          </a:p>
          <a:p>
            <a:pPr marL="342900" lvl="0" indent="-342900">
              <a:buFont typeface="+mj-lt"/>
              <a:buAutoNum type="arabicPeriod"/>
            </a:pPr>
            <a:r>
              <a:rPr lang="en-GB" sz="1600" dirty="0" smtClean="0"/>
              <a:t>The database needs to know about the metadata repository, it needs to query the metadata repository, and it needs to know how to interpret the response and embed the information into the dataset. </a:t>
            </a:r>
          </a:p>
          <a:p>
            <a:pPr marL="342900" lvl="0" indent="-342900">
              <a:buFont typeface="+mj-lt"/>
              <a:buAutoNum type="arabicPeriod"/>
            </a:pPr>
            <a:r>
              <a:rPr lang="en-GB" sz="1600" dirty="0" smtClean="0"/>
              <a:t>It is not possible to retrofit the metadata repository onto existing data web services without enhancing the data web service. </a:t>
            </a:r>
          </a:p>
          <a:p>
            <a:endParaRPr lang="en-GB"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Query for Metadata – Scenario 3</a:t>
            </a:r>
            <a:endParaRPr lang="en-GB" dirty="0"/>
          </a:p>
        </p:txBody>
      </p:sp>
      <p:pic>
        <p:nvPicPr>
          <p:cNvPr id="5" name="Content Placeholder 4"/>
          <p:cNvPicPr>
            <a:picLocks noGrp="1"/>
          </p:cNvPicPr>
          <p:nvPr>
            <p:ph sz="quarter" idx="1"/>
          </p:nvPr>
        </p:nvPicPr>
        <p:blipFill>
          <a:blip r:embed="rId2" cstate="print"/>
          <a:srcRect/>
          <a:stretch>
            <a:fillRect/>
          </a:stretch>
        </p:blipFill>
        <p:spPr bwMode="auto">
          <a:xfrm>
            <a:off x="2915816" y="1527175"/>
            <a:ext cx="6004754" cy="4572000"/>
          </a:xfrm>
          <a:prstGeom prst="rect">
            <a:avLst/>
          </a:prstGeom>
          <a:noFill/>
          <a:ln w="9525">
            <a:noFill/>
            <a:miter lim="800000"/>
            <a:headEnd/>
            <a:tailEnd/>
          </a:ln>
        </p:spPr>
      </p:pic>
      <p:pic>
        <p:nvPicPr>
          <p:cNvPr id="6" name="Picture 5" descr="mt_25x25.gif"/>
          <p:cNvPicPr>
            <a:picLocks noChangeAspect="1"/>
          </p:cNvPicPr>
          <p:nvPr/>
        </p:nvPicPr>
        <p:blipFill>
          <a:blip r:embed="rId3" cstate="print"/>
          <a:stretch>
            <a:fillRect/>
          </a:stretch>
        </p:blipFill>
        <p:spPr>
          <a:xfrm>
            <a:off x="8599552" y="6428169"/>
            <a:ext cx="238125" cy="238125"/>
          </a:xfrm>
          <a:prstGeom prst="rect">
            <a:avLst/>
          </a:prstGeom>
        </p:spPr>
      </p:pic>
      <p:sp>
        <p:nvSpPr>
          <p:cNvPr id="7" name="TextBox 6"/>
          <p:cNvSpPr txBox="1"/>
          <p:nvPr/>
        </p:nvSpPr>
        <p:spPr>
          <a:xfrm>
            <a:off x="179512" y="1226815"/>
            <a:ext cx="2736304" cy="2800767"/>
          </a:xfrm>
          <a:prstGeom prst="rect">
            <a:avLst/>
          </a:prstGeom>
          <a:noFill/>
        </p:spPr>
        <p:txBody>
          <a:bodyPr wrap="square" rtlCol="0">
            <a:spAutoFit/>
          </a:bodyPr>
          <a:lstStyle/>
          <a:p>
            <a:r>
              <a:rPr lang="en-GB" sz="1600" dirty="0" smtClean="0"/>
              <a:t>Looks similar to Scenario 2 but architecture is different</a:t>
            </a:r>
          </a:p>
          <a:p>
            <a:endParaRPr lang="en-GB" sz="1600" dirty="0" smtClean="0"/>
          </a:p>
          <a:p>
            <a:r>
              <a:rPr lang="en-GB" sz="1600" dirty="0" smtClean="0">
                <a:sym typeface="Wingdings"/>
              </a:rPr>
              <a:t></a:t>
            </a:r>
            <a:r>
              <a:rPr lang="en-GB" sz="1600" dirty="0" smtClean="0"/>
              <a:t>Here the metadata repository is in charge and </a:t>
            </a:r>
            <a:r>
              <a:rPr lang="en-GB" sz="1600" dirty="0" smtClean="0">
                <a:sym typeface="Wingdings"/>
              </a:rPr>
              <a:t></a:t>
            </a:r>
            <a:r>
              <a:rPr lang="en-GB" sz="1600" dirty="0" smtClean="0"/>
              <a:t> It passes the data query to the database.</a:t>
            </a:r>
          </a:p>
          <a:p>
            <a:r>
              <a:rPr lang="en-GB" sz="1600" dirty="0" smtClean="0">
                <a:sym typeface="Wingdings"/>
              </a:rPr>
              <a:t></a:t>
            </a:r>
            <a:r>
              <a:rPr lang="en-GB" sz="1600" dirty="0" smtClean="0"/>
              <a:t>The metadata repository enhances the data response with the metadata points.</a:t>
            </a:r>
          </a:p>
          <a:p>
            <a:r>
              <a:rPr lang="en-GB" sz="1600" dirty="0" smtClean="0">
                <a:sym typeface="Wingdings"/>
              </a:rPr>
              <a:t>- as for scenario 2.</a:t>
            </a:r>
            <a:endParaRPr lang="en-GB" sz="1600" dirty="0" smtClean="0"/>
          </a:p>
        </p:txBody>
      </p:sp>
      <p:sp>
        <p:nvSpPr>
          <p:cNvPr id="8" name="TextBox 7"/>
          <p:cNvSpPr txBox="1"/>
          <p:nvPr/>
        </p:nvSpPr>
        <p:spPr>
          <a:xfrm>
            <a:off x="179512" y="4149080"/>
            <a:ext cx="2808312" cy="2585323"/>
          </a:xfrm>
          <a:prstGeom prst="rect">
            <a:avLst/>
          </a:prstGeom>
          <a:noFill/>
        </p:spPr>
        <p:txBody>
          <a:bodyPr wrap="square" rtlCol="0">
            <a:spAutoFit/>
          </a:bodyPr>
          <a:lstStyle/>
          <a:p>
            <a:r>
              <a:rPr lang="en-GB" sz="1600" dirty="0" smtClean="0"/>
              <a:t>Advantage of this approach</a:t>
            </a:r>
          </a:p>
          <a:p>
            <a:endParaRPr lang="en-GB" sz="1600" dirty="0" smtClean="0"/>
          </a:p>
          <a:p>
            <a:r>
              <a:rPr lang="en-GB" sz="1600" dirty="0" smtClean="0"/>
              <a:t>The metadata repository can be retro-fitted to existing database systems because the database does not need to have any knowledge of the existence of the metadata repository.</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Unite the Metadata with the Data</a:t>
            </a:r>
            <a:endParaRPr lang="en-GB" dirty="0"/>
          </a:p>
        </p:txBody>
      </p:sp>
      <p:sp>
        <p:nvSpPr>
          <p:cNvPr id="4" name="Content Placeholder 3"/>
          <p:cNvSpPr>
            <a:spLocks noGrp="1"/>
          </p:cNvSpPr>
          <p:nvPr>
            <p:ph sz="quarter" idx="1"/>
          </p:nvPr>
        </p:nvSpPr>
        <p:spPr/>
        <p:txBody>
          <a:bodyPr/>
          <a:lstStyle/>
          <a:p>
            <a:r>
              <a:rPr lang="en-GB" dirty="0" smtClean="0"/>
              <a:t>Remember</a:t>
            </a:r>
          </a:p>
          <a:p>
            <a:pPr lvl="1"/>
            <a:r>
              <a:rPr lang="en-GB" dirty="0" smtClean="0"/>
              <a:t>we must conform to the SDMX Information Model</a:t>
            </a:r>
          </a:p>
          <a:p>
            <a:r>
              <a:rPr lang="en-GB" dirty="0" smtClean="0"/>
              <a:t>SDMX has</a:t>
            </a:r>
          </a:p>
          <a:p>
            <a:pPr lvl="1"/>
            <a:r>
              <a:rPr lang="en-GB" dirty="0" smtClean="0"/>
              <a:t>Data Set for data</a:t>
            </a:r>
          </a:p>
          <a:p>
            <a:pPr lvl="1"/>
            <a:r>
              <a:rPr lang="en-GB" dirty="0" smtClean="0"/>
              <a:t>Metadata Set for metadata</a:t>
            </a:r>
          </a:p>
          <a:p>
            <a:pPr lvl="1"/>
            <a:r>
              <a:rPr lang="en-GB" dirty="0" smtClean="0"/>
              <a:t>(Structure message for structural metadata)</a:t>
            </a:r>
          </a:p>
        </p:txBody>
      </p:sp>
      <p:pic>
        <p:nvPicPr>
          <p:cNvPr id="5" name="Picture 4" descr="mt_25x25.gif"/>
          <p:cNvPicPr>
            <a:picLocks noChangeAspect="1"/>
          </p:cNvPicPr>
          <p:nvPr/>
        </p:nvPicPr>
        <p:blipFill>
          <a:blip r:embed="rId2"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Not Very Friendly Response</a:t>
            </a:r>
            <a:endParaRPr lang="en-GB" dirty="0"/>
          </a:p>
        </p:txBody>
      </p:sp>
      <p:sp>
        <p:nvSpPr>
          <p:cNvPr id="4" name="Content Placeholder 3"/>
          <p:cNvSpPr>
            <a:spLocks noGrp="1"/>
          </p:cNvSpPr>
          <p:nvPr>
            <p:ph sz="quarter" idx="1"/>
          </p:nvPr>
        </p:nvSpPr>
        <p:spPr/>
        <p:txBody>
          <a:bodyPr/>
          <a:lstStyle/>
          <a:p>
            <a:pPr>
              <a:buNone/>
            </a:pPr>
            <a:endParaRPr lang="en-GB" dirty="0"/>
          </a:p>
        </p:txBody>
      </p:sp>
      <p:pic>
        <p:nvPicPr>
          <p:cNvPr id="18"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1435" y="3261177"/>
            <a:ext cx="2283511" cy="1926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1043608" y="1556792"/>
            <a:ext cx="4752528" cy="461665"/>
          </a:xfrm>
          <a:prstGeom prst="rect">
            <a:avLst/>
          </a:prstGeom>
          <a:solidFill>
            <a:schemeClr val="bg2">
              <a:lumMod val="75000"/>
            </a:schemeClr>
          </a:solidFill>
        </p:spPr>
        <p:txBody>
          <a:bodyPr wrap="square" rtlCol="0">
            <a:spAutoFit/>
          </a:bodyPr>
          <a:lstStyle/>
          <a:p>
            <a:pPr algn="ctr"/>
            <a:r>
              <a:rPr lang="en-GB" sz="2400" dirty="0" smtClean="0"/>
              <a:t>Application</a:t>
            </a:r>
            <a:endParaRPr lang="en-GB" sz="2400" dirty="0"/>
          </a:p>
        </p:txBody>
      </p:sp>
      <p:sp>
        <p:nvSpPr>
          <p:cNvPr id="20" name="Up Arrow 19"/>
          <p:cNvSpPr/>
          <p:nvPr/>
        </p:nvSpPr>
        <p:spPr>
          <a:xfrm>
            <a:off x="4932040" y="2132856"/>
            <a:ext cx="216024" cy="8646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270" y="3074102"/>
            <a:ext cx="159067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Up Arrow 21"/>
          <p:cNvSpPr/>
          <p:nvPr/>
        </p:nvSpPr>
        <p:spPr>
          <a:xfrm>
            <a:off x="1331640" y="2060848"/>
            <a:ext cx="216024" cy="8646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5148064" y="2348880"/>
            <a:ext cx="3894931" cy="1200329"/>
          </a:xfrm>
          <a:prstGeom prst="rect">
            <a:avLst/>
          </a:prstGeom>
          <a:noFill/>
        </p:spPr>
        <p:txBody>
          <a:bodyPr wrap="square" rtlCol="0">
            <a:spAutoFit/>
          </a:bodyPr>
          <a:lstStyle/>
          <a:p>
            <a:r>
              <a:rPr lang="en-GB" dirty="0" smtClean="0"/>
              <a:t>Here’s some metadata. It relates to country=Austria  in the context of LFS by Sex and Age. Find the data and sort it out yourself</a:t>
            </a:r>
            <a:endParaRPr lang="en-GB" dirty="0"/>
          </a:p>
        </p:txBody>
      </p:sp>
      <p:sp>
        <p:nvSpPr>
          <p:cNvPr id="24" name="TextBox 23"/>
          <p:cNvSpPr txBox="1"/>
          <p:nvPr/>
        </p:nvSpPr>
        <p:spPr>
          <a:xfrm>
            <a:off x="1838945" y="2348880"/>
            <a:ext cx="2661047" cy="2308324"/>
          </a:xfrm>
          <a:prstGeom prst="rect">
            <a:avLst/>
          </a:prstGeom>
          <a:noFill/>
        </p:spPr>
        <p:txBody>
          <a:bodyPr wrap="square" rtlCol="0">
            <a:spAutoFit/>
          </a:bodyPr>
          <a:lstStyle/>
          <a:p>
            <a:r>
              <a:rPr lang="en-GB" dirty="0" smtClean="0"/>
              <a:t>Here’s some data for LFS by Sex and Age  for employment of men aged 15-19 for all countries</a:t>
            </a:r>
          </a:p>
          <a:p>
            <a:endParaRPr lang="en-GB" dirty="0"/>
          </a:p>
          <a:p>
            <a:r>
              <a:rPr lang="en-GB" dirty="0" smtClean="0"/>
              <a:t>There may be some metadata, but this will be in a separate message</a:t>
            </a:r>
            <a:endParaRPr lang="en-GB" dirty="0"/>
          </a:p>
        </p:txBody>
      </p:sp>
      <p:pic>
        <p:nvPicPr>
          <p:cNvPr id="12" name="Picture 11" descr="mt_25x25.gif"/>
          <p:cNvPicPr>
            <a:picLocks noChangeAspect="1"/>
          </p:cNvPicPr>
          <p:nvPr/>
        </p:nvPicPr>
        <p:blipFill>
          <a:blip r:embed="rId4"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dissolve">
                                      <p:cBhvr>
                                        <p:cTn id="10" dur="500"/>
                                        <p:tgtEl>
                                          <p:spTgt spid="23"/>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dissolve">
                                      <p:cBhvr>
                                        <p:cTn id="1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More Friendly Response</a:t>
            </a:r>
            <a:endParaRPr lang="en-GB" dirty="0"/>
          </a:p>
        </p:txBody>
      </p:sp>
      <p:sp>
        <p:nvSpPr>
          <p:cNvPr id="4" name="Content Placeholder 3"/>
          <p:cNvSpPr>
            <a:spLocks noGrp="1"/>
          </p:cNvSpPr>
          <p:nvPr>
            <p:ph sz="quarter" idx="1"/>
          </p:nvPr>
        </p:nvSpPr>
        <p:spPr/>
        <p:txBody>
          <a:bodyPr/>
          <a:lstStyle/>
          <a:p>
            <a:endParaRPr lang="en-GB" dirty="0"/>
          </a:p>
        </p:txBody>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3429000"/>
            <a:ext cx="2283511" cy="1926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043608" y="1556792"/>
            <a:ext cx="4752528" cy="461665"/>
          </a:xfrm>
          <a:prstGeom prst="rect">
            <a:avLst/>
          </a:prstGeom>
          <a:solidFill>
            <a:schemeClr val="bg2">
              <a:lumMod val="75000"/>
            </a:schemeClr>
          </a:solidFill>
        </p:spPr>
        <p:txBody>
          <a:bodyPr wrap="square" rtlCol="0">
            <a:spAutoFit/>
          </a:bodyPr>
          <a:lstStyle/>
          <a:p>
            <a:pPr algn="ctr"/>
            <a:r>
              <a:rPr lang="en-GB" sz="2400" dirty="0" smtClean="0"/>
              <a:t>Application</a:t>
            </a:r>
            <a:endParaRPr lang="en-GB" sz="2400" dirty="0"/>
          </a:p>
        </p:txBody>
      </p:sp>
      <p:sp>
        <p:nvSpPr>
          <p:cNvPr id="8" name="Up Arrow 7"/>
          <p:cNvSpPr/>
          <p:nvPr/>
        </p:nvSpPr>
        <p:spPr>
          <a:xfrm>
            <a:off x="4932040" y="2132856"/>
            <a:ext cx="216024" cy="8646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270" y="3074102"/>
            <a:ext cx="159067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Up Arrow 9"/>
          <p:cNvSpPr/>
          <p:nvPr/>
        </p:nvSpPr>
        <p:spPr>
          <a:xfrm>
            <a:off x="1331640" y="2060848"/>
            <a:ext cx="216024" cy="8646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5148065" y="2060849"/>
            <a:ext cx="3456384" cy="2062103"/>
          </a:xfrm>
          <a:prstGeom prst="rect">
            <a:avLst/>
          </a:prstGeom>
          <a:noFill/>
        </p:spPr>
        <p:txBody>
          <a:bodyPr wrap="square" rtlCol="0">
            <a:spAutoFit/>
          </a:bodyPr>
          <a:lstStyle/>
          <a:p>
            <a:r>
              <a:rPr lang="en-GB" sz="1600" dirty="0" smtClean="0"/>
              <a:t>Here’s some URLs of related metadata.  I’ve put them next to the data points to which they refer, or in the data set section if the metadata refer to many data points.</a:t>
            </a:r>
          </a:p>
          <a:p>
            <a:endParaRPr lang="en-GB" sz="1600" dirty="0"/>
          </a:p>
          <a:p>
            <a:r>
              <a:rPr lang="en-GB" sz="1600" dirty="0" smtClean="0"/>
              <a:t>If you go to the URL you will get the metadata</a:t>
            </a:r>
          </a:p>
        </p:txBody>
      </p:sp>
      <p:sp>
        <p:nvSpPr>
          <p:cNvPr id="12" name="TextBox 11"/>
          <p:cNvSpPr txBox="1"/>
          <p:nvPr/>
        </p:nvSpPr>
        <p:spPr>
          <a:xfrm>
            <a:off x="1838945" y="2348880"/>
            <a:ext cx="2661047" cy="1077218"/>
          </a:xfrm>
          <a:prstGeom prst="rect">
            <a:avLst/>
          </a:prstGeom>
          <a:noFill/>
        </p:spPr>
        <p:txBody>
          <a:bodyPr wrap="square" rtlCol="0">
            <a:spAutoFit/>
          </a:bodyPr>
          <a:lstStyle/>
          <a:p>
            <a:r>
              <a:rPr lang="en-GB" sz="1600" dirty="0" smtClean="0"/>
              <a:t>Here’s some data for LFS by Sex and Age  for employment of men aged 15-19 for all countries</a:t>
            </a:r>
          </a:p>
        </p:txBody>
      </p:sp>
      <p:sp>
        <p:nvSpPr>
          <p:cNvPr id="13" name="Left Arrow 12"/>
          <p:cNvSpPr/>
          <p:nvPr/>
        </p:nvSpPr>
        <p:spPr>
          <a:xfrm>
            <a:off x="4932040" y="4369172"/>
            <a:ext cx="432048" cy="1399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23528" y="5445224"/>
            <a:ext cx="8496944" cy="830997"/>
          </a:xfrm>
          <a:prstGeom prst="rect">
            <a:avLst/>
          </a:prstGeom>
          <a:noFill/>
        </p:spPr>
        <p:txBody>
          <a:bodyPr wrap="square" rtlCol="0">
            <a:spAutoFit/>
          </a:bodyPr>
          <a:lstStyle/>
          <a:p>
            <a:pPr algn="ctr"/>
            <a:r>
              <a:rPr lang="en-GB" sz="1600" b="1" dirty="0" smtClean="0">
                <a:effectLst>
                  <a:outerShdw blurRad="38100" dist="38100" dir="2700000" algn="tl">
                    <a:srgbClr val="000000">
                      <a:alpha val="43137"/>
                    </a:srgbClr>
                  </a:outerShdw>
                </a:effectLst>
              </a:rPr>
              <a:t>This can be embedded in the SDMX data set using Annotations</a:t>
            </a:r>
          </a:p>
          <a:p>
            <a:r>
              <a:rPr lang="en-GB" sz="1600" dirty="0" smtClean="0"/>
              <a:t>Remember, we are talking about the Information Model, not the specific syntax used to represent this. This could XML, or JSON, or CSV(!), or any syntax that supports the model</a:t>
            </a:r>
            <a:endParaRPr lang="en-GB" sz="1600" dirty="0"/>
          </a:p>
        </p:txBody>
      </p:sp>
      <p:pic>
        <p:nvPicPr>
          <p:cNvPr id="15" name="Picture 14" descr="mt_25x25.gif"/>
          <p:cNvPicPr>
            <a:picLocks noChangeAspect="1"/>
          </p:cNvPicPr>
          <p:nvPr/>
        </p:nvPicPr>
        <p:blipFill>
          <a:blip r:embed="rId4"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ssolv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dissolv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 name="Group 98"/>
          <p:cNvGrpSpPr/>
          <p:nvPr/>
        </p:nvGrpSpPr>
        <p:grpSpPr>
          <a:xfrm>
            <a:off x="323528" y="260648"/>
            <a:ext cx="8524726" cy="6556496"/>
            <a:chOff x="7714" y="188913"/>
            <a:chExt cx="8607649" cy="7344174"/>
          </a:xfrm>
        </p:grpSpPr>
        <p:sp>
          <p:nvSpPr>
            <p:cNvPr id="68" name="Down Arrow Callout 67"/>
            <p:cNvSpPr/>
            <p:nvPr/>
          </p:nvSpPr>
          <p:spPr>
            <a:xfrm>
              <a:off x="7714" y="240156"/>
              <a:ext cx="1769107" cy="1053787"/>
            </a:xfrm>
            <a:prstGeom prst="downArrowCallout">
              <a:avLst/>
            </a:prstGeom>
            <a:solidFill>
              <a:schemeClr val="bg1">
                <a:lumMod val="85000"/>
              </a:schemeClr>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sp>
          <p:nvSpPr>
            <p:cNvPr id="69" name="Left Brace 68"/>
            <p:cNvSpPr/>
            <p:nvPr/>
          </p:nvSpPr>
          <p:spPr>
            <a:xfrm>
              <a:off x="3325813" y="2903538"/>
              <a:ext cx="457200" cy="3246437"/>
            </a:xfrm>
            <a:prstGeom prst="leftBrace">
              <a:avLst/>
            </a:prstGeom>
            <a:noFill/>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1800" dirty="0">
                <a:solidFill>
                  <a:schemeClr val="bg1"/>
                </a:solidFill>
              </a:endParaRPr>
            </a:p>
          </p:txBody>
        </p:sp>
        <p:sp>
          <p:nvSpPr>
            <p:cNvPr id="70" name="Down Arrow Callout 69"/>
            <p:cNvSpPr/>
            <p:nvPr/>
          </p:nvSpPr>
          <p:spPr>
            <a:xfrm>
              <a:off x="6834188" y="1203325"/>
              <a:ext cx="1781175" cy="1212850"/>
            </a:xfrm>
            <a:prstGeom prst="downArrowCallout">
              <a:avLst/>
            </a:prstGeom>
            <a:solidFill>
              <a:schemeClr val="bg1">
                <a:lumMod val="85000"/>
              </a:schemeClr>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sp>
          <p:nvSpPr>
            <p:cNvPr id="71" name="Text Box 20"/>
            <p:cNvSpPr txBox="1">
              <a:spLocks noChangeArrowheads="1"/>
            </p:cNvSpPr>
            <p:nvPr/>
          </p:nvSpPr>
          <p:spPr bwMode="auto">
            <a:xfrm>
              <a:off x="3713163" y="188913"/>
              <a:ext cx="1368425" cy="1344533"/>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dirty="0">
                  <a:latin typeface="Calibri" pitchFamily="34" charset="0"/>
                  <a:cs typeface="Arial" charset="0"/>
                </a:rPr>
                <a:t>Data</a:t>
              </a:r>
              <a:br>
                <a:rPr lang="en-GB" sz="1800" dirty="0">
                  <a:latin typeface="Calibri" pitchFamily="34" charset="0"/>
                  <a:cs typeface="Arial" charset="0"/>
                </a:rPr>
              </a:br>
              <a:r>
                <a:rPr lang="en-GB" sz="1800" dirty="0">
                  <a:latin typeface="Calibri" pitchFamily="34" charset="0"/>
                  <a:cs typeface="Arial" charset="0"/>
                </a:rPr>
                <a:t>or Metadata Structure Definition</a:t>
              </a:r>
            </a:p>
          </p:txBody>
        </p:sp>
        <p:sp>
          <p:nvSpPr>
            <p:cNvPr id="72" name="Text Box 4"/>
            <p:cNvSpPr txBox="1">
              <a:spLocks noChangeArrowheads="1"/>
            </p:cNvSpPr>
            <p:nvPr/>
          </p:nvSpPr>
          <p:spPr bwMode="auto">
            <a:xfrm>
              <a:off x="7148513" y="1284288"/>
              <a:ext cx="1168400" cy="660400"/>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a:latin typeface="Calibri" pitchFamily="34" charset="0"/>
                  <a:cs typeface="Arial" charset="0"/>
                </a:rPr>
                <a:t>Category Scheme </a:t>
              </a:r>
            </a:p>
          </p:txBody>
        </p:sp>
        <p:sp>
          <p:nvSpPr>
            <p:cNvPr id="73" name="Text Box 5"/>
            <p:cNvSpPr txBox="1">
              <a:spLocks noChangeArrowheads="1"/>
            </p:cNvSpPr>
            <p:nvPr/>
          </p:nvSpPr>
          <p:spPr bwMode="auto">
            <a:xfrm>
              <a:off x="7148513" y="2441575"/>
              <a:ext cx="1223962" cy="385763"/>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a:latin typeface="Calibri" pitchFamily="34" charset="0"/>
                  <a:cs typeface="Arial" charset="0"/>
                </a:rPr>
                <a:t>Category</a:t>
              </a:r>
            </a:p>
          </p:txBody>
        </p:sp>
        <p:sp>
          <p:nvSpPr>
            <p:cNvPr id="74" name="Text Box 13"/>
            <p:cNvSpPr txBox="1">
              <a:spLocks noChangeArrowheads="1"/>
            </p:cNvSpPr>
            <p:nvPr/>
          </p:nvSpPr>
          <p:spPr bwMode="auto">
            <a:xfrm>
              <a:off x="3783013" y="2135188"/>
              <a:ext cx="1223962" cy="935037"/>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dirty="0">
                  <a:latin typeface="Calibri" pitchFamily="34" charset="0"/>
                  <a:cs typeface="Arial" charset="0"/>
                </a:rPr>
                <a:t>Data or Metadata </a:t>
              </a:r>
              <a:r>
                <a:rPr lang="en-GB" sz="1800" dirty="0" smtClean="0">
                  <a:latin typeface="Calibri" pitchFamily="34" charset="0"/>
                  <a:cs typeface="Arial" charset="0"/>
                </a:rPr>
                <a:t>Flow</a:t>
              </a:r>
              <a:endParaRPr lang="en-GB" sz="1800" dirty="0">
                <a:latin typeface="Calibri" pitchFamily="34" charset="0"/>
                <a:cs typeface="Arial" charset="0"/>
              </a:endParaRPr>
            </a:p>
          </p:txBody>
        </p:sp>
        <p:sp>
          <p:nvSpPr>
            <p:cNvPr id="75" name="Text Box 14"/>
            <p:cNvSpPr txBox="1">
              <a:spLocks noChangeArrowheads="1"/>
            </p:cNvSpPr>
            <p:nvPr/>
          </p:nvSpPr>
          <p:spPr bwMode="auto">
            <a:xfrm>
              <a:off x="5870575" y="4303713"/>
              <a:ext cx="1223963" cy="660400"/>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a:latin typeface="Calibri" pitchFamily="34" charset="0"/>
                  <a:cs typeface="Arial" charset="0"/>
                </a:rPr>
                <a:t>Data Provider</a:t>
              </a:r>
            </a:p>
          </p:txBody>
        </p:sp>
        <p:sp>
          <p:nvSpPr>
            <p:cNvPr id="76" name="Text Box 15"/>
            <p:cNvSpPr txBox="1">
              <a:spLocks noChangeArrowheads="1"/>
            </p:cNvSpPr>
            <p:nvPr/>
          </p:nvSpPr>
          <p:spPr bwMode="auto">
            <a:xfrm>
              <a:off x="3665538" y="4294188"/>
              <a:ext cx="1484312" cy="660400"/>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a:latin typeface="Calibri" pitchFamily="34" charset="0"/>
                  <a:cs typeface="Arial" charset="0"/>
                </a:rPr>
                <a:t>Provision Agreement</a:t>
              </a:r>
            </a:p>
          </p:txBody>
        </p:sp>
        <p:sp>
          <p:nvSpPr>
            <p:cNvPr id="77" name="Text Box 35"/>
            <p:cNvSpPr txBox="1">
              <a:spLocks noChangeArrowheads="1"/>
            </p:cNvSpPr>
            <p:nvPr/>
          </p:nvSpPr>
          <p:spPr bwMode="auto">
            <a:xfrm>
              <a:off x="1822450" y="4137025"/>
              <a:ext cx="1484313" cy="798513"/>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a:latin typeface="Calibri" pitchFamily="34" charset="0"/>
                  <a:cs typeface="Arial" charset="0"/>
                </a:rPr>
                <a:t>Content</a:t>
              </a:r>
            </a:p>
            <a:p>
              <a:pPr algn="ctr" eaLnBrk="1" hangingPunct="1">
                <a:spcBef>
                  <a:spcPct val="50000"/>
                </a:spcBef>
              </a:pPr>
              <a:r>
                <a:rPr lang="en-GB" sz="1800">
                  <a:latin typeface="Calibri" pitchFamily="34" charset="0"/>
                  <a:cs typeface="Arial" charset="0"/>
                </a:rPr>
                <a:t>Constraint</a:t>
              </a:r>
            </a:p>
          </p:txBody>
        </p:sp>
        <p:sp>
          <p:nvSpPr>
            <p:cNvPr id="78" name="Text Box 38"/>
            <p:cNvSpPr txBox="1">
              <a:spLocks noChangeArrowheads="1"/>
            </p:cNvSpPr>
            <p:nvPr/>
          </p:nvSpPr>
          <p:spPr bwMode="auto">
            <a:xfrm>
              <a:off x="962025" y="2174875"/>
              <a:ext cx="1873250" cy="935038"/>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a:latin typeface="Calibri" pitchFamily="34" charset="0"/>
                  <a:cs typeface="Arial" charset="0"/>
                </a:rPr>
                <a:t>Structure and Item Scheme Maps</a:t>
              </a:r>
            </a:p>
          </p:txBody>
        </p:sp>
        <p:sp>
          <p:nvSpPr>
            <p:cNvPr id="79" name="Text Box 40"/>
            <p:cNvSpPr txBox="1">
              <a:spLocks noChangeArrowheads="1"/>
            </p:cNvSpPr>
            <p:nvPr/>
          </p:nvSpPr>
          <p:spPr bwMode="auto">
            <a:xfrm>
              <a:off x="3798888" y="5673725"/>
              <a:ext cx="1835150" cy="935038"/>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dirty="0">
                  <a:latin typeface="Calibri" pitchFamily="34" charset="0"/>
                  <a:cs typeface="Arial" charset="0"/>
                </a:rPr>
                <a:t>Registered Data Set or Metadata Set</a:t>
              </a:r>
            </a:p>
          </p:txBody>
        </p:sp>
        <p:sp>
          <p:nvSpPr>
            <p:cNvPr id="80" name="Text Box 5"/>
            <p:cNvSpPr txBox="1">
              <a:spLocks noChangeArrowheads="1"/>
            </p:cNvSpPr>
            <p:nvPr/>
          </p:nvSpPr>
          <p:spPr bwMode="auto">
            <a:xfrm>
              <a:off x="5278438" y="2441575"/>
              <a:ext cx="1598612" cy="369888"/>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a:latin typeface="Calibri" pitchFamily="34" charset="0"/>
                  <a:cs typeface="Arial" charset="0"/>
                </a:rPr>
                <a:t>Categorisation</a:t>
              </a:r>
            </a:p>
          </p:txBody>
        </p:sp>
        <p:sp>
          <p:nvSpPr>
            <p:cNvPr id="81" name="Right Arrow 80"/>
            <p:cNvSpPr/>
            <p:nvPr/>
          </p:nvSpPr>
          <p:spPr>
            <a:xfrm>
              <a:off x="6877050" y="2338388"/>
              <a:ext cx="250825" cy="612775"/>
            </a:xfrm>
            <a:prstGeom prst="rightArrow">
              <a:avLst/>
            </a:prstGeom>
            <a:solidFill>
              <a:schemeClr val="bg1">
                <a:lumMod val="85000"/>
              </a:schemeClr>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sp>
          <p:nvSpPr>
            <p:cNvPr id="82" name="Right Arrow 81"/>
            <p:cNvSpPr/>
            <p:nvPr/>
          </p:nvSpPr>
          <p:spPr>
            <a:xfrm flipH="1">
              <a:off x="5024438" y="2290763"/>
              <a:ext cx="250825" cy="612775"/>
            </a:xfrm>
            <a:prstGeom prst="rightArrow">
              <a:avLst/>
            </a:prstGeom>
            <a:solidFill>
              <a:schemeClr val="bg1">
                <a:lumMod val="85000"/>
              </a:schemeClr>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sp>
          <p:nvSpPr>
            <p:cNvPr id="83" name="Down Arrow Callout 82"/>
            <p:cNvSpPr/>
            <p:nvPr/>
          </p:nvSpPr>
          <p:spPr>
            <a:xfrm>
              <a:off x="5586413" y="3068638"/>
              <a:ext cx="1781175" cy="1212850"/>
            </a:xfrm>
            <a:prstGeom prst="downArrowCallout">
              <a:avLst/>
            </a:prstGeom>
            <a:solidFill>
              <a:schemeClr val="bg1">
                <a:lumMod val="85000"/>
              </a:schemeClr>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sp>
          <p:nvSpPr>
            <p:cNvPr id="84" name="Down Arrow 83"/>
            <p:cNvSpPr/>
            <p:nvPr/>
          </p:nvSpPr>
          <p:spPr>
            <a:xfrm>
              <a:off x="4089400" y="4964113"/>
              <a:ext cx="630238" cy="698500"/>
            </a:xfrm>
            <a:prstGeom prst="downArrow">
              <a:avLst/>
            </a:prstGeom>
            <a:solidFill>
              <a:schemeClr val="bg1">
                <a:lumMod val="85000"/>
              </a:schemeClr>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cxnSp>
          <p:nvCxnSpPr>
            <p:cNvPr id="86" name="Straight Connector 85"/>
            <p:cNvCxnSpPr>
              <a:endCxn id="76" idx="1"/>
            </p:cNvCxnSpPr>
            <p:nvPr/>
          </p:nvCxnSpPr>
          <p:spPr>
            <a:xfrm rot="5400000">
              <a:off x="3620294" y="4579144"/>
              <a:ext cx="904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3379788" y="4529138"/>
              <a:ext cx="285750" cy="0"/>
            </a:xfrm>
            <a:prstGeom prst="line">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8" name="Picture 25" descr="iso-211-dsd.jpg"/>
            <p:cNvPicPr>
              <a:picLocks noChangeAspect="1"/>
            </p:cNvPicPr>
            <p:nvPr/>
          </p:nvPicPr>
          <p:blipFill>
            <a:blip r:embed="rId2" cstate="print">
              <a:extLst>
                <a:ext uri="{28A0092B-C50C-407E-A947-70E740481C1C}">
                  <a14:useLocalDpi xmlns:a14="http://schemas.microsoft.com/office/drawing/2010/main" val="0"/>
                </a:ext>
              </a:extLst>
            </a:blip>
            <a:srcRect l="7117" t="4007" r="13303" b="20982"/>
            <a:stretch>
              <a:fillRect/>
            </a:stretch>
          </p:blipFill>
          <p:spPr bwMode="auto">
            <a:xfrm>
              <a:off x="1776821" y="188913"/>
              <a:ext cx="1912938"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Bent Arrow 88"/>
            <p:cNvSpPr/>
            <p:nvPr/>
          </p:nvSpPr>
          <p:spPr>
            <a:xfrm rot="10800000">
              <a:off x="5635625" y="4964113"/>
              <a:ext cx="812800" cy="1644650"/>
            </a:xfrm>
            <a:prstGeom prst="bentArrow">
              <a:avLst>
                <a:gd name="adj1" fmla="val 25000"/>
                <a:gd name="adj2" fmla="val 24079"/>
                <a:gd name="adj3" fmla="val 25000"/>
                <a:gd name="adj4" fmla="val 43750"/>
              </a:avLst>
            </a:prstGeom>
            <a:solidFill>
              <a:schemeClr val="bg1">
                <a:lumMod val="85000"/>
              </a:schemeClr>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solidFill>
                  <a:schemeClr val="tx1"/>
                </a:solidFill>
              </a:endParaRPr>
            </a:p>
          </p:txBody>
        </p:sp>
        <p:sp>
          <p:nvSpPr>
            <p:cNvPr id="90" name="TextBox 89"/>
            <p:cNvSpPr txBox="1"/>
            <p:nvPr/>
          </p:nvSpPr>
          <p:spPr>
            <a:xfrm>
              <a:off x="6238875" y="4964113"/>
              <a:ext cx="209550" cy="1482433"/>
            </a:xfrm>
            <a:prstGeom prst="rect">
              <a:avLst/>
            </a:prstGeom>
            <a:noFill/>
          </p:spPr>
          <p:txBody>
            <a:bodyPr>
              <a:spAutoFit/>
            </a:bodyPr>
            <a:lstStyle/>
            <a:p>
              <a:pPr>
                <a:defRPr/>
              </a:pPr>
              <a:r>
                <a:rPr lang="en-GB" sz="1000" dirty="0">
                  <a:cs typeface="Arial" charset="0"/>
                </a:rPr>
                <a:t>Register</a:t>
              </a:r>
            </a:p>
          </p:txBody>
        </p:sp>
        <p:sp>
          <p:nvSpPr>
            <p:cNvPr id="91" name="Right Arrow 90"/>
            <p:cNvSpPr/>
            <p:nvPr/>
          </p:nvSpPr>
          <p:spPr>
            <a:xfrm>
              <a:off x="5149850" y="4306888"/>
              <a:ext cx="720725" cy="612775"/>
            </a:xfrm>
            <a:prstGeom prst="rightArrow">
              <a:avLst/>
            </a:prstGeom>
            <a:solidFill>
              <a:schemeClr val="bg1">
                <a:lumMod val="85000"/>
              </a:schemeClr>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sp>
          <p:nvSpPr>
            <p:cNvPr id="92" name="Text Box 4"/>
            <p:cNvSpPr txBox="1">
              <a:spLocks noChangeArrowheads="1"/>
            </p:cNvSpPr>
            <p:nvPr/>
          </p:nvSpPr>
          <p:spPr bwMode="auto">
            <a:xfrm>
              <a:off x="5697538" y="3128963"/>
              <a:ext cx="1592262" cy="660400"/>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a:latin typeface="Calibri" pitchFamily="34" charset="0"/>
                  <a:cs typeface="Arial" charset="0"/>
                </a:rPr>
                <a:t>Data Provider Scheme </a:t>
              </a:r>
            </a:p>
          </p:txBody>
        </p:sp>
        <p:sp>
          <p:nvSpPr>
            <p:cNvPr id="93" name="Right Arrow 92"/>
            <p:cNvSpPr>
              <a:spLocks noChangeArrowheads="1"/>
            </p:cNvSpPr>
            <p:nvPr/>
          </p:nvSpPr>
          <p:spPr bwMode="auto">
            <a:xfrm rot="16200000">
              <a:off x="3870325" y="3371850"/>
              <a:ext cx="1152525" cy="612775"/>
            </a:xfrm>
            <a:prstGeom prst="rightArrow">
              <a:avLst>
                <a:gd name="adj1" fmla="val 50000"/>
                <a:gd name="adj2" fmla="val 79953"/>
              </a:avLst>
            </a:prstGeom>
            <a:solidFill>
              <a:srgbClr val="D9D9D9"/>
            </a:solidFill>
            <a:ln w="25400" algn="ctr">
              <a:solidFill>
                <a:srgbClr val="385D8A"/>
              </a:solidFill>
              <a:miter lim="800000"/>
              <a:headEnd/>
              <a:tailEnd/>
            </a:ln>
          </p:spPr>
          <p:txBody>
            <a:bodyPr vert="eaVert" anchor="ctr"/>
            <a:lstStyle/>
            <a:p>
              <a:pPr algn="ctr" fontAlgn="auto">
                <a:spcBef>
                  <a:spcPts val="0"/>
                </a:spcBef>
                <a:spcAft>
                  <a:spcPts val="0"/>
                </a:spcAft>
                <a:defRPr/>
              </a:pPr>
              <a:endParaRPr lang="en-GB" sz="1800" dirty="0">
                <a:solidFill>
                  <a:schemeClr val="lt1"/>
                </a:solidFill>
                <a:latin typeface="+mn-lt"/>
              </a:endParaRPr>
            </a:p>
          </p:txBody>
        </p:sp>
        <p:pic>
          <p:nvPicPr>
            <p:cNvPr id="94" name="Picture 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1288" y="404813"/>
              <a:ext cx="1582737"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5" name="Right Arrow 13"/>
            <p:cNvSpPr>
              <a:spLocks noChangeArrowheads="1"/>
            </p:cNvSpPr>
            <p:nvPr/>
          </p:nvSpPr>
          <p:spPr bwMode="auto">
            <a:xfrm rot="16200000">
              <a:off x="4083845" y="1459706"/>
              <a:ext cx="646112" cy="612775"/>
            </a:xfrm>
            <a:prstGeom prst="rightArrow">
              <a:avLst>
                <a:gd name="adj1" fmla="val 50000"/>
                <a:gd name="adj2" fmla="val 44822"/>
              </a:avLst>
            </a:prstGeom>
            <a:solidFill>
              <a:srgbClr val="D9D9D9"/>
            </a:solidFill>
            <a:ln w="25400" algn="ctr">
              <a:solidFill>
                <a:srgbClr val="385D8A"/>
              </a:solidFill>
              <a:miter lim="800000"/>
              <a:headEnd/>
              <a:tailEnd/>
            </a:ln>
          </p:spPr>
          <p:txBody>
            <a:bodyPr vert="eaVert" anchor="ctr"/>
            <a:lstStyle/>
            <a:p>
              <a:pPr algn="ctr" fontAlgn="auto">
                <a:spcBef>
                  <a:spcPts val="0"/>
                </a:spcBef>
                <a:spcAft>
                  <a:spcPts val="0"/>
                </a:spcAft>
                <a:defRPr/>
              </a:pPr>
              <a:endParaRPr lang="en-GB" sz="1800" dirty="0">
                <a:solidFill>
                  <a:schemeClr val="lt1"/>
                </a:solidFill>
                <a:latin typeface="+mn-lt"/>
              </a:endParaRPr>
            </a:p>
          </p:txBody>
        </p:sp>
        <p:sp>
          <p:nvSpPr>
            <p:cNvPr id="96" name="TextBox 95"/>
            <p:cNvSpPr txBox="1"/>
            <p:nvPr/>
          </p:nvSpPr>
          <p:spPr>
            <a:xfrm>
              <a:off x="261901" y="4878497"/>
              <a:ext cx="3260762" cy="2654590"/>
            </a:xfrm>
            <a:prstGeom prst="rect">
              <a:avLst/>
            </a:prstGeom>
            <a:noFill/>
          </p:spPr>
          <p:txBody>
            <a:bodyPr wrap="square" rtlCol="0">
              <a:spAutoFit/>
            </a:bodyPr>
            <a:lstStyle/>
            <a:p>
              <a:r>
                <a:rPr lang="en-GB" sz="2400" b="1" dirty="0" smtClean="0"/>
                <a:t>Attaching Metadata to Non-Data Points</a:t>
              </a:r>
            </a:p>
            <a:p>
              <a:r>
                <a:rPr lang="en-GB" sz="2400" dirty="0" smtClean="0"/>
                <a:t>All these points are valid</a:t>
              </a:r>
            </a:p>
            <a:p>
              <a:endParaRPr lang="en-GB" sz="2800" b="1" dirty="0"/>
            </a:p>
          </p:txBody>
        </p:sp>
        <p:sp>
          <p:nvSpPr>
            <p:cNvPr id="97" name="Text Box 13"/>
            <p:cNvSpPr txBox="1">
              <a:spLocks noChangeArrowheads="1"/>
            </p:cNvSpPr>
            <p:nvPr/>
          </p:nvSpPr>
          <p:spPr bwMode="auto">
            <a:xfrm>
              <a:off x="261901" y="281563"/>
              <a:ext cx="1223962" cy="64633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dirty="0" smtClean="0">
                  <a:latin typeface="Calibri" pitchFamily="34" charset="0"/>
                  <a:cs typeface="Arial" charset="0"/>
                </a:rPr>
                <a:t>Concept Scheme</a:t>
              </a:r>
              <a:endParaRPr lang="en-GB" sz="1800" dirty="0">
                <a:latin typeface="Calibri" pitchFamily="34" charset="0"/>
                <a:cs typeface="Arial" charset="0"/>
              </a:endParaRPr>
            </a:p>
          </p:txBody>
        </p:sp>
        <p:sp>
          <p:nvSpPr>
            <p:cNvPr id="98" name="Text Box 13"/>
            <p:cNvSpPr txBox="1">
              <a:spLocks noChangeArrowheads="1"/>
            </p:cNvSpPr>
            <p:nvPr/>
          </p:nvSpPr>
          <p:spPr bwMode="auto">
            <a:xfrm>
              <a:off x="261901" y="1320859"/>
              <a:ext cx="1223962" cy="36933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dirty="0" smtClean="0">
                  <a:latin typeface="Calibri" pitchFamily="34" charset="0"/>
                  <a:cs typeface="Arial" charset="0"/>
                </a:rPr>
                <a:t>Concept</a:t>
              </a:r>
              <a:endParaRPr lang="en-GB" sz="1800" dirty="0">
                <a:latin typeface="Calibri" pitchFamily="34" charset="0"/>
                <a:cs typeface="Arial" charset="0"/>
              </a:endParaRPr>
            </a:p>
          </p:txBody>
        </p:sp>
        <p:sp>
          <p:nvSpPr>
            <p:cNvPr id="85" name="Right Arrow 84"/>
            <p:cNvSpPr>
              <a:spLocks noChangeArrowheads="1"/>
            </p:cNvSpPr>
            <p:nvPr/>
          </p:nvSpPr>
          <p:spPr bwMode="auto">
            <a:xfrm rot="19608146" flipH="1">
              <a:off x="2846975" y="1627456"/>
              <a:ext cx="917575" cy="612775"/>
            </a:xfrm>
            <a:prstGeom prst="rightArrow">
              <a:avLst>
                <a:gd name="adj1" fmla="val 50000"/>
                <a:gd name="adj2" fmla="val 49997"/>
              </a:avLst>
            </a:prstGeom>
            <a:solidFill>
              <a:srgbClr val="D9D9D9"/>
            </a:solidFill>
            <a:ln w="25400" algn="ctr">
              <a:solidFill>
                <a:srgbClr val="385D8A"/>
              </a:solidFill>
              <a:miter lim="800000"/>
              <a:headEnd/>
              <a:tailEnd/>
            </a:ln>
          </p:spPr>
          <p:txBody>
            <a:bodyPr anchor="ctr"/>
            <a:lstStyle/>
            <a:p>
              <a:pPr algn="ctr" fontAlgn="auto">
                <a:spcBef>
                  <a:spcPts val="0"/>
                </a:spcBef>
                <a:spcAft>
                  <a:spcPts val="0"/>
                </a:spcAft>
                <a:defRPr/>
              </a:pPr>
              <a:endParaRPr lang="en-GB" sz="1800" dirty="0">
                <a:solidFill>
                  <a:schemeClr val="lt1"/>
                </a:solidFill>
                <a:latin typeface="+mn-lt"/>
              </a:endParaRPr>
            </a:p>
          </p:txBody>
        </p:sp>
      </p:grpSp>
      <p:pic>
        <p:nvPicPr>
          <p:cNvPr id="35" name="Picture 34" descr="mt_25x25.gif"/>
          <p:cNvPicPr>
            <a:picLocks noChangeAspect="1"/>
          </p:cNvPicPr>
          <p:nvPr/>
        </p:nvPicPr>
        <p:blipFill>
          <a:blip r:embed="rId4"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79512" y="260648"/>
            <a:ext cx="8596734" cy="5879687"/>
            <a:chOff x="7714" y="240156"/>
            <a:chExt cx="8644137" cy="6419989"/>
          </a:xfrm>
        </p:grpSpPr>
        <p:sp>
          <p:nvSpPr>
            <p:cNvPr id="3" name="Down Arrow Callout 2"/>
            <p:cNvSpPr/>
            <p:nvPr/>
          </p:nvSpPr>
          <p:spPr>
            <a:xfrm>
              <a:off x="7714" y="240156"/>
              <a:ext cx="1769107" cy="1053787"/>
            </a:xfrm>
            <a:prstGeom prst="downArrowCallout">
              <a:avLst/>
            </a:prstGeom>
            <a:solidFill>
              <a:schemeClr val="bg1">
                <a:lumMod val="85000"/>
              </a:schemeClr>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sp>
          <p:nvSpPr>
            <p:cNvPr id="4" name="Text Box 14"/>
            <p:cNvSpPr txBox="1">
              <a:spLocks noChangeArrowheads="1"/>
            </p:cNvSpPr>
            <p:nvPr/>
          </p:nvSpPr>
          <p:spPr bwMode="auto">
            <a:xfrm>
              <a:off x="5870575" y="4069857"/>
              <a:ext cx="1223963" cy="660400"/>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a:latin typeface="Calibri" pitchFamily="34" charset="0"/>
                  <a:cs typeface="Arial" charset="0"/>
                </a:rPr>
                <a:t>Data Provider</a:t>
              </a:r>
            </a:p>
          </p:txBody>
        </p:sp>
        <p:sp>
          <p:nvSpPr>
            <p:cNvPr id="5" name="Down Arrow Callout 4"/>
            <p:cNvSpPr/>
            <p:nvPr/>
          </p:nvSpPr>
          <p:spPr>
            <a:xfrm>
              <a:off x="5586413" y="2834782"/>
              <a:ext cx="1781175" cy="1212850"/>
            </a:xfrm>
            <a:prstGeom prst="downArrowCallout">
              <a:avLst/>
            </a:prstGeom>
            <a:solidFill>
              <a:schemeClr val="bg1">
                <a:lumMod val="85000"/>
              </a:schemeClr>
            </a:solidFill>
            <a:ln w="254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800" dirty="0"/>
            </a:p>
          </p:txBody>
        </p:sp>
        <p:sp>
          <p:nvSpPr>
            <p:cNvPr id="6" name="Text Box 4"/>
            <p:cNvSpPr txBox="1">
              <a:spLocks noChangeArrowheads="1"/>
            </p:cNvSpPr>
            <p:nvPr/>
          </p:nvSpPr>
          <p:spPr bwMode="auto">
            <a:xfrm>
              <a:off x="5697538" y="2895107"/>
              <a:ext cx="1592262" cy="660400"/>
            </a:xfrm>
            <a:prstGeom prst="rect">
              <a:avLst/>
            </a:prstGeom>
            <a:noFill/>
            <a:ln w="19050" cmpd="tri">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dirty="0">
                  <a:latin typeface="Calibri" pitchFamily="34" charset="0"/>
                  <a:cs typeface="Arial" charset="0"/>
                </a:rPr>
                <a:t>Data Provider Scheme </a:t>
              </a:r>
            </a:p>
          </p:txBody>
        </p:sp>
        <p:sp>
          <p:nvSpPr>
            <p:cNvPr id="7" name="Text Box 13"/>
            <p:cNvSpPr txBox="1">
              <a:spLocks noChangeArrowheads="1"/>
            </p:cNvSpPr>
            <p:nvPr/>
          </p:nvSpPr>
          <p:spPr bwMode="auto">
            <a:xfrm>
              <a:off x="261901" y="281563"/>
              <a:ext cx="1223962" cy="64633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dirty="0" smtClean="0">
                  <a:latin typeface="Calibri" pitchFamily="34" charset="0"/>
                  <a:cs typeface="Arial" charset="0"/>
                </a:rPr>
                <a:t>Concept Scheme</a:t>
              </a:r>
              <a:endParaRPr lang="en-GB" sz="1800" dirty="0">
                <a:latin typeface="Calibri" pitchFamily="34" charset="0"/>
                <a:cs typeface="Arial" charset="0"/>
              </a:endParaRPr>
            </a:p>
          </p:txBody>
        </p:sp>
        <p:sp>
          <p:nvSpPr>
            <p:cNvPr id="8" name="Text Box 13"/>
            <p:cNvSpPr txBox="1">
              <a:spLocks noChangeArrowheads="1"/>
            </p:cNvSpPr>
            <p:nvPr/>
          </p:nvSpPr>
          <p:spPr bwMode="auto">
            <a:xfrm>
              <a:off x="261901" y="1320859"/>
              <a:ext cx="1223962" cy="36933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eaLnBrk="1" hangingPunct="1">
                <a:spcBef>
                  <a:spcPct val="50000"/>
                </a:spcBef>
              </a:pPr>
              <a:r>
                <a:rPr lang="en-GB" sz="1800" dirty="0" smtClean="0">
                  <a:latin typeface="Calibri" pitchFamily="34" charset="0"/>
                  <a:cs typeface="Arial" charset="0"/>
                </a:rPr>
                <a:t>Concept</a:t>
              </a:r>
              <a:endParaRPr lang="en-GB" sz="1800" dirty="0">
                <a:latin typeface="Calibri" pitchFamily="34" charset="0"/>
                <a:cs typeface="Arial" charset="0"/>
              </a:endParaRPr>
            </a:p>
          </p:txBody>
        </p:sp>
        <p:sp>
          <p:nvSpPr>
            <p:cNvPr id="9" name="TextBox 8"/>
            <p:cNvSpPr txBox="1"/>
            <p:nvPr/>
          </p:nvSpPr>
          <p:spPr>
            <a:xfrm>
              <a:off x="2123728" y="404664"/>
              <a:ext cx="6528123" cy="2117172"/>
            </a:xfrm>
            <a:prstGeom prst="rect">
              <a:avLst/>
            </a:prstGeom>
            <a:noFill/>
          </p:spPr>
          <p:txBody>
            <a:bodyPr wrap="square" rtlCol="0">
              <a:spAutoFit/>
            </a:bodyPr>
            <a:lstStyle/>
            <a:p>
              <a:r>
                <a:rPr lang="en-GB" sz="2000" b="1" dirty="0" smtClean="0"/>
                <a:t>Attaching Metadata to Non-Data Points</a:t>
              </a:r>
            </a:p>
            <a:p>
              <a:r>
                <a:rPr lang="en-GB" sz="2000" dirty="0" smtClean="0"/>
                <a:t>This union has no semantic meaning in the SDMX Information Model</a:t>
              </a:r>
            </a:p>
            <a:p>
              <a:endParaRPr lang="en-GB" sz="2000" dirty="0" smtClean="0"/>
            </a:p>
            <a:p>
              <a:r>
                <a:rPr lang="en-GB" sz="2000" dirty="0" smtClean="0"/>
                <a:t>So it has no meaning for a metadata repository supporting the semantics of the Information Model</a:t>
              </a:r>
              <a:endParaRPr lang="en-GB" sz="2000" dirty="0"/>
            </a:p>
          </p:txBody>
        </p:sp>
        <p:sp>
          <p:nvSpPr>
            <p:cNvPr id="10" name="TextBox 9"/>
            <p:cNvSpPr txBox="1"/>
            <p:nvPr/>
          </p:nvSpPr>
          <p:spPr>
            <a:xfrm>
              <a:off x="731765" y="4879032"/>
              <a:ext cx="7704856" cy="1781113"/>
            </a:xfrm>
            <a:prstGeom prst="rect">
              <a:avLst/>
            </a:prstGeom>
            <a:noFill/>
          </p:spPr>
          <p:txBody>
            <a:bodyPr wrap="square" rtlCol="0">
              <a:spAutoFit/>
            </a:bodyPr>
            <a:lstStyle/>
            <a:p>
              <a:r>
                <a:rPr lang="en-GB" sz="2000" dirty="0" smtClean="0"/>
                <a:t>But it may be meaningful for an individual organisation and so the SDMX Metadata Structure Definition (MSD) allows this type of union.</a:t>
              </a:r>
            </a:p>
            <a:p>
              <a:r>
                <a:rPr lang="en-GB" sz="2000" dirty="0" smtClean="0"/>
                <a:t>However, the generic metadata repository cannot support this and must ensure such MSDs are not defined or used in the repository</a:t>
              </a:r>
              <a:endParaRPr lang="en-GB" sz="2000" dirty="0"/>
            </a:p>
          </p:txBody>
        </p:sp>
        <p:sp>
          <p:nvSpPr>
            <p:cNvPr id="11" name="Right Arrow 10"/>
            <p:cNvSpPr/>
            <p:nvPr/>
          </p:nvSpPr>
          <p:spPr>
            <a:xfrm>
              <a:off x="804170" y="4407282"/>
              <a:ext cx="504056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Up Arrow 11"/>
            <p:cNvSpPr/>
            <p:nvPr/>
          </p:nvSpPr>
          <p:spPr>
            <a:xfrm>
              <a:off x="755576" y="1700808"/>
              <a:ext cx="216024" cy="28083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 name="Picture 13" descr="mt_25x25.gif"/>
          <p:cNvPicPr>
            <a:picLocks noChangeAspect="1"/>
          </p:cNvPicPr>
          <p:nvPr/>
        </p:nvPicPr>
        <p:blipFill>
          <a:blip r:embed="rId2"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Storing, Indexing, Retrieving, Metadata</a:t>
            </a:r>
            <a:endParaRPr lang="en-GB" dirty="0"/>
          </a:p>
        </p:txBody>
      </p:sp>
      <p:sp>
        <p:nvSpPr>
          <p:cNvPr id="4" name="Content Placeholder 3"/>
          <p:cNvSpPr>
            <a:spLocks noGrp="1"/>
          </p:cNvSpPr>
          <p:nvPr>
            <p:ph sz="quarter" idx="1"/>
          </p:nvPr>
        </p:nvSpPr>
        <p:spPr/>
        <p:txBody>
          <a:bodyPr>
            <a:normAutofit fontScale="92500" lnSpcReduction="10000"/>
          </a:bodyPr>
          <a:lstStyle/>
          <a:p>
            <a:pPr lvl="0"/>
            <a:r>
              <a:rPr lang="en-GB" dirty="0" smtClean="0"/>
              <a:t>Metadata needs to be identified uniquely and to be found easily. </a:t>
            </a:r>
          </a:p>
          <a:p>
            <a:pPr lvl="1"/>
            <a:r>
              <a:rPr lang="en-GB" dirty="0" smtClean="0"/>
              <a:t>a lot of metadata is textual in nature </a:t>
            </a:r>
          </a:p>
          <a:p>
            <a:pPr lvl="1"/>
            <a:r>
              <a:rPr lang="en-GB" dirty="0" smtClean="0"/>
              <a:t>this is often better supported in a </a:t>
            </a:r>
            <a:r>
              <a:rPr lang="en-GB" dirty="0" err="1" smtClean="0"/>
              <a:t>NoSQL</a:t>
            </a:r>
            <a:r>
              <a:rPr lang="en-GB" dirty="0" smtClean="0"/>
              <a:t> database which has good in-built indexing and textual query support</a:t>
            </a:r>
          </a:p>
          <a:p>
            <a:pPr lvl="0"/>
            <a:r>
              <a:rPr lang="en-GB" dirty="0" smtClean="0"/>
              <a:t>Metadata may be versioned </a:t>
            </a:r>
          </a:p>
          <a:p>
            <a:pPr lvl="1"/>
            <a:r>
              <a:rPr lang="en-GB" dirty="0" smtClean="0"/>
              <a:t>draft and final versions </a:t>
            </a:r>
          </a:p>
          <a:p>
            <a:pPr lvl="1"/>
            <a:r>
              <a:rPr lang="en-GB" dirty="0" smtClean="0"/>
              <a:t>metadata for different reporting periods</a:t>
            </a:r>
          </a:p>
          <a:p>
            <a:r>
              <a:rPr lang="en-GB" dirty="0" smtClean="0"/>
              <a:t>Metadata may be shared between different objects </a:t>
            </a:r>
          </a:p>
          <a:p>
            <a:pPr lvl="1"/>
            <a:r>
              <a:rPr lang="en-GB" dirty="0" smtClean="0"/>
              <a:t>this is quite common for metadata supporting processes</a:t>
            </a:r>
          </a:p>
          <a:p>
            <a:r>
              <a:rPr lang="en-GB" dirty="0" smtClean="0"/>
              <a:t>This means the metadata repository needs to separate the actual metadata from the way it is indexed</a:t>
            </a:r>
          </a:p>
        </p:txBody>
      </p:sp>
      <p:pic>
        <p:nvPicPr>
          <p:cNvPr id="5" name="Picture 4" descr="mt_25x25.gif"/>
          <p:cNvPicPr>
            <a:picLocks noChangeAspect="1"/>
          </p:cNvPicPr>
          <p:nvPr/>
        </p:nvPicPr>
        <p:blipFill>
          <a:blip r:embed="rId2"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4" name="Content Placeholder 3"/>
          <p:cNvSpPr>
            <a:spLocks noGrp="1"/>
          </p:cNvSpPr>
          <p:nvPr>
            <p:ph sz="quarter" idx="1"/>
          </p:nvPr>
        </p:nvSpPr>
        <p:spPr/>
        <p:txBody>
          <a:bodyPr/>
          <a:lstStyle/>
          <a:p>
            <a:r>
              <a:rPr lang="en-GB" dirty="0" smtClean="0"/>
              <a:t>Get the design right by knowing up front the user requirements and the problems these may reveal</a:t>
            </a:r>
          </a:p>
          <a:p>
            <a:r>
              <a:rPr lang="en-GB" dirty="0" smtClean="0"/>
              <a:t>Designing a generic solution that supports a specific standard (or even multiple standards) is more difficult than a solution for a specific organisation</a:t>
            </a:r>
          </a:p>
          <a:p>
            <a:r>
              <a:rPr lang="en-GB" dirty="0" smtClean="0"/>
              <a:t>There will always be specific user requirements that will “test” the robustness of the solution</a:t>
            </a:r>
          </a:p>
          <a:p>
            <a:pPr lvl="1"/>
            <a:r>
              <a:rPr lang="en-GB" dirty="0" smtClean="0"/>
              <a:t>But the robustness of the design will be helped if the design is based on a strong model for metadata</a:t>
            </a:r>
          </a:p>
        </p:txBody>
      </p:sp>
      <p:pic>
        <p:nvPicPr>
          <p:cNvPr id="5" name="Picture 4" descr="mt_25x25.gif"/>
          <p:cNvPicPr>
            <a:picLocks noChangeAspect="1"/>
          </p:cNvPicPr>
          <p:nvPr/>
        </p:nvPicPr>
        <p:blipFill>
          <a:blip r:embed="rId2"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Roadmap</a:t>
            </a:r>
            <a:endParaRPr lang="en-GB" dirty="0"/>
          </a:p>
        </p:txBody>
      </p:sp>
      <p:sp>
        <p:nvSpPr>
          <p:cNvPr id="3" name="Content Placeholder 2"/>
          <p:cNvSpPr>
            <a:spLocks noGrp="1"/>
          </p:cNvSpPr>
          <p:nvPr>
            <p:ph sz="quarter" idx="1"/>
          </p:nvPr>
        </p:nvSpPr>
        <p:spPr/>
        <p:txBody>
          <a:bodyPr>
            <a:normAutofit fontScale="47500" lnSpcReduction="20000"/>
          </a:bodyPr>
          <a:lstStyle/>
          <a:p>
            <a:pPr>
              <a:buClrTx/>
              <a:buFont typeface="Georgia" pitchFamily="18" charset="0"/>
              <a:buChar char="•"/>
            </a:pPr>
            <a:r>
              <a:rPr lang="en-GB" sz="6000" dirty="0" smtClean="0"/>
              <a:t>What type of metadata</a:t>
            </a:r>
          </a:p>
          <a:p>
            <a:pPr>
              <a:buClrTx/>
              <a:buFont typeface="Georgia" pitchFamily="18" charset="0"/>
              <a:buChar char="•"/>
            </a:pPr>
            <a:r>
              <a:rPr lang="en-GB" sz="6000" dirty="0" smtClean="0"/>
              <a:t>Major issues facing designers of metadata repositories</a:t>
            </a:r>
          </a:p>
          <a:p>
            <a:pPr>
              <a:buClrTx/>
              <a:buFont typeface="Georgia" pitchFamily="18" charset="0"/>
              <a:buChar char="•"/>
            </a:pPr>
            <a:r>
              <a:rPr lang="en-GB" sz="6000" dirty="0" smtClean="0"/>
              <a:t>How these can be overcome</a:t>
            </a:r>
          </a:p>
          <a:p>
            <a:pPr>
              <a:buClrTx/>
              <a:buFont typeface="Georgia" pitchFamily="18" charset="0"/>
              <a:buChar char="•"/>
            </a:pPr>
            <a:r>
              <a:rPr lang="en-GB" sz="6000" dirty="0" smtClean="0"/>
              <a:t>Concentrates on SDMX</a:t>
            </a:r>
          </a:p>
          <a:p>
            <a:pPr lvl="1">
              <a:buClrTx/>
              <a:buFont typeface="Georgia" pitchFamily="18" charset="0"/>
              <a:buChar char="•"/>
            </a:pPr>
            <a:r>
              <a:rPr lang="en-GB" sz="4000" dirty="0" smtClean="0"/>
              <a:t>a</a:t>
            </a:r>
            <a:r>
              <a:rPr lang="en-GB" sz="4000" dirty="0" smtClean="0">
                <a:solidFill>
                  <a:schemeClr val="tx1"/>
                </a:solidFill>
              </a:rPr>
              <a:t>s this is the standard supported by the Metadata Technology metadata repository</a:t>
            </a:r>
          </a:p>
          <a:p>
            <a:pPr lvl="1">
              <a:buClrTx/>
              <a:buFont typeface="Georgia" pitchFamily="18" charset="0"/>
              <a:buChar char="•"/>
            </a:pPr>
            <a:r>
              <a:rPr lang="en-GB" sz="4000" dirty="0" smtClean="0"/>
              <a:t>but many of the issues and the solutions are generic to any approach that supports a standard metadata model</a:t>
            </a:r>
            <a:endParaRPr lang="en-GB" sz="4000" dirty="0" smtClean="0">
              <a:solidFill>
                <a:schemeClr val="tx1"/>
              </a:solidFill>
            </a:endParaRPr>
          </a:p>
          <a:p>
            <a:pPr>
              <a:buClrTx/>
              <a:buFont typeface="Georgia" pitchFamily="18" charset="0"/>
              <a:buChar char="•"/>
            </a:pPr>
            <a:r>
              <a:rPr lang="en-GB" sz="6000" dirty="0" smtClean="0"/>
              <a:t>Concentrates on data dissemination</a:t>
            </a:r>
          </a:p>
          <a:p>
            <a:pPr lvl="1">
              <a:buFont typeface="Georgia" pitchFamily="18" charset="0"/>
              <a:buChar char="•"/>
            </a:pPr>
            <a:r>
              <a:rPr lang="en-GB" sz="4000" dirty="0" smtClean="0"/>
              <a:t>and how to combine the data points to the metadata that are relevant</a:t>
            </a:r>
          </a:p>
          <a:p>
            <a:pPr lvl="1"/>
            <a:endParaRPr lang="en-GB" sz="1800" dirty="0" smtClean="0">
              <a:solidFill>
                <a:srgbClr val="002060"/>
              </a:solidFill>
            </a:endParaRPr>
          </a:p>
          <a:p>
            <a:endParaRPr lang="en-GB" dirty="0"/>
          </a:p>
        </p:txBody>
      </p:sp>
      <p:pic>
        <p:nvPicPr>
          <p:cNvPr id="8" name="Picture 7" descr="mt_25x25.gif"/>
          <p:cNvPicPr>
            <a:picLocks noChangeAspect="1"/>
          </p:cNvPicPr>
          <p:nvPr/>
        </p:nvPicPr>
        <p:blipFill>
          <a:blip r:embed="rId2"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Type of Metadata</a:t>
            </a:r>
            <a:endParaRPr lang="en-GB" dirty="0"/>
          </a:p>
        </p:txBody>
      </p:sp>
      <p:sp>
        <p:nvSpPr>
          <p:cNvPr id="5" name="Content Placeholder 4"/>
          <p:cNvSpPr>
            <a:spLocks noGrp="1"/>
          </p:cNvSpPr>
          <p:nvPr>
            <p:ph sz="quarter" idx="1"/>
          </p:nvPr>
        </p:nvSpPr>
        <p:spPr/>
        <p:txBody>
          <a:bodyPr>
            <a:normAutofit/>
          </a:bodyPr>
          <a:lstStyle/>
          <a:p>
            <a:r>
              <a:rPr lang="en-GB" dirty="0" smtClean="0"/>
              <a:t>What SDMX calls “referential metadata”</a:t>
            </a:r>
          </a:p>
          <a:p>
            <a:pPr lvl="1"/>
            <a:r>
              <a:rPr lang="en-GB" dirty="0" smtClean="0"/>
              <a:t>sometimes known as “footnote metadata”</a:t>
            </a:r>
          </a:p>
          <a:p>
            <a:r>
              <a:rPr lang="en-GB" dirty="0" smtClean="0"/>
              <a:t>Often used in data quality frameworks</a:t>
            </a:r>
          </a:p>
          <a:p>
            <a:pPr lvl="1">
              <a:buClrTx/>
            </a:pPr>
            <a:r>
              <a:rPr lang="en-GB" dirty="0" smtClean="0">
                <a:solidFill>
                  <a:schemeClr val="tx1"/>
                </a:solidFill>
              </a:rPr>
              <a:t>ECB</a:t>
            </a:r>
          </a:p>
          <a:p>
            <a:pPr lvl="1">
              <a:buClrTx/>
            </a:pPr>
            <a:r>
              <a:rPr lang="en-GB" dirty="0" err="1" smtClean="0"/>
              <a:t>Eurostat</a:t>
            </a:r>
            <a:endParaRPr lang="en-GB" dirty="0" smtClean="0"/>
          </a:p>
          <a:p>
            <a:pPr lvl="1">
              <a:buClrTx/>
            </a:pPr>
            <a:r>
              <a:rPr lang="en-GB" dirty="0" smtClean="0">
                <a:solidFill>
                  <a:schemeClr val="tx1"/>
                </a:solidFill>
              </a:rPr>
              <a:t>ILO</a:t>
            </a:r>
          </a:p>
          <a:p>
            <a:pPr lvl="1">
              <a:buClrTx/>
            </a:pPr>
            <a:r>
              <a:rPr lang="en-GB" dirty="0" smtClean="0"/>
              <a:t>IMF SDDS and GDDS</a:t>
            </a:r>
          </a:p>
          <a:p>
            <a:pPr lvl="1">
              <a:buClrTx/>
            </a:pPr>
            <a:r>
              <a:rPr lang="en-GB" dirty="0" smtClean="0">
                <a:solidFill>
                  <a:schemeClr val="tx1"/>
                </a:solidFill>
              </a:rPr>
              <a:t>OECD</a:t>
            </a:r>
          </a:p>
          <a:p>
            <a:pPr lvl="1">
              <a:buClrTx/>
            </a:pPr>
            <a:r>
              <a:rPr lang="en-GB" dirty="0" smtClean="0"/>
              <a:t>Many others</a:t>
            </a:r>
            <a:endParaRPr lang="en-GB" dirty="0" smtClean="0">
              <a:solidFill>
                <a:schemeClr val="tx1"/>
              </a:solidFill>
            </a:endParaRPr>
          </a:p>
        </p:txBody>
      </p:sp>
      <p:pic>
        <p:nvPicPr>
          <p:cNvPr id="7" name="Picture 6" descr="mt_25x25.gif"/>
          <p:cNvPicPr>
            <a:picLocks noChangeAspect="1"/>
          </p:cNvPicPr>
          <p:nvPr/>
        </p:nvPicPr>
        <p:blipFill>
          <a:blip r:embed="rId2"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Statement</a:t>
            </a:r>
            <a:endParaRPr lang="en-GB" dirty="0"/>
          </a:p>
        </p:txBody>
      </p:sp>
      <p:sp>
        <p:nvSpPr>
          <p:cNvPr id="5" name="Content Placeholder 4"/>
          <p:cNvSpPr>
            <a:spLocks noGrp="1"/>
          </p:cNvSpPr>
          <p:nvPr>
            <p:ph sz="quarter" idx="1"/>
          </p:nvPr>
        </p:nvSpPr>
        <p:spPr/>
        <p:txBody>
          <a:bodyPr>
            <a:normAutofit fontScale="85000" lnSpcReduction="20000"/>
          </a:bodyPr>
          <a:lstStyle/>
          <a:p>
            <a:r>
              <a:rPr lang="en-GB" sz="2800" dirty="0" smtClean="0"/>
              <a:t>We are building a metadata repository to support the metadata model of SDMX</a:t>
            </a:r>
          </a:p>
          <a:p>
            <a:pPr lvl="1"/>
            <a:r>
              <a:rPr lang="en-GB" sz="2400" dirty="0" smtClean="0"/>
              <a:t>the repository is therefore not built to support user requirements specific to an individual organisation</a:t>
            </a:r>
          </a:p>
          <a:p>
            <a:pPr lvl="1"/>
            <a:r>
              <a:rPr lang="en-GB" sz="2400" dirty="0" smtClean="0"/>
              <a:t>it is built to support the </a:t>
            </a:r>
            <a:r>
              <a:rPr lang="en-GB" sz="2400" dirty="0" err="1" smtClean="0"/>
              <a:t>genericity</a:t>
            </a:r>
            <a:r>
              <a:rPr lang="en-GB" sz="2400" dirty="0" smtClean="0"/>
              <a:t> of metadata that can be authored, stored, queried, and made available with the SDMX constructs and data points to which they relate</a:t>
            </a:r>
            <a:endParaRPr lang="en-GB" sz="2300" dirty="0" smtClean="0"/>
          </a:p>
          <a:p>
            <a:r>
              <a:rPr lang="en-GB" sz="2800" dirty="0" smtClean="0"/>
              <a:t>Most problems stem from the need to support a standardised metadata model</a:t>
            </a:r>
          </a:p>
          <a:p>
            <a:pPr lvl="1"/>
            <a:r>
              <a:rPr lang="en-GB" sz="2300" dirty="0" smtClean="0"/>
              <a:t>it is important not to deviate from the model</a:t>
            </a:r>
          </a:p>
          <a:p>
            <a:r>
              <a:rPr lang="en-GB" sz="2800" dirty="0" smtClean="0"/>
              <a:t>There are many models for metadata</a:t>
            </a:r>
          </a:p>
          <a:p>
            <a:pPr lvl="1"/>
            <a:r>
              <a:rPr lang="en-GB" dirty="0" smtClean="0"/>
              <a:t>but few of them support discovery, query, and retrieval of metadata</a:t>
            </a:r>
          </a:p>
          <a:p>
            <a:r>
              <a:rPr lang="en-GB" sz="2800" dirty="0" smtClean="0"/>
              <a:t>SDMX has a strong and generic model for (reference) metadata</a:t>
            </a:r>
          </a:p>
        </p:txBody>
      </p:sp>
      <p:pic>
        <p:nvPicPr>
          <p:cNvPr id="7" name="Picture 6" descr="mt_25x25.gif"/>
          <p:cNvPicPr>
            <a:picLocks noChangeAspect="1"/>
          </p:cNvPicPr>
          <p:nvPr/>
        </p:nvPicPr>
        <p:blipFill>
          <a:blip r:embed="rId2"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Statement</a:t>
            </a:r>
            <a:endParaRPr lang="en-GB" dirty="0"/>
          </a:p>
        </p:txBody>
      </p:sp>
      <p:sp>
        <p:nvSpPr>
          <p:cNvPr id="5" name="Content Placeholder 4"/>
          <p:cNvSpPr>
            <a:spLocks noGrp="1"/>
          </p:cNvSpPr>
          <p:nvPr>
            <p:ph sz="quarter" idx="1"/>
          </p:nvPr>
        </p:nvSpPr>
        <p:spPr/>
        <p:txBody>
          <a:bodyPr>
            <a:normAutofit fontScale="92500"/>
          </a:bodyPr>
          <a:lstStyle/>
          <a:p>
            <a:r>
              <a:rPr lang="en-GB" sz="2800" dirty="0" smtClean="0"/>
              <a:t>SDMX has strong support for data query</a:t>
            </a:r>
          </a:p>
          <a:p>
            <a:pPr lvl="1"/>
            <a:r>
              <a:rPr lang="en-GB" sz="2400" dirty="0" smtClean="0"/>
              <a:t>both simple (REST) queries and more complex (SOAP) queries</a:t>
            </a:r>
          </a:p>
          <a:p>
            <a:pPr lvl="1"/>
            <a:r>
              <a:rPr lang="en-GB" sz="2400" dirty="0" smtClean="0"/>
              <a:t>but no real support for simple metadata queries</a:t>
            </a:r>
          </a:p>
          <a:p>
            <a:pPr lvl="1"/>
            <a:r>
              <a:rPr lang="en-GB" sz="2400" dirty="0" smtClean="0"/>
              <a:t>little real support for combining metadata with data points  in the same  “message”</a:t>
            </a:r>
          </a:p>
          <a:p>
            <a:r>
              <a:rPr lang="en-GB" sz="2800" dirty="0" smtClean="0"/>
              <a:t>But applications (e.g. web clients) want simple mechanisms</a:t>
            </a:r>
          </a:p>
          <a:p>
            <a:pPr lvl="1"/>
            <a:r>
              <a:rPr lang="en-GB" sz="2400" dirty="0" smtClean="0"/>
              <a:t>to know what metadata are relevant to the data points</a:t>
            </a:r>
          </a:p>
          <a:p>
            <a:pPr lvl="1"/>
            <a:r>
              <a:rPr lang="en-GB" sz="2400" dirty="0" smtClean="0"/>
              <a:t>to retrieve the metadata</a:t>
            </a:r>
          </a:p>
          <a:p>
            <a:pPr lvl="1"/>
            <a:r>
              <a:rPr lang="en-GB" sz="2400" dirty="0" smtClean="0"/>
              <a:t>to process the metadata</a:t>
            </a:r>
          </a:p>
          <a:p>
            <a:pPr lvl="1"/>
            <a:r>
              <a:rPr lang="en-GB" sz="2400" dirty="0" smtClean="0"/>
              <a:t>in general XML is NOT friendly for web clients</a:t>
            </a:r>
          </a:p>
        </p:txBody>
      </p:sp>
      <p:pic>
        <p:nvPicPr>
          <p:cNvPr id="6" name="Picture 5" descr="mt_25x25.gif"/>
          <p:cNvPicPr>
            <a:picLocks noChangeAspect="1"/>
          </p:cNvPicPr>
          <p:nvPr/>
        </p:nvPicPr>
        <p:blipFill>
          <a:blip r:embed="rId2"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 Issues</a:t>
            </a:r>
            <a:endParaRPr lang="en-GB" dirty="0"/>
          </a:p>
        </p:txBody>
      </p:sp>
      <p:sp>
        <p:nvSpPr>
          <p:cNvPr id="5" name="Content Placeholder 4"/>
          <p:cNvSpPr>
            <a:spLocks noGrp="1"/>
          </p:cNvSpPr>
          <p:nvPr>
            <p:ph sz="quarter" idx="1"/>
          </p:nvPr>
        </p:nvSpPr>
        <p:spPr/>
        <p:txBody>
          <a:bodyPr>
            <a:normAutofit fontScale="85000" lnSpcReduction="10000"/>
          </a:bodyPr>
          <a:lstStyle/>
          <a:p>
            <a:pPr lvl="0"/>
            <a:r>
              <a:rPr lang="en-GB" sz="2800" dirty="0" smtClean="0"/>
              <a:t>How to query for metadata?</a:t>
            </a:r>
          </a:p>
          <a:p>
            <a:pPr lvl="1"/>
            <a:r>
              <a:rPr lang="en-GB" sz="2100" dirty="0" smtClean="0"/>
              <a:t>in SDMX the standard is very clear on how to query for data </a:t>
            </a:r>
          </a:p>
          <a:p>
            <a:pPr lvl="1"/>
            <a:r>
              <a:rPr lang="en-GB" sz="2100" dirty="0" smtClean="0"/>
              <a:t>but there is no equivalent simple query format for metadata that lends itself to use by web clients. </a:t>
            </a:r>
          </a:p>
          <a:p>
            <a:pPr lvl="0"/>
            <a:r>
              <a:rPr lang="en-GB" sz="2800" dirty="0" smtClean="0"/>
              <a:t>What should the metadata repository return when queried?</a:t>
            </a:r>
          </a:p>
          <a:p>
            <a:pPr lvl="1"/>
            <a:r>
              <a:rPr lang="en-GB" sz="2100" dirty="0" smtClean="0"/>
              <a:t>should this be a link to the metadata or the actual metadata?</a:t>
            </a:r>
          </a:p>
          <a:p>
            <a:r>
              <a:rPr lang="en-GB" sz="2800" dirty="0" smtClean="0"/>
              <a:t>How is the web client informed of the presence of metadata?</a:t>
            </a:r>
          </a:p>
          <a:p>
            <a:pPr lvl="1"/>
            <a:r>
              <a:rPr lang="en-GB" dirty="0" smtClean="0"/>
              <a:t>should this be separated from the data set or embedded with the data, even though it was authored independent of the data?</a:t>
            </a:r>
          </a:p>
          <a:p>
            <a:pPr lvl="0"/>
            <a:r>
              <a:rPr lang="en-GB" sz="2800" dirty="0" smtClean="0"/>
              <a:t>Does the data store need to know about the metadata repository?</a:t>
            </a:r>
          </a:p>
          <a:p>
            <a:pPr lvl="1"/>
            <a:r>
              <a:rPr lang="en-GB" dirty="0" smtClean="0"/>
              <a:t>or can the data store be totally de-coupled from the metadata repository?</a:t>
            </a:r>
          </a:p>
          <a:p>
            <a:endParaRPr lang="en-GB" sz="2900" dirty="0" smtClean="0"/>
          </a:p>
        </p:txBody>
      </p:sp>
      <p:pic>
        <p:nvPicPr>
          <p:cNvPr id="6" name="Picture 5" descr="mt_25x25.gif"/>
          <p:cNvPicPr>
            <a:picLocks noChangeAspect="1"/>
          </p:cNvPicPr>
          <p:nvPr/>
        </p:nvPicPr>
        <p:blipFill>
          <a:blip r:embed="rId2"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 Issues</a:t>
            </a:r>
            <a:endParaRPr lang="en-GB" dirty="0"/>
          </a:p>
        </p:txBody>
      </p:sp>
      <p:sp>
        <p:nvSpPr>
          <p:cNvPr id="5" name="Content Placeholder 4"/>
          <p:cNvSpPr>
            <a:spLocks noGrp="1"/>
          </p:cNvSpPr>
          <p:nvPr>
            <p:ph sz="quarter" idx="1"/>
          </p:nvPr>
        </p:nvSpPr>
        <p:spPr/>
        <p:txBody>
          <a:bodyPr>
            <a:normAutofit fontScale="85000" lnSpcReduction="20000"/>
          </a:bodyPr>
          <a:lstStyle/>
          <a:p>
            <a:pPr lvl="0"/>
            <a:r>
              <a:rPr lang="en-GB" sz="2800" dirty="0" smtClean="0"/>
              <a:t>How does the application know precisely to which object metadata is attached?</a:t>
            </a:r>
          </a:p>
          <a:p>
            <a:pPr lvl="1"/>
            <a:r>
              <a:rPr lang="en-GB" sz="2400" dirty="0" smtClean="0"/>
              <a:t>it is simple to attach metadata to data  as data has a precise key</a:t>
            </a:r>
          </a:p>
          <a:p>
            <a:pPr lvl="1"/>
            <a:r>
              <a:rPr lang="en-GB" sz="2400" dirty="0" smtClean="0"/>
              <a:t>but metadata related to structural metadata can be more complex</a:t>
            </a:r>
          </a:p>
          <a:p>
            <a:pPr lvl="1"/>
            <a:r>
              <a:rPr lang="en-GB" sz="2400" dirty="0" smtClean="0"/>
              <a:t>careful thought needs to be given to validating that the “context” of the metadata is well understood</a:t>
            </a:r>
          </a:p>
          <a:p>
            <a:pPr lvl="0"/>
            <a:r>
              <a:rPr lang="en-GB" sz="2800" dirty="0" smtClean="0"/>
              <a:t>What input and output formats should be supported for the metadata?</a:t>
            </a:r>
          </a:p>
          <a:p>
            <a:pPr lvl="1"/>
            <a:r>
              <a:rPr lang="en-GB" sz="2400" dirty="0" smtClean="0"/>
              <a:t>for SDMX systems clearly SDMX will need to be supported but there are other more web friendly formats such as JSON (Java Script Object Notation)</a:t>
            </a:r>
          </a:p>
          <a:p>
            <a:pPr lvl="0"/>
            <a:r>
              <a:rPr lang="en-GB" sz="2800" dirty="0" smtClean="0"/>
              <a:t>How to attach the same metadata to multiple objects?</a:t>
            </a:r>
          </a:p>
          <a:p>
            <a:pPr lvl="1"/>
            <a:r>
              <a:rPr lang="en-GB" sz="2400" dirty="0" smtClean="0"/>
              <a:t>metadata often travels through the statistical lifecycle and may be used by multiple artefacts in this lifecycle</a:t>
            </a:r>
            <a:endParaRPr lang="en-GB" sz="2900" dirty="0" smtClean="0"/>
          </a:p>
        </p:txBody>
      </p:sp>
      <p:pic>
        <p:nvPicPr>
          <p:cNvPr id="6" name="Picture 5" descr="mt_25x25.gif"/>
          <p:cNvPicPr>
            <a:picLocks noChangeAspect="1"/>
          </p:cNvPicPr>
          <p:nvPr/>
        </p:nvPicPr>
        <p:blipFill>
          <a:blip r:embed="rId2" cstate="print"/>
          <a:stretch>
            <a:fillRect/>
          </a:stretch>
        </p:blipFill>
        <p:spPr>
          <a:xfrm>
            <a:off x="8599552" y="6428169"/>
            <a:ext cx="238125" cy="23812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Query for Metadata – Scenario 1</a:t>
            </a:r>
            <a:endParaRPr lang="en-GB" dirty="0"/>
          </a:p>
        </p:txBody>
      </p:sp>
      <p:pic>
        <p:nvPicPr>
          <p:cNvPr id="5" name="Content Placeholder 4"/>
          <p:cNvPicPr>
            <a:picLocks noGrp="1"/>
          </p:cNvPicPr>
          <p:nvPr>
            <p:ph sz="quarter" idx="1"/>
          </p:nvPr>
        </p:nvPicPr>
        <p:blipFill>
          <a:blip r:embed="rId2" cstate="print"/>
          <a:srcRect/>
          <a:stretch>
            <a:fillRect/>
          </a:stretch>
        </p:blipFill>
        <p:spPr bwMode="auto">
          <a:xfrm>
            <a:off x="2894990" y="1527175"/>
            <a:ext cx="5997490" cy="4572000"/>
          </a:xfrm>
          <a:prstGeom prst="rect">
            <a:avLst/>
          </a:prstGeom>
          <a:noFill/>
          <a:ln w="9525">
            <a:noFill/>
            <a:miter lim="800000"/>
            <a:headEnd/>
            <a:tailEnd/>
          </a:ln>
        </p:spPr>
      </p:pic>
      <p:pic>
        <p:nvPicPr>
          <p:cNvPr id="6" name="Picture 5" descr="mt_25x25.gif"/>
          <p:cNvPicPr>
            <a:picLocks noChangeAspect="1"/>
          </p:cNvPicPr>
          <p:nvPr/>
        </p:nvPicPr>
        <p:blipFill>
          <a:blip r:embed="rId3" cstate="print"/>
          <a:stretch>
            <a:fillRect/>
          </a:stretch>
        </p:blipFill>
        <p:spPr>
          <a:xfrm>
            <a:off x="8599552" y="6428169"/>
            <a:ext cx="238125" cy="238125"/>
          </a:xfrm>
          <a:prstGeom prst="rect">
            <a:avLst/>
          </a:prstGeom>
        </p:spPr>
      </p:pic>
      <p:sp>
        <p:nvSpPr>
          <p:cNvPr id="7" name="TextBox 6"/>
          <p:cNvSpPr txBox="1"/>
          <p:nvPr/>
        </p:nvSpPr>
        <p:spPr>
          <a:xfrm>
            <a:off x="179512" y="1226815"/>
            <a:ext cx="2736304" cy="5078313"/>
          </a:xfrm>
          <a:prstGeom prst="rect">
            <a:avLst/>
          </a:prstGeom>
          <a:noFill/>
        </p:spPr>
        <p:txBody>
          <a:bodyPr wrap="square" rtlCol="0">
            <a:spAutoFit/>
          </a:bodyPr>
          <a:lstStyle/>
          <a:p>
            <a:r>
              <a:rPr lang="en-GB" dirty="0" smtClean="0">
                <a:sym typeface="Wingdings"/>
              </a:rPr>
              <a:t>T</a:t>
            </a:r>
            <a:r>
              <a:rPr lang="en-GB" dirty="0" smtClean="0"/>
              <a:t>he web client queries for the data, obtains the result, </a:t>
            </a:r>
            <a:r>
              <a:rPr lang="en-GB" dirty="0" smtClean="0">
                <a:sym typeface="Wingdings"/>
              </a:rPr>
              <a:t> d</a:t>
            </a:r>
            <a:r>
              <a:rPr lang="en-GB" dirty="0" smtClean="0"/>
              <a:t>etermines the “key” for each possible point at which metadata can be available, and queries the metadata repository for all these points. </a:t>
            </a:r>
          </a:p>
          <a:p>
            <a:r>
              <a:rPr lang="en-GB" dirty="0" smtClean="0">
                <a:sym typeface="Wingdings"/>
              </a:rPr>
              <a:t></a:t>
            </a:r>
            <a:r>
              <a:rPr lang="en-GB" dirty="0" smtClean="0"/>
              <a:t>The web client places an “</a:t>
            </a:r>
            <a:r>
              <a:rPr lang="en-GB" dirty="0" err="1" smtClean="0"/>
              <a:t>i</a:t>
            </a:r>
            <a:r>
              <a:rPr lang="en-GB" dirty="0" smtClean="0"/>
              <a:t>” at the point at which there is metadata. </a:t>
            </a:r>
          </a:p>
          <a:p>
            <a:r>
              <a:rPr lang="en-GB" dirty="0" smtClean="0">
                <a:sym typeface="Wingdings"/>
              </a:rPr>
              <a:t></a:t>
            </a:r>
            <a:r>
              <a:rPr lang="en-GB" dirty="0" smtClean="0"/>
              <a:t>When the user clicks on the “</a:t>
            </a:r>
            <a:r>
              <a:rPr lang="en-GB" dirty="0" err="1" smtClean="0"/>
              <a:t>i</a:t>
            </a:r>
            <a:r>
              <a:rPr lang="en-GB" dirty="0" smtClean="0"/>
              <a:t>” the web client retrieves the metadata.</a:t>
            </a:r>
          </a:p>
          <a:p>
            <a:r>
              <a:rPr lang="en-GB" dirty="0" smtClean="0">
                <a:sym typeface="Wingdings"/>
              </a:rPr>
              <a:t> </a:t>
            </a:r>
            <a:r>
              <a:rPr lang="en-GB" dirty="0" smtClean="0"/>
              <a:t>The metadata is returned</a:t>
            </a:r>
            <a:r>
              <a:rPr lang="en-GB" sz="1600" dirty="0" smtClean="0"/>
              <a:t>.</a:t>
            </a:r>
          </a:p>
          <a:p>
            <a:r>
              <a:rPr lang="en-GB"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Query for Metadata – Scenario 1</a:t>
            </a:r>
            <a:endParaRPr lang="en-GB" dirty="0"/>
          </a:p>
        </p:txBody>
      </p:sp>
      <p:pic>
        <p:nvPicPr>
          <p:cNvPr id="5" name="Content Placeholder 4"/>
          <p:cNvPicPr>
            <a:picLocks noGrp="1"/>
          </p:cNvPicPr>
          <p:nvPr>
            <p:ph sz="quarter" idx="1"/>
          </p:nvPr>
        </p:nvPicPr>
        <p:blipFill>
          <a:blip r:embed="rId2" cstate="print"/>
          <a:srcRect/>
          <a:stretch>
            <a:fillRect/>
          </a:stretch>
        </p:blipFill>
        <p:spPr bwMode="auto">
          <a:xfrm>
            <a:off x="2894990" y="1527175"/>
            <a:ext cx="5997490" cy="4572000"/>
          </a:xfrm>
          <a:prstGeom prst="rect">
            <a:avLst/>
          </a:prstGeom>
          <a:noFill/>
          <a:ln w="9525">
            <a:noFill/>
            <a:miter lim="800000"/>
            <a:headEnd/>
            <a:tailEnd/>
          </a:ln>
        </p:spPr>
      </p:pic>
      <p:pic>
        <p:nvPicPr>
          <p:cNvPr id="6" name="Picture 5" descr="mt_25x25.gif"/>
          <p:cNvPicPr>
            <a:picLocks noChangeAspect="1"/>
          </p:cNvPicPr>
          <p:nvPr/>
        </p:nvPicPr>
        <p:blipFill>
          <a:blip r:embed="rId3" cstate="print"/>
          <a:stretch>
            <a:fillRect/>
          </a:stretch>
        </p:blipFill>
        <p:spPr>
          <a:xfrm>
            <a:off x="8599552" y="6428169"/>
            <a:ext cx="238125" cy="238125"/>
          </a:xfrm>
          <a:prstGeom prst="rect">
            <a:avLst/>
          </a:prstGeom>
        </p:spPr>
      </p:pic>
      <p:sp>
        <p:nvSpPr>
          <p:cNvPr id="7" name="TextBox 6"/>
          <p:cNvSpPr txBox="1"/>
          <p:nvPr/>
        </p:nvSpPr>
        <p:spPr>
          <a:xfrm>
            <a:off x="179512" y="1226815"/>
            <a:ext cx="2736304" cy="4493538"/>
          </a:xfrm>
          <a:prstGeom prst="rect">
            <a:avLst/>
          </a:prstGeom>
          <a:noFill/>
        </p:spPr>
        <p:txBody>
          <a:bodyPr wrap="square" rtlCol="0">
            <a:spAutoFit/>
          </a:bodyPr>
          <a:lstStyle/>
          <a:p>
            <a:r>
              <a:rPr lang="en-GB" sz="1400" dirty="0" smtClean="0"/>
              <a:t> </a:t>
            </a:r>
          </a:p>
          <a:p>
            <a:endParaRPr lang="en-GB" sz="1200" dirty="0" smtClean="0"/>
          </a:p>
          <a:p>
            <a:r>
              <a:rPr lang="en-GB" sz="2000" dirty="0" smtClean="0"/>
              <a:t>The disadvantages of this approach are:</a:t>
            </a:r>
          </a:p>
          <a:p>
            <a:endParaRPr lang="en-GB" sz="2000" dirty="0" smtClean="0"/>
          </a:p>
          <a:p>
            <a:pPr marL="228600" lvl="0" indent="-228600">
              <a:buFont typeface="+mj-lt"/>
              <a:buAutoNum type="arabicPeriod"/>
            </a:pPr>
            <a:r>
              <a:rPr lang="en-GB" sz="2000" dirty="0" smtClean="0"/>
              <a:t>The web client needs know how to query for the metadata.</a:t>
            </a:r>
          </a:p>
          <a:p>
            <a:pPr marL="228600" lvl="0" indent="-228600">
              <a:buFont typeface="+mj-lt"/>
              <a:buAutoNum type="arabicPeriod"/>
            </a:pPr>
            <a:r>
              <a:rPr lang="en-GB" sz="2000" dirty="0" smtClean="0"/>
              <a:t>The web client needs to make multiple queries to the metadata service, one for each data point.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267</TotalTime>
  <Words>1466</Words>
  <Application>Microsoft Office PowerPoint</Application>
  <PresentationFormat>On-screen Show (4:3)</PresentationFormat>
  <Paragraphs>160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Designing a Metadata Repository </vt:lpstr>
      <vt:lpstr>Roadmap</vt:lpstr>
      <vt:lpstr>What Type of Metadata</vt:lpstr>
      <vt:lpstr>Problem Statement</vt:lpstr>
      <vt:lpstr>Problem Statement</vt:lpstr>
      <vt:lpstr>Design Issues</vt:lpstr>
      <vt:lpstr>Design Issues</vt:lpstr>
      <vt:lpstr>Query for Metadata – Scenario 1</vt:lpstr>
      <vt:lpstr>Query for Metadata – Scenario 1</vt:lpstr>
      <vt:lpstr>Query for Metadata – Scenario 2</vt:lpstr>
      <vt:lpstr>Query for Metadata – Scenario 2</vt:lpstr>
      <vt:lpstr>Query for Metadata – Scenario 3</vt:lpstr>
      <vt:lpstr>Unite the Metadata with the Data</vt:lpstr>
      <vt:lpstr>A Not Very Friendly Response</vt:lpstr>
      <vt:lpstr>A More Friendly Response</vt:lpstr>
      <vt:lpstr>PowerPoint Presentation</vt:lpstr>
      <vt:lpstr>PowerPoint Presentation</vt:lpstr>
      <vt:lpstr>Storing, Indexing, Retrieving, Metadata</vt:lpstr>
      <vt:lpstr>Summary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Fiona Willis-Nunez</cp:lastModifiedBy>
  <cp:revision>62</cp:revision>
  <dcterms:created xsi:type="dcterms:W3CDTF">2013-03-07T11:51:12Z</dcterms:created>
  <dcterms:modified xsi:type="dcterms:W3CDTF">2013-04-24T13:38:17Z</dcterms:modified>
</cp:coreProperties>
</file>