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60" r:id="rId4"/>
    <p:sldId id="264" r:id="rId5"/>
    <p:sldId id="263" r:id="rId6"/>
    <p:sldId id="259" r:id="rId7"/>
    <p:sldId id="261" r:id="rId8"/>
  </p:sldIdLst>
  <p:sldSz cx="9144000" cy="6858000" type="screen4x3"/>
  <p:notesSz cx="6805613" cy="993933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181E"/>
    <a:srgbClr val="F0F5FD"/>
    <a:srgbClr val="E8F0F8"/>
    <a:srgbClr val="E6E6E6"/>
    <a:srgbClr val="DDDDDD"/>
    <a:srgbClr val="C0C0C0"/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8" autoAdjust="0"/>
    <p:restoredTop sz="94645" autoAdjust="0"/>
  </p:normalViewPr>
  <p:slideViewPr>
    <p:cSldViewPr>
      <p:cViewPr varScale="1">
        <p:scale>
          <a:sx n="76" d="100"/>
          <a:sy n="76" d="100"/>
        </p:scale>
        <p:origin x="46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80814016\AppData\Local\Fabasoft\DOCDIR\U80814016\Zugriffe%20Kean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230217066856411E-2"/>
          <c:y val="1.8550303654650609E-2"/>
          <c:w val="0.88233973950187183"/>
          <c:h val="0.92049712573454312"/>
        </c:manualLayout>
      </c:layout>
      <c:lineChart>
        <c:grouping val="standard"/>
        <c:varyColors val="0"/>
        <c:ser>
          <c:idx val="0"/>
          <c:order val="0"/>
          <c:tx>
            <c:strRef>
              <c:f>'2009-2014'!$G$4</c:f>
              <c:strCache>
                <c:ptCount val="1"/>
                <c:pt idx="0">
                  <c:v>Abfragen Datenbank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</c:spPr>
          </c:marker>
          <c:trendline>
            <c:trendlineType val="linear"/>
            <c:dispRSqr val="0"/>
            <c:dispEq val="0"/>
          </c:trendline>
          <c:cat>
            <c:numRef>
              <c:f>'2009-2014'!$F$8:$F$77</c:f>
              <c:numCache>
                <c:formatCode>mmm\-yy</c:formatCode>
                <c:ptCount val="70"/>
                <c:pt idx="0">
                  <c:v>42278</c:v>
                </c:pt>
                <c:pt idx="1">
                  <c:v>42248</c:v>
                </c:pt>
                <c:pt idx="2">
                  <c:v>42217</c:v>
                </c:pt>
                <c:pt idx="3">
                  <c:v>42186</c:v>
                </c:pt>
                <c:pt idx="4">
                  <c:v>42156</c:v>
                </c:pt>
                <c:pt idx="5">
                  <c:v>42125</c:v>
                </c:pt>
                <c:pt idx="6">
                  <c:v>42095</c:v>
                </c:pt>
                <c:pt idx="7">
                  <c:v>42064</c:v>
                </c:pt>
                <c:pt idx="8">
                  <c:v>42036</c:v>
                </c:pt>
                <c:pt idx="9">
                  <c:v>42005</c:v>
                </c:pt>
                <c:pt idx="10">
                  <c:v>41974</c:v>
                </c:pt>
                <c:pt idx="11">
                  <c:v>41944</c:v>
                </c:pt>
                <c:pt idx="12">
                  <c:v>41913</c:v>
                </c:pt>
                <c:pt idx="13">
                  <c:v>41883</c:v>
                </c:pt>
                <c:pt idx="14">
                  <c:v>41852</c:v>
                </c:pt>
                <c:pt idx="15">
                  <c:v>41821</c:v>
                </c:pt>
                <c:pt idx="16">
                  <c:v>41791</c:v>
                </c:pt>
                <c:pt idx="17">
                  <c:v>41760</c:v>
                </c:pt>
                <c:pt idx="18">
                  <c:v>41730</c:v>
                </c:pt>
                <c:pt idx="19">
                  <c:v>41699</c:v>
                </c:pt>
                <c:pt idx="20">
                  <c:v>41671</c:v>
                </c:pt>
                <c:pt idx="21">
                  <c:v>41640</c:v>
                </c:pt>
                <c:pt idx="22">
                  <c:v>41609</c:v>
                </c:pt>
                <c:pt idx="23">
                  <c:v>41579</c:v>
                </c:pt>
                <c:pt idx="24">
                  <c:v>41548</c:v>
                </c:pt>
                <c:pt idx="25">
                  <c:v>41518</c:v>
                </c:pt>
                <c:pt idx="26">
                  <c:v>41487</c:v>
                </c:pt>
                <c:pt idx="27">
                  <c:v>41456</c:v>
                </c:pt>
                <c:pt idx="28">
                  <c:v>41426</c:v>
                </c:pt>
                <c:pt idx="29">
                  <c:v>41395</c:v>
                </c:pt>
                <c:pt idx="30">
                  <c:v>41365</c:v>
                </c:pt>
                <c:pt idx="31">
                  <c:v>41334</c:v>
                </c:pt>
                <c:pt idx="32">
                  <c:v>41306</c:v>
                </c:pt>
                <c:pt idx="33">
                  <c:v>41275</c:v>
                </c:pt>
                <c:pt idx="34">
                  <c:v>41244</c:v>
                </c:pt>
                <c:pt idx="35">
                  <c:v>41214</c:v>
                </c:pt>
                <c:pt idx="36">
                  <c:v>41183</c:v>
                </c:pt>
                <c:pt idx="37">
                  <c:v>41153</c:v>
                </c:pt>
                <c:pt idx="38">
                  <c:v>41122</c:v>
                </c:pt>
                <c:pt idx="39">
                  <c:v>41091</c:v>
                </c:pt>
                <c:pt idx="40">
                  <c:v>41061</c:v>
                </c:pt>
                <c:pt idx="41">
                  <c:v>41030</c:v>
                </c:pt>
                <c:pt idx="42">
                  <c:v>41000</c:v>
                </c:pt>
                <c:pt idx="43">
                  <c:v>40969</c:v>
                </c:pt>
                <c:pt idx="44">
                  <c:v>40940</c:v>
                </c:pt>
                <c:pt idx="45">
                  <c:v>40909</c:v>
                </c:pt>
                <c:pt idx="46">
                  <c:v>40878</c:v>
                </c:pt>
                <c:pt idx="47">
                  <c:v>40848</c:v>
                </c:pt>
                <c:pt idx="48">
                  <c:v>40817</c:v>
                </c:pt>
                <c:pt idx="49">
                  <c:v>40787</c:v>
                </c:pt>
                <c:pt idx="50">
                  <c:v>40756</c:v>
                </c:pt>
                <c:pt idx="51">
                  <c:v>40725</c:v>
                </c:pt>
                <c:pt idx="52">
                  <c:v>40695</c:v>
                </c:pt>
                <c:pt idx="53">
                  <c:v>40664</c:v>
                </c:pt>
                <c:pt idx="54">
                  <c:v>40634</c:v>
                </c:pt>
                <c:pt idx="55">
                  <c:v>40603</c:v>
                </c:pt>
                <c:pt idx="56">
                  <c:v>40575</c:v>
                </c:pt>
                <c:pt idx="57">
                  <c:v>40544</c:v>
                </c:pt>
                <c:pt idx="58">
                  <c:v>40513</c:v>
                </c:pt>
                <c:pt idx="59">
                  <c:v>40483</c:v>
                </c:pt>
                <c:pt idx="60">
                  <c:v>40452</c:v>
                </c:pt>
                <c:pt idx="61">
                  <c:v>40422</c:v>
                </c:pt>
                <c:pt idx="62">
                  <c:v>40391</c:v>
                </c:pt>
                <c:pt idx="63">
                  <c:v>40360</c:v>
                </c:pt>
                <c:pt idx="64">
                  <c:v>40330</c:v>
                </c:pt>
                <c:pt idx="65">
                  <c:v>40299</c:v>
                </c:pt>
                <c:pt idx="66">
                  <c:v>40269</c:v>
                </c:pt>
                <c:pt idx="67">
                  <c:v>40238</c:v>
                </c:pt>
                <c:pt idx="68">
                  <c:v>40210</c:v>
                </c:pt>
                <c:pt idx="69">
                  <c:v>40179</c:v>
                </c:pt>
              </c:numCache>
            </c:numRef>
          </c:cat>
          <c:val>
            <c:numRef>
              <c:f>'2009-2014'!$G$8:$G$77</c:f>
              <c:numCache>
                <c:formatCode>General</c:formatCode>
                <c:ptCount val="70"/>
                <c:pt idx="0">
                  <c:v>1697</c:v>
                </c:pt>
                <c:pt idx="1">
                  <c:v>1776</c:v>
                </c:pt>
                <c:pt idx="2">
                  <c:v>1527</c:v>
                </c:pt>
                <c:pt idx="3">
                  <c:v>8200</c:v>
                </c:pt>
                <c:pt idx="4">
                  <c:v>1858</c:v>
                </c:pt>
                <c:pt idx="5">
                  <c:v>1109</c:v>
                </c:pt>
                <c:pt idx="6">
                  <c:v>1843</c:v>
                </c:pt>
                <c:pt idx="7">
                  <c:v>4428</c:v>
                </c:pt>
                <c:pt idx="8">
                  <c:v>2931</c:v>
                </c:pt>
                <c:pt idx="9">
                  <c:v>1274</c:v>
                </c:pt>
                <c:pt idx="10">
                  <c:v>1556</c:v>
                </c:pt>
                <c:pt idx="11">
                  <c:v>1205</c:v>
                </c:pt>
                <c:pt idx="12">
                  <c:v>1889</c:v>
                </c:pt>
                <c:pt idx="13">
                  <c:v>1788</c:v>
                </c:pt>
                <c:pt idx="14">
                  <c:v>1680</c:v>
                </c:pt>
                <c:pt idx="15">
                  <c:v>2731</c:v>
                </c:pt>
                <c:pt idx="16">
                  <c:v>1676</c:v>
                </c:pt>
                <c:pt idx="17">
                  <c:v>1673</c:v>
                </c:pt>
                <c:pt idx="18">
                  <c:v>1265</c:v>
                </c:pt>
                <c:pt idx="19">
                  <c:v>1309</c:v>
                </c:pt>
                <c:pt idx="20">
                  <c:v>1277</c:v>
                </c:pt>
                <c:pt idx="21">
                  <c:v>1351</c:v>
                </c:pt>
                <c:pt idx="22">
                  <c:v>975</c:v>
                </c:pt>
                <c:pt idx="23">
                  <c:v>1288</c:v>
                </c:pt>
                <c:pt idx="24">
                  <c:v>1773</c:v>
                </c:pt>
                <c:pt idx="25">
                  <c:v>3206</c:v>
                </c:pt>
                <c:pt idx="26">
                  <c:v>4714</c:v>
                </c:pt>
                <c:pt idx="27">
                  <c:v>2616</c:v>
                </c:pt>
                <c:pt idx="28">
                  <c:v>1438</c:v>
                </c:pt>
                <c:pt idx="29">
                  <c:v>1393</c:v>
                </c:pt>
                <c:pt idx="30">
                  <c:v>1842</c:v>
                </c:pt>
                <c:pt idx="31">
                  <c:v>2252</c:v>
                </c:pt>
                <c:pt idx="32">
                  <c:v>3916</c:v>
                </c:pt>
                <c:pt idx="33">
                  <c:v>1410</c:v>
                </c:pt>
                <c:pt idx="34">
                  <c:v>817</c:v>
                </c:pt>
                <c:pt idx="35">
                  <c:v>1433</c:v>
                </c:pt>
                <c:pt idx="36">
                  <c:v>1351</c:v>
                </c:pt>
                <c:pt idx="37">
                  <c:v>1594</c:v>
                </c:pt>
                <c:pt idx="38">
                  <c:v>1280</c:v>
                </c:pt>
                <c:pt idx="39">
                  <c:v>1320</c:v>
                </c:pt>
                <c:pt idx="40">
                  <c:v>1780</c:v>
                </c:pt>
                <c:pt idx="41">
                  <c:v>1734</c:v>
                </c:pt>
                <c:pt idx="42">
                  <c:v>1303</c:v>
                </c:pt>
                <c:pt idx="43">
                  <c:v>2106</c:v>
                </c:pt>
                <c:pt idx="44">
                  <c:v>1288</c:v>
                </c:pt>
                <c:pt idx="45">
                  <c:v>1453</c:v>
                </c:pt>
                <c:pt idx="46">
                  <c:v>1257</c:v>
                </c:pt>
                <c:pt idx="47">
                  <c:v>1375</c:v>
                </c:pt>
                <c:pt idx="48">
                  <c:v>1678</c:v>
                </c:pt>
                <c:pt idx="49">
                  <c:v>1660</c:v>
                </c:pt>
                <c:pt idx="50">
                  <c:v>1753</c:v>
                </c:pt>
                <c:pt idx="51">
                  <c:v>1534</c:v>
                </c:pt>
                <c:pt idx="52">
                  <c:v>818</c:v>
                </c:pt>
                <c:pt idx="53">
                  <c:v>985</c:v>
                </c:pt>
                <c:pt idx="54">
                  <c:v>885</c:v>
                </c:pt>
                <c:pt idx="55">
                  <c:v>1176</c:v>
                </c:pt>
                <c:pt idx="56">
                  <c:v>1132</c:v>
                </c:pt>
                <c:pt idx="57">
                  <c:v>832</c:v>
                </c:pt>
                <c:pt idx="58">
                  <c:v>759</c:v>
                </c:pt>
                <c:pt idx="59">
                  <c:v>763</c:v>
                </c:pt>
                <c:pt idx="60">
                  <c:v>1038</c:v>
                </c:pt>
                <c:pt idx="61">
                  <c:v>1218</c:v>
                </c:pt>
                <c:pt idx="62">
                  <c:v>945</c:v>
                </c:pt>
                <c:pt idx="63">
                  <c:v>723</c:v>
                </c:pt>
                <c:pt idx="64">
                  <c:v>1387</c:v>
                </c:pt>
                <c:pt idx="65">
                  <c:v>812</c:v>
                </c:pt>
                <c:pt idx="66">
                  <c:v>1336</c:v>
                </c:pt>
                <c:pt idx="67">
                  <c:v>3567</c:v>
                </c:pt>
                <c:pt idx="68">
                  <c:v>1578</c:v>
                </c:pt>
                <c:pt idx="69">
                  <c:v>73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'2009-2014'!$L$3</c:f>
              <c:strCache>
                <c:ptCount val="1"/>
                <c:pt idx="0">
                  <c:v>gleitend 5 Mte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'2009-2014'!$F$8:$F$77</c:f>
              <c:numCache>
                <c:formatCode>mmm\-yy</c:formatCode>
                <c:ptCount val="70"/>
                <c:pt idx="0">
                  <c:v>42278</c:v>
                </c:pt>
                <c:pt idx="1">
                  <c:v>42248</c:v>
                </c:pt>
                <c:pt idx="2">
                  <c:v>42217</c:v>
                </c:pt>
                <c:pt idx="3">
                  <c:v>42186</c:v>
                </c:pt>
                <c:pt idx="4">
                  <c:v>42156</c:v>
                </c:pt>
                <c:pt idx="5">
                  <c:v>42125</c:v>
                </c:pt>
                <c:pt idx="6">
                  <c:v>42095</c:v>
                </c:pt>
                <c:pt idx="7">
                  <c:v>42064</c:v>
                </c:pt>
                <c:pt idx="8">
                  <c:v>42036</c:v>
                </c:pt>
                <c:pt idx="9">
                  <c:v>42005</c:v>
                </c:pt>
                <c:pt idx="10">
                  <c:v>41974</c:v>
                </c:pt>
                <c:pt idx="11">
                  <c:v>41944</c:v>
                </c:pt>
                <c:pt idx="12">
                  <c:v>41913</c:v>
                </c:pt>
                <c:pt idx="13">
                  <c:v>41883</c:v>
                </c:pt>
                <c:pt idx="14">
                  <c:v>41852</c:v>
                </c:pt>
                <c:pt idx="15">
                  <c:v>41821</c:v>
                </c:pt>
                <c:pt idx="16">
                  <c:v>41791</c:v>
                </c:pt>
                <c:pt idx="17">
                  <c:v>41760</c:v>
                </c:pt>
                <c:pt idx="18">
                  <c:v>41730</c:v>
                </c:pt>
                <c:pt idx="19">
                  <c:v>41699</c:v>
                </c:pt>
                <c:pt idx="20">
                  <c:v>41671</c:v>
                </c:pt>
                <c:pt idx="21">
                  <c:v>41640</c:v>
                </c:pt>
                <c:pt idx="22">
                  <c:v>41609</c:v>
                </c:pt>
                <c:pt idx="23">
                  <c:v>41579</c:v>
                </c:pt>
                <c:pt idx="24">
                  <c:v>41548</c:v>
                </c:pt>
                <c:pt idx="25">
                  <c:v>41518</c:v>
                </c:pt>
                <c:pt idx="26">
                  <c:v>41487</c:v>
                </c:pt>
                <c:pt idx="27">
                  <c:v>41456</c:v>
                </c:pt>
                <c:pt idx="28">
                  <c:v>41426</c:v>
                </c:pt>
                <c:pt idx="29">
                  <c:v>41395</c:v>
                </c:pt>
                <c:pt idx="30">
                  <c:v>41365</c:v>
                </c:pt>
                <c:pt idx="31">
                  <c:v>41334</c:v>
                </c:pt>
                <c:pt idx="32">
                  <c:v>41306</c:v>
                </c:pt>
                <c:pt idx="33">
                  <c:v>41275</c:v>
                </c:pt>
                <c:pt idx="34">
                  <c:v>41244</c:v>
                </c:pt>
                <c:pt idx="35">
                  <c:v>41214</c:v>
                </c:pt>
                <c:pt idx="36">
                  <c:v>41183</c:v>
                </c:pt>
                <c:pt idx="37">
                  <c:v>41153</c:v>
                </c:pt>
                <c:pt idx="38">
                  <c:v>41122</c:v>
                </c:pt>
                <c:pt idx="39">
                  <c:v>41091</c:v>
                </c:pt>
                <c:pt idx="40">
                  <c:v>41061</c:v>
                </c:pt>
                <c:pt idx="41">
                  <c:v>41030</c:v>
                </c:pt>
                <c:pt idx="42">
                  <c:v>41000</c:v>
                </c:pt>
                <c:pt idx="43">
                  <c:v>40969</c:v>
                </c:pt>
                <c:pt idx="44">
                  <c:v>40940</c:v>
                </c:pt>
                <c:pt idx="45">
                  <c:v>40909</c:v>
                </c:pt>
                <c:pt idx="46">
                  <c:v>40878</c:v>
                </c:pt>
                <c:pt idx="47">
                  <c:v>40848</c:v>
                </c:pt>
                <c:pt idx="48">
                  <c:v>40817</c:v>
                </c:pt>
                <c:pt idx="49">
                  <c:v>40787</c:v>
                </c:pt>
                <c:pt idx="50">
                  <c:v>40756</c:v>
                </c:pt>
                <c:pt idx="51">
                  <c:v>40725</c:v>
                </c:pt>
                <c:pt idx="52">
                  <c:v>40695</c:v>
                </c:pt>
                <c:pt idx="53">
                  <c:v>40664</c:v>
                </c:pt>
                <c:pt idx="54">
                  <c:v>40634</c:v>
                </c:pt>
                <c:pt idx="55">
                  <c:v>40603</c:v>
                </c:pt>
                <c:pt idx="56">
                  <c:v>40575</c:v>
                </c:pt>
                <c:pt idx="57">
                  <c:v>40544</c:v>
                </c:pt>
                <c:pt idx="58">
                  <c:v>40513</c:v>
                </c:pt>
                <c:pt idx="59">
                  <c:v>40483</c:v>
                </c:pt>
                <c:pt idx="60">
                  <c:v>40452</c:v>
                </c:pt>
                <c:pt idx="61">
                  <c:v>40422</c:v>
                </c:pt>
                <c:pt idx="62">
                  <c:v>40391</c:v>
                </c:pt>
                <c:pt idx="63">
                  <c:v>40360</c:v>
                </c:pt>
                <c:pt idx="64">
                  <c:v>40330</c:v>
                </c:pt>
                <c:pt idx="65">
                  <c:v>40299</c:v>
                </c:pt>
                <c:pt idx="66">
                  <c:v>40269</c:v>
                </c:pt>
                <c:pt idx="67">
                  <c:v>40238</c:v>
                </c:pt>
                <c:pt idx="68">
                  <c:v>40210</c:v>
                </c:pt>
                <c:pt idx="69">
                  <c:v>40179</c:v>
                </c:pt>
              </c:numCache>
            </c:numRef>
          </c:cat>
          <c:val>
            <c:numRef>
              <c:f>'2009-2014'!$L$10:$L$77</c:f>
              <c:numCache>
                <c:formatCode>General</c:formatCode>
                <c:ptCount val="68"/>
                <c:pt idx="0">
                  <c:v>3011.6</c:v>
                </c:pt>
                <c:pt idx="1">
                  <c:v>2894</c:v>
                </c:pt>
                <c:pt idx="2">
                  <c:v>2907.4</c:v>
                </c:pt>
                <c:pt idx="3">
                  <c:v>3487.6</c:v>
                </c:pt>
                <c:pt idx="4">
                  <c:v>2433.8000000000002</c:v>
                </c:pt>
                <c:pt idx="5">
                  <c:v>2317</c:v>
                </c:pt>
                <c:pt idx="6">
                  <c:v>2406.4</c:v>
                </c:pt>
                <c:pt idx="7">
                  <c:v>2278.8000000000002</c:v>
                </c:pt>
                <c:pt idx="8">
                  <c:v>1771</c:v>
                </c:pt>
                <c:pt idx="9">
                  <c:v>1542.4</c:v>
                </c:pt>
                <c:pt idx="10">
                  <c:v>1623.6</c:v>
                </c:pt>
                <c:pt idx="11">
                  <c:v>1858.6</c:v>
                </c:pt>
                <c:pt idx="12">
                  <c:v>1952.8</c:v>
                </c:pt>
                <c:pt idx="13">
                  <c:v>1909.6</c:v>
                </c:pt>
                <c:pt idx="14">
                  <c:v>1805</c:v>
                </c:pt>
                <c:pt idx="15">
                  <c:v>1730.8</c:v>
                </c:pt>
                <c:pt idx="16">
                  <c:v>1440</c:v>
                </c:pt>
                <c:pt idx="17">
                  <c:v>1375</c:v>
                </c:pt>
                <c:pt idx="18">
                  <c:v>1235.4000000000001</c:v>
                </c:pt>
                <c:pt idx="19">
                  <c:v>1240</c:v>
                </c:pt>
                <c:pt idx="20">
                  <c:v>1332.8</c:v>
                </c:pt>
                <c:pt idx="21">
                  <c:v>1718.6</c:v>
                </c:pt>
                <c:pt idx="22">
                  <c:v>2391.1999999999998</c:v>
                </c:pt>
                <c:pt idx="23">
                  <c:v>2719.4</c:v>
                </c:pt>
                <c:pt idx="24">
                  <c:v>2749.4</c:v>
                </c:pt>
                <c:pt idx="25">
                  <c:v>2673.4</c:v>
                </c:pt>
                <c:pt idx="26">
                  <c:v>2400.6</c:v>
                </c:pt>
                <c:pt idx="27">
                  <c:v>1908.2</c:v>
                </c:pt>
                <c:pt idx="28">
                  <c:v>2168.1999999999998</c:v>
                </c:pt>
                <c:pt idx="29">
                  <c:v>2162.6</c:v>
                </c:pt>
                <c:pt idx="30">
                  <c:v>2047.4</c:v>
                </c:pt>
                <c:pt idx="31">
                  <c:v>1965.6</c:v>
                </c:pt>
                <c:pt idx="32">
                  <c:v>1785.4</c:v>
                </c:pt>
                <c:pt idx="33">
                  <c:v>1321</c:v>
                </c:pt>
                <c:pt idx="34">
                  <c:v>1295</c:v>
                </c:pt>
                <c:pt idx="35">
                  <c:v>1395.6</c:v>
                </c:pt>
                <c:pt idx="36">
                  <c:v>1465</c:v>
                </c:pt>
                <c:pt idx="37">
                  <c:v>1541.6</c:v>
                </c:pt>
                <c:pt idx="38">
                  <c:v>1483.4</c:v>
                </c:pt>
                <c:pt idx="39">
                  <c:v>1648.6</c:v>
                </c:pt>
                <c:pt idx="40">
                  <c:v>1642.2</c:v>
                </c:pt>
                <c:pt idx="41">
                  <c:v>1576.8</c:v>
                </c:pt>
                <c:pt idx="42">
                  <c:v>1481.4</c:v>
                </c:pt>
                <c:pt idx="43">
                  <c:v>1495.8</c:v>
                </c:pt>
                <c:pt idx="44">
                  <c:v>1410.2</c:v>
                </c:pt>
                <c:pt idx="45">
                  <c:v>1484.6</c:v>
                </c:pt>
                <c:pt idx="46">
                  <c:v>1544.6</c:v>
                </c:pt>
                <c:pt idx="47">
                  <c:v>1600</c:v>
                </c:pt>
                <c:pt idx="48">
                  <c:v>1488.6</c:v>
                </c:pt>
                <c:pt idx="49">
                  <c:v>1350</c:v>
                </c:pt>
                <c:pt idx="50">
                  <c:v>1195</c:v>
                </c:pt>
                <c:pt idx="51">
                  <c:v>1079.5999999999999</c:v>
                </c:pt>
                <c:pt idx="52">
                  <c:v>999.2</c:v>
                </c:pt>
                <c:pt idx="53">
                  <c:v>1002</c:v>
                </c:pt>
                <c:pt idx="54">
                  <c:v>956.8</c:v>
                </c:pt>
                <c:pt idx="55">
                  <c:v>932.4</c:v>
                </c:pt>
                <c:pt idx="56">
                  <c:v>904.8</c:v>
                </c:pt>
                <c:pt idx="57">
                  <c:v>922</c:v>
                </c:pt>
                <c:pt idx="58">
                  <c:v>944.6</c:v>
                </c:pt>
                <c:pt idx="59">
                  <c:v>937.4</c:v>
                </c:pt>
                <c:pt idx="60">
                  <c:v>1062.2</c:v>
                </c:pt>
                <c:pt idx="61">
                  <c:v>1017</c:v>
                </c:pt>
                <c:pt idx="62">
                  <c:v>1040.5999999999999</c:v>
                </c:pt>
                <c:pt idx="63">
                  <c:v>1565</c:v>
                </c:pt>
                <c:pt idx="64">
                  <c:v>1736</c:v>
                </c:pt>
                <c:pt idx="65">
                  <c:v>1473.2</c:v>
                </c:pt>
                <c:pt idx="66">
                  <c:v>1312.4</c:v>
                </c:pt>
                <c:pt idx="67">
                  <c:v>1049.5999999999999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367760"/>
        <c:axId val="164368936"/>
      </c:lineChart>
      <c:dateAx>
        <c:axId val="164367760"/>
        <c:scaling>
          <c:orientation val="minMax"/>
        </c:scaling>
        <c:delete val="0"/>
        <c:axPos val="b"/>
        <c:numFmt formatCode="mmm\ 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64368936"/>
        <c:crosses val="autoZero"/>
        <c:auto val="0"/>
        <c:lblOffset val="100"/>
        <c:baseTimeUnit val="months"/>
        <c:majorUnit val="3"/>
        <c:majorTimeUnit val="months"/>
      </c:dateAx>
      <c:valAx>
        <c:axId val="164368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e-DE"/>
          </a:p>
        </c:txPr>
        <c:crossAx val="164367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857552098959685"/>
          <c:y val="0.89812719709675293"/>
          <c:w val="0.4819706596793944"/>
          <c:h val="6.4343547760501107E-2"/>
        </c:manualLayout>
      </c:layout>
      <c:overlay val="0"/>
      <c:txPr>
        <a:bodyPr/>
        <a:lstStyle/>
        <a:p>
          <a:pPr>
            <a:defRPr sz="71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en-GB" alt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4E39923D-50B5-4841-9D90-421E0B4F6A33}" type="slidenum">
              <a:rPr lang="en-GB" altLang="de-DE"/>
              <a:pPr/>
              <a:t>‹Nr.›</a:t>
            </a:fld>
            <a:endParaRPr lang="en-GB" altLang="de-DE"/>
          </a:p>
        </p:txBody>
      </p:sp>
    </p:spTree>
    <p:extLst>
      <p:ext uri="{BB962C8B-B14F-4D97-AF65-F5344CB8AC3E}">
        <p14:creationId xmlns:p14="http://schemas.microsoft.com/office/powerpoint/2010/main" val="327926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14" y="0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5" y="4721186"/>
            <a:ext cx="4990783" cy="447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Mastertextformat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anose="02020603050405020304" pitchFamily="18" charset="0"/>
              </a:defRPr>
            </a:lvl1pPr>
          </a:lstStyle>
          <a:p>
            <a:endParaRPr lang="de-CH" alt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14" y="9442371"/>
            <a:ext cx="2949099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fld id="{B5B83B29-D0A3-4BC9-B940-9A14254DE01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1282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320925"/>
            <a:ext cx="7429500" cy="2773363"/>
          </a:xfrm>
        </p:spPr>
        <p:txBody>
          <a:bodyPr/>
          <a:lstStyle>
            <a:lvl1pPr>
              <a:defRPr sz="5200"/>
            </a:lvl1pPr>
          </a:lstStyle>
          <a:p>
            <a:pPr lvl="0"/>
            <a:r>
              <a:rPr lang="en-GB" altLang="de-DE" noProof="0" smtClean="0"/>
              <a:t>Presentation Title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5299075"/>
            <a:ext cx="7429500" cy="1055688"/>
          </a:xfrm>
        </p:spPr>
        <p:txBody>
          <a:bodyPr/>
          <a:lstStyle>
            <a:lvl1pPr marL="0" indent="0">
              <a:buFontTx/>
              <a:buNone/>
              <a:defRPr sz="3400"/>
            </a:lvl1pPr>
          </a:lstStyle>
          <a:p>
            <a:pPr lvl="0"/>
            <a:r>
              <a:rPr lang="en-GB" altLang="de-DE" noProof="0" smtClean="0"/>
              <a:t>Presentation date</a:t>
            </a:r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572000" y="387350"/>
            <a:ext cx="409575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de-DE" sz="800"/>
              <a:t>Federal Department of the Environment,</a:t>
            </a:r>
          </a:p>
          <a:p>
            <a:r>
              <a:rPr lang="en-US" altLang="de-DE" sz="800"/>
              <a:t>Transport, Energy and Communications DETEC</a:t>
            </a:r>
            <a:endParaRPr lang="de-CH" altLang="de-DE" sz="800"/>
          </a:p>
          <a:p>
            <a:endParaRPr lang="de-CH" altLang="de-DE" sz="800" b="1"/>
          </a:p>
          <a:p>
            <a:r>
              <a:rPr lang="en-US" altLang="de-DE" sz="800" b="1"/>
              <a:t>Federal Office for the Environment</a:t>
            </a:r>
            <a:r>
              <a:rPr lang="de-CH" altLang="de-DE" sz="800" b="1"/>
              <a:t> FOEN</a:t>
            </a:r>
          </a:p>
          <a:p>
            <a:endParaRPr lang="de-CH" altLang="de-DE" sz="800"/>
          </a:p>
        </p:txBody>
      </p:sp>
      <p:pic>
        <p:nvPicPr>
          <p:cNvPr id="23591" name="Picture 39" descr="Bundeslogo_RGB_engl_pos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387350"/>
            <a:ext cx="19827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8904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91338" y="323850"/>
            <a:ext cx="1866900" cy="58959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85875" y="323850"/>
            <a:ext cx="5453063" cy="58959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183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5663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4078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449388"/>
            <a:ext cx="3659188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97463" y="1449388"/>
            <a:ext cx="3660775" cy="47704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71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433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982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53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58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06376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533400" y="304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CA" altLang="de-DE"/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1296988" y="323850"/>
            <a:ext cx="7461250" cy="98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smtClean="0"/>
              <a:t>Der Titel kann einzeilig sein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449388"/>
            <a:ext cx="7472363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 smtClean="0"/>
              <a:t>Um den </a:t>
            </a:r>
            <a:r>
              <a:rPr lang="en-GB" altLang="de-DE" dirty="0" err="1" smtClean="0"/>
              <a:t>Fliesstext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übersichtlich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zu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halten</a:t>
            </a:r>
            <a:r>
              <a:rPr lang="en-GB" altLang="de-DE" dirty="0" smtClean="0"/>
              <a:t>, </a:t>
            </a:r>
            <a:r>
              <a:rPr lang="en-GB" altLang="de-DE" dirty="0" err="1" smtClean="0"/>
              <a:t>sollten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Abschnitte</a:t>
            </a:r>
            <a:endParaRPr lang="en-GB" altLang="de-DE" dirty="0" smtClean="0"/>
          </a:p>
          <a:p>
            <a:pPr lvl="0"/>
            <a:r>
              <a:rPr lang="en-GB" altLang="de-DE" dirty="0" err="1" smtClean="0"/>
              <a:t>gemacht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werden</a:t>
            </a:r>
            <a:r>
              <a:rPr lang="en-GB" altLang="de-DE" dirty="0" smtClean="0"/>
              <a:t>. </a:t>
            </a:r>
            <a:r>
              <a:rPr lang="en-GB" altLang="de-DE" dirty="0" err="1" smtClean="0"/>
              <a:t>Diese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werden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zur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besseren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Lesbarkeit</a:t>
            </a:r>
            <a:endParaRPr lang="en-GB" altLang="de-DE" dirty="0" smtClean="0"/>
          </a:p>
          <a:p>
            <a:pPr lvl="0"/>
            <a:r>
              <a:rPr lang="en-GB" altLang="de-DE" dirty="0" err="1" smtClean="0"/>
              <a:t>jeweils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mit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einer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Blindzeile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getrennt</a:t>
            </a:r>
            <a:r>
              <a:rPr lang="en-GB" altLang="de-DE" dirty="0" smtClean="0"/>
              <a:t>.</a:t>
            </a:r>
            <a:br>
              <a:rPr lang="en-GB" altLang="de-DE" dirty="0" smtClean="0"/>
            </a:br>
            <a:endParaRPr lang="en-GB" altLang="de-DE" dirty="0" smtClean="0"/>
          </a:p>
          <a:p>
            <a:pPr lvl="0"/>
            <a:r>
              <a:rPr lang="en-GB" altLang="de-DE" dirty="0" err="1" smtClean="0"/>
              <a:t>Klicken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Sie</a:t>
            </a:r>
            <a:r>
              <a:rPr lang="en-GB" altLang="de-DE" dirty="0" smtClean="0"/>
              <a:t>, um die </a:t>
            </a:r>
            <a:r>
              <a:rPr lang="en-GB" altLang="de-DE" dirty="0" err="1" smtClean="0"/>
              <a:t>Formate</a:t>
            </a:r>
            <a:r>
              <a:rPr lang="en-GB" altLang="de-DE" dirty="0" smtClean="0"/>
              <a:t> des </a:t>
            </a:r>
            <a:r>
              <a:rPr lang="en-GB" altLang="de-DE" dirty="0" err="1" smtClean="0"/>
              <a:t>Vorlagentextes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zu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bearbeiten</a:t>
            </a:r>
            <a:endParaRPr lang="en-GB" altLang="de-DE" dirty="0" smtClean="0"/>
          </a:p>
          <a:p>
            <a:pPr lvl="1"/>
            <a:r>
              <a:rPr lang="en-GB" altLang="de-DE" dirty="0" err="1" smtClean="0"/>
              <a:t>Zweite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2"/>
            <a:r>
              <a:rPr lang="en-GB" altLang="de-DE" dirty="0" err="1" smtClean="0"/>
              <a:t>Dritte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3"/>
            <a:r>
              <a:rPr lang="en-GB" altLang="de-DE" dirty="0" err="1" smtClean="0"/>
              <a:t>Vierte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  <a:p>
            <a:pPr lvl="4"/>
            <a:r>
              <a:rPr lang="en-GB" altLang="de-DE" dirty="0" err="1" smtClean="0"/>
              <a:t>Fünfte</a:t>
            </a:r>
            <a:r>
              <a:rPr lang="en-GB" altLang="de-DE" dirty="0" smtClean="0"/>
              <a:t> </a:t>
            </a:r>
            <a:r>
              <a:rPr lang="en-GB" altLang="de-DE" dirty="0" err="1" smtClean="0"/>
              <a:t>Ebene</a:t>
            </a:r>
            <a:endParaRPr lang="en-GB" altLang="de-DE" dirty="0" smtClean="0"/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>
            <a:off x="6448425" y="6397625"/>
            <a:ext cx="2266950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>
              <a:lnSpc>
                <a:spcPct val="105000"/>
              </a:lnSpc>
              <a:spcBef>
                <a:spcPct val="50000"/>
              </a:spcBef>
            </a:pPr>
            <a:fld id="{7D563681-F3A1-4DB8-BC73-F38BDA084D2D}" type="slidenum">
              <a:rPr lang="de-CH" altLang="de-DE" sz="900"/>
              <a:pPr algn="r">
                <a:lnSpc>
                  <a:spcPct val="105000"/>
                </a:lnSpc>
                <a:spcBef>
                  <a:spcPct val="50000"/>
                </a:spcBef>
              </a:pPr>
              <a:t>‹Nr.›</a:t>
            </a:fld>
            <a:r>
              <a:rPr lang="de-CH" altLang="de-DE" sz="900"/>
              <a:t> </a:t>
            </a:r>
          </a:p>
        </p:txBody>
      </p:sp>
      <p:pic>
        <p:nvPicPr>
          <p:cNvPr id="1063" name="Picture 39" descr="Logo_col_wappe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390525"/>
            <a:ext cx="2667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" name="Line 40"/>
          <p:cNvSpPr>
            <a:spLocks noChangeShapeType="1"/>
          </p:cNvSpPr>
          <p:nvPr/>
        </p:nvSpPr>
        <p:spPr bwMode="auto">
          <a:xfrm flipH="1">
            <a:off x="1285875" y="6354763"/>
            <a:ext cx="7496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65" name="AutoShape 41"/>
          <p:cNvSpPr>
            <a:spLocks noChangeArrowheads="1"/>
          </p:cNvSpPr>
          <p:nvPr/>
        </p:nvSpPr>
        <p:spPr bwMode="auto">
          <a:xfrm>
            <a:off x="1225550" y="6335713"/>
            <a:ext cx="5074642" cy="408989"/>
          </a:xfrm>
          <a:prstGeom prst="octagon">
            <a:avLst>
              <a:gd name="adj" fmla="val 2928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en-GB" altLang="de-DE" sz="900" b="1" dirty="0" smtClean="0"/>
              <a:t>Fostering Public</a:t>
            </a:r>
            <a:r>
              <a:rPr lang="en-GB" altLang="de-DE" sz="900" b="1" baseline="0" dirty="0" smtClean="0"/>
              <a:t> Participation </a:t>
            </a:r>
            <a:r>
              <a:rPr lang="de-CH" altLang="de-DE" sz="900" dirty="0" smtClean="0"/>
              <a:t>| GRT-2015 on PRTRs</a:t>
            </a:r>
            <a:r>
              <a:rPr lang="de-CH" altLang="de-DE" sz="900" dirty="0"/>
              <a:t/>
            </a:r>
            <a:br>
              <a:rPr lang="de-CH" altLang="de-DE" sz="900" dirty="0"/>
            </a:br>
            <a:r>
              <a:rPr lang="de-CH" altLang="de-DE" sz="900" dirty="0" smtClean="0"/>
              <a:t>Dr. Roland Ritter, FOEN</a:t>
            </a:r>
            <a:endParaRPr lang="de-CH" altLang="de-DE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2B2B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0C0C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DDDDDD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de-DE" noProof="0" dirty="0" smtClean="0"/>
              <a:t>Fostering Public </a:t>
            </a:r>
            <a:r>
              <a:rPr lang="en-GB" altLang="de-DE" dirty="0"/>
              <a:t>P</a:t>
            </a:r>
            <a:r>
              <a:rPr lang="en-GB" altLang="de-DE" noProof="0" dirty="0" err="1" smtClean="0"/>
              <a:t>articipation</a:t>
            </a:r>
            <a:endParaRPr lang="en-GB" altLang="de-DE" noProof="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de-DE" noProof="0" dirty="0" smtClean="0"/>
              <a:t>November 25, 2015</a:t>
            </a:r>
            <a:endParaRPr lang="en-GB" altLang="de-DE" noProof="0" dirty="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4481513" y="819150"/>
            <a:ext cx="310515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altLang="de-DE" sz="800" dirty="0" smtClean="0"/>
              <a:t>Air Pollution Control and Chemicals Division</a:t>
            </a:r>
            <a:endParaRPr lang="de-CH" altLang="de-DE" sz="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783138"/>
            <a:ext cx="2627312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The Dirtiest Sites of Switzerland …</a:t>
            </a:r>
            <a:endParaRPr lang="en-GB" noProof="0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988" y="1124744"/>
            <a:ext cx="6731396" cy="5048548"/>
          </a:xfrm>
        </p:spPr>
      </p:pic>
    </p:spTree>
    <p:extLst>
      <p:ext uri="{BB962C8B-B14F-4D97-AF65-F5344CB8AC3E}">
        <p14:creationId xmlns:p14="http://schemas.microsoft.com/office/powerpoint/2010/main" val="4534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… as Revealed in a Newspaper Article</a:t>
            </a:r>
            <a:endParaRPr lang="en-GB" noProof="0" dirty="0"/>
          </a:p>
        </p:txBody>
      </p:sp>
      <p:pic>
        <p:nvPicPr>
          <p:cNvPr id="4" name="Inhaltsplatzhalt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600" y="980728"/>
            <a:ext cx="6696744" cy="5177935"/>
          </a:xfrm>
        </p:spPr>
      </p:pic>
    </p:spTree>
    <p:extLst>
      <p:ext uri="{BB962C8B-B14F-4D97-AF65-F5344CB8AC3E}">
        <p14:creationId xmlns:p14="http://schemas.microsoft.com/office/powerpoint/2010/main" val="23820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Awareness Raising</a:t>
            </a:r>
            <a:endParaRPr lang="en-GB" noProof="0" dirty="0"/>
          </a:p>
        </p:txBody>
      </p:sp>
      <p:graphicFrame>
        <p:nvGraphicFramePr>
          <p:cNvPr id="4" name="Diagram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872758"/>
              </p:ext>
            </p:extLst>
          </p:nvPr>
        </p:nvGraphicFramePr>
        <p:xfrm>
          <a:off x="223980" y="1700808"/>
          <a:ext cx="8938260" cy="417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187624" y="1082030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Queries per month (www.prtr.admin.ch)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0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noProof="0" dirty="0" smtClean="0"/>
              <a:t>Map-View of our National PRTR</a:t>
            </a:r>
            <a:br>
              <a:rPr lang="en-GB" altLang="de-DE" noProof="0" dirty="0" smtClean="0"/>
            </a:br>
            <a:endParaRPr lang="en-GB" altLang="de-DE" noProof="0" dirty="0" smtClean="0"/>
          </a:p>
        </p:txBody>
      </p:sp>
      <p:pic>
        <p:nvPicPr>
          <p:cNvPr id="3" name="Inhaltsplatzhalt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312863"/>
            <a:ext cx="7704856" cy="4827670"/>
          </a:xfrm>
        </p:spPr>
      </p:pic>
    </p:spTree>
    <p:extLst>
      <p:ext uri="{BB962C8B-B14F-4D97-AF65-F5344CB8AC3E}">
        <p14:creationId xmlns:p14="http://schemas.microsoft.com/office/powerpoint/2010/main" val="277596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noProof="0" dirty="0" smtClean="0"/>
              <a:t>Outcome of Student Project «Open Data»</a:t>
            </a:r>
            <a:endParaRPr lang="en-GB" sz="2800" noProof="0" dirty="0"/>
          </a:p>
        </p:txBody>
      </p:sp>
      <p:pic>
        <p:nvPicPr>
          <p:cNvPr id="4" name="Inhaltsplatzhalt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7176760" cy="4862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66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Lessons learned &amp; Questions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Snowball-effect may help you</a:t>
            </a:r>
          </a:p>
          <a:p>
            <a:r>
              <a:rPr lang="en-GB" dirty="0" smtClean="0"/>
              <a:t>Reporting thresholds need to be carefully explained</a:t>
            </a:r>
          </a:p>
          <a:p>
            <a:r>
              <a:rPr lang="en-GB" dirty="0" smtClean="0"/>
              <a:t>Universities (beyond environment &amp; chemistry department) are interesting partners also to foster public participation</a:t>
            </a:r>
          </a:p>
          <a:p>
            <a:endParaRPr lang="en-GB" dirty="0"/>
          </a:p>
          <a:p>
            <a:r>
              <a:rPr lang="en-GB" dirty="0" smtClean="0"/>
              <a:t>Is the right to know also a right to misunderstand or how far can we go with interpretations of data?</a:t>
            </a:r>
          </a:p>
          <a:p>
            <a:r>
              <a:rPr lang="en-GB" dirty="0" smtClean="0"/>
              <a:t>Beyond the right to know: what exactly is public participation? What can it be?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52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UND 2005 Master BAFU EN - v3">
  <a:themeElements>
    <a:clrScheme name="CDBUND 2005 Master BAFU EN - 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DBUND 2005 Master BAFU EN - 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DBUND 2005 Master BAFU EN - 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UND 2005 Master BAFU EN - 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DBUND 2005 Master BAFU EN - 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CDBUND 2005 Master BAFU EN - v3</Template>
  <TotalTime>0</TotalTime>
  <Words>116</Words>
  <Application>Microsoft Office PowerPoint</Application>
  <PresentationFormat>Bildschirmpräsentation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Times</vt:lpstr>
      <vt:lpstr>CDBUND 2005 Master BAFU EN - v3</vt:lpstr>
      <vt:lpstr>Fostering Public Participation</vt:lpstr>
      <vt:lpstr>The Dirtiest Sites of Switzerland …</vt:lpstr>
      <vt:lpstr>… as Revealed in a Newspaper Article</vt:lpstr>
      <vt:lpstr>Awareness Raising</vt:lpstr>
      <vt:lpstr>Map-View of our National PRTR </vt:lpstr>
      <vt:lpstr>Outcome of Student Project «Open Data»</vt:lpstr>
      <vt:lpstr>Lessons learned &amp; Questions</vt:lpstr>
    </vt:vector>
  </TitlesOfParts>
  <Company>UVEK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Schio Remo</dc:creator>
  <cp:lastModifiedBy>Ritter Roland BAFU</cp:lastModifiedBy>
  <cp:revision>38</cp:revision>
  <cp:lastPrinted>2015-11-19T11:06:14Z</cp:lastPrinted>
  <dcterms:created xsi:type="dcterms:W3CDTF">2005-12-13T10:06:46Z</dcterms:created>
  <dcterms:modified xsi:type="dcterms:W3CDTF">2015-11-19T12:13:31Z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ELAK@1.1001:Subject">
    <vt:lpwstr/>
  </property>
  <property fmtid="{D5CDD505-2E9C-101B-9397-08002B2CF9AE}" pid="3" name="FSC#COOELAK@1.1001:FileReference">
    <vt:lpwstr/>
  </property>
  <property fmtid="{D5CDD505-2E9C-101B-9397-08002B2CF9AE}" pid="4" name="FSC#COOELAK@1.1001:FileRefYear">
    <vt:lpwstr/>
  </property>
  <property fmtid="{D5CDD505-2E9C-101B-9397-08002B2CF9AE}" pid="5" name="FSC#COOELAK@1.1001:FileRefOrdinal">
    <vt:lpwstr/>
  </property>
  <property fmtid="{D5CDD505-2E9C-101B-9397-08002B2CF9AE}" pid="6" name="FSC#COOELAK@1.1001:FileRefOU">
    <vt:lpwstr/>
  </property>
  <property fmtid="{D5CDD505-2E9C-101B-9397-08002B2CF9AE}" pid="7" name="FSC#COOELAK@1.1001:Organization">
    <vt:lpwstr/>
  </property>
  <property fmtid="{D5CDD505-2E9C-101B-9397-08002B2CF9AE}" pid="8" name="FSC#COOELAK@1.1001:Owner">
    <vt:lpwstr>Sehr geehrter Herr Gasser Administrator</vt:lpwstr>
  </property>
  <property fmtid="{D5CDD505-2E9C-101B-9397-08002B2CF9AE}" pid="9" name="FSC#COOELAK@1.1001:OwnerExtension">
    <vt:lpwstr/>
  </property>
  <property fmtid="{D5CDD505-2E9C-101B-9397-08002B2CF9AE}" pid="10" name="FSC#COOELAK@1.1001:OwnerFaxExtension">
    <vt:lpwstr/>
  </property>
  <property fmtid="{D5CDD505-2E9C-101B-9397-08002B2CF9AE}" pid="11" name="FSC#COOELAK@1.1001:DispatchedBy">
    <vt:lpwstr/>
  </property>
  <property fmtid="{D5CDD505-2E9C-101B-9397-08002B2CF9AE}" pid="12" name="FSC#COOELAK@1.1001:DispatchedAt">
    <vt:lpwstr/>
  </property>
  <property fmtid="{D5CDD505-2E9C-101B-9397-08002B2CF9AE}" pid="13" name="FSC#COOELAK@1.1001:ApprovedBy">
    <vt:lpwstr/>
  </property>
  <property fmtid="{D5CDD505-2E9C-101B-9397-08002B2CF9AE}" pid="14" name="FSC#COOELAK@1.1001:ApprovedAt">
    <vt:lpwstr/>
  </property>
  <property fmtid="{D5CDD505-2E9C-101B-9397-08002B2CF9AE}" pid="15" name="FSC#COOELAK@1.1001:Department">
    <vt:lpwstr>Informatikdienst IS-UVEK (nicht im Organigram)</vt:lpwstr>
  </property>
  <property fmtid="{D5CDD505-2E9C-101B-9397-08002B2CF9AE}" pid="16" name="FSC#COOELAK@1.1001:CreatedAt">
    <vt:lpwstr>30.11.2005 11:44:14</vt:lpwstr>
  </property>
  <property fmtid="{D5CDD505-2E9C-101B-9397-08002B2CF9AE}" pid="17" name="FSC#COOELAK@1.1001:OU">
    <vt:lpwstr>Informatikdienst IS-UVEK (nicht im Organigram)</vt:lpwstr>
  </property>
  <property fmtid="{D5CDD505-2E9C-101B-9397-08002B2CF9AE}" pid="18" name="FSC#COOELAK@1.1001:Priority">
    <vt:lpwstr/>
  </property>
  <property fmtid="{D5CDD505-2E9C-101B-9397-08002B2CF9AE}" pid="19" name="FSC#COOELAK@1.1001:ObjBarCode">
    <vt:lpwstr>*COO.100.2000.1.81496*</vt:lpwstr>
  </property>
  <property fmtid="{D5CDD505-2E9C-101B-9397-08002B2CF9AE}" pid="20" name="FSC#COOELAK@1.1001:RefBarCode">
    <vt:lpwstr>*_BAFU - PowerPoint (englisch)*</vt:lpwstr>
  </property>
  <property fmtid="{D5CDD505-2E9C-101B-9397-08002B2CF9AE}" pid="21" name="FSC#COOELAK@1.1001:FileRefBarCode">
    <vt:lpwstr/>
  </property>
  <property fmtid="{D5CDD505-2E9C-101B-9397-08002B2CF9AE}" pid="22" name="FSC#COOELAK@1.1001:ExternalRef">
    <vt:lpwstr/>
  </property>
  <property fmtid="{D5CDD505-2E9C-101B-9397-08002B2CF9AE}" pid="23" name="FSC#ELAKGOV@1.1001:PersonalSubjGender">
    <vt:lpwstr/>
  </property>
  <property fmtid="{D5CDD505-2E9C-101B-9397-08002B2CF9AE}" pid="24" name="FSC#ELAKGOV@1.1001:PersonalSubjFirstName">
    <vt:lpwstr/>
  </property>
  <property fmtid="{D5CDD505-2E9C-101B-9397-08002B2CF9AE}" pid="25" name="FSC#ELAKGOV@1.1001:PersonalSubjSurName">
    <vt:lpwstr/>
  </property>
  <property fmtid="{D5CDD505-2E9C-101B-9397-08002B2CF9AE}" pid="26" name="FSC#ELAKGOV@1.1001:PersonalSubjSalutation">
    <vt:lpwstr/>
  </property>
  <property fmtid="{D5CDD505-2E9C-101B-9397-08002B2CF9AE}" pid="27" name="FSC#ELAKGOV@1.1001:PersonalSubjAddress">
    <vt:lpwstr/>
  </property>
</Properties>
</file>