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2" r:id="rId3"/>
    <p:sldId id="261" r:id="rId4"/>
    <p:sldId id="265" r:id="rId5"/>
    <p:sldId id="263" r:id="rId6"/>
  </p:sldIdLst>
  <p:sldSz cx="9144000" cy="6858000" type="screen4x3"/>
  <p:notesSz cx="6669088" cy="9753600"/>
  <p:defaultTextStyle>
    <a:defPPr>
      <a:defRPr lang="es-E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CC00FF"/>
    <a:srgbClr val="FF0000"/>
    <a:srgbClr val="F3E5F2"/>
    <a:srgbClr val="EFDDEE"/>
    <a:srgbClr val="B8E6C4"/>
    <a:srgbClr val="E1BD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5726" autoAdjust="0"/>
  </p:normalViewPr>
  <p:slideViewPr>
    <p:cSldViewPr>
      <p:cViewPr varScale="1">
        <p:scale>
          <a:sx n="58" d="100"/>
          <a:sy n="58" d="100"/>
        </p:scale>
        <p:origin x="10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35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220" y="-108"/>
      </p:cViewPr>
      <p:guideLst>
        <p:guide orient="horz" pos="3072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4650"/>
            <a:ext cx="2890838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264650"/>
            <a:ext cx="2890837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E80087F2-88A9-4E00-8AF1-7CB188857213}" type="slidenum">
              <a:rPr lang="es-ES" altLang="es-ES"/>
              <a:pPr/>
              <a:t>‹N°›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6515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80816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85874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7746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5377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719212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8946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5380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72527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18342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9170309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9863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1547813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s-ES" altLang="es-ES" smtClean="0"/>
          </a:p>
        </p:txBody>
      </p:sp>
      <p:sp>
        <p:nvSpPr>
          <p:cNvPr id="1027" name="Line 7"/>
          <p:cNvSpPr>
            <a:spLocks noChangeShapeType="1"/>
          </p:cNvSpPr>
          <p:nvPr userDrawn="1"/>
        </p:nvSpPr>
        <p:spPr bwMode="auto">
          <a:xfrm>
            <a:off x="1258888" y="981075"/>
            <a:ext cx="7489825" cy="0"/>
          </a:xfrm>
          <a:prstGeom prst="line">
            <a:avLst/>
          </a:prstGeom>
          <a:noFill/>
          <a:ln w="730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28" name="Text Box 11"/>
          <p:cNvSpPr txBox="1">
            <a:spLocks noChangeArrowheads="1"/>
          </p:cNvSpPr>
          <p:nvPr userDrawn="1"/>
        </p:nvSpPr>
        <p:spPr bwMode="auto">
          <a:xfrm>
            <a:off x="2374900" y="674688"/>
            <a:ext cx="4392613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s-ES" altLang="es-ES" sz="900" smtClean="0">
                <a:solidFill>
                  <a:schemeClr val="bg2"/>
                </a:solidFill>
              </a:rPr>
              <a:t>CONFEDERACIÓN ESPAÑOLA DE ORGANIZACIONES EMPRESARIALES</a:t>
            </a:r>
          </a:p>
        </p:txBody>
      </p:sp>
      <p:pic>
        <p:nvPicPr>
          <p:cNvPr id="1029" name="Picture 14" descr="MCj04380650000[1]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57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5" descr="MCj04380650000[1]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57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6" descr="MCj04380650000[1]"/>
          <p:cNvPicPr>
            <a:picLocks noChangeAspect="1" noChangeArrowheads="1"/>
          </p:cNvPicPr>
          <p:nvPr userDrawn="1"/>
        </p:nvPicPr>
        <p:blipFill>
          <a:blip r:embed="rId13">
            <a:lum bright="70000" contrast="-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213" y="1700213"/>
            <a:ext cx="4397375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Imagen 1" descr="Descripción: LOGOTIPO-CEOE-2013_sin_literal (2)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50875"/>
            <a:ext cx="14287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http://www.convencionccse.es/index.php?option=com_content&amp;view=article&amp;id=35&amp;Itemid=125&amp;lang=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evista.coomeva.com.co/normas-internacionales-de-informacion-financiera-en-coomeva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decsc.mx/images/notasBoletin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labsk.net/wkr/archives/14742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candela-machine.blogspot.com/2012/06/el-inutil-despilfarro-de-la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684213" y="1196975"/>
            <a:ext cx="7918450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 sz="3200" b="1" smtClean="0">
                <a:solidFill>
                  <a:srgbClr val="002060"/>
                </a:solidFill>
              </a:rPr>
              <a:t>INTERNATIONAL PRTR WEEK</a:t>
            </a:r>
            <a:r>
              <a:rPr lang="es-ES" altLang="es-ES" sz="3600" b="1" smtClean="0">
                <a:solidFill>
                  <a:srgbClr val="002060"/>
                </a:solidFill>
              </a:rPr>
              <a:t/>
            </a:r>
            <a:br>
              <a:rPr lang="es-ES" altLang="es-ES" sz="3600" b="1" smtClean="0">
                <a:solidFill>
                  <a:srgbClr val="002060"/>
                </a:solidFill>
              </a:rPr>
            </a:br>
            <a:r>
              <a:rPr lang="es-ES" altLang="es-ES" sz="4000" b="1" smtClean="0">
                <a:solidFill>
                  <a:srgbClr val="002060"/>
                </a:solidFill>
              </a:rPr>
              <a:t/>
            </a:r>
            <a:br>
              <a:rPr lang="es-ES" altLang="es-ES" sz="4000" b="1" smtClean="0">
                <a:solidFill>
                  <a:srgbClr val="002060"/>
                </a:solidFill>
              </a:rPr>
            </a:br>
            <a:r>
              <a:rPr lang="es-ES" altLang="es-ES" sz="4000" b="1" smtClean="0">
                <a:solidFill>
                  <a:srgbClr val="002060"/>
                </a:solidFill>
              </a:rPr>
              <a:t/>
            </a:r>
            <a:br>
              <a:rPr lang="es-ES" altLang="es-ES" sz="4000" b="1" smtClean="0">
                <a:solidFill>
                  <a:srgbClr val="002060"/>
                </a:solidFill>
              </a:rPr>
            </a:br>
            <a:r>
              <a:rPr lang="es-ES" altLang="es-ES" sz="3200" b="1" i="1" smtClean="0">
                <a:solidFill>
                  <a:srgbClr val="002060"/>
                </a:solidFill>
              </a:rPr>
              <a:t>SPANISH BUSINESS EXPERIENCE</a:t>
            </a:r>
            <a:r>
              <a:rPr lang="es-ES" altLang="es-ES" sz="1600" smtClean="0">
                <a:solidFill>
                  <a:srgbClr val="002060"/>
                </a:solidFill>
              </a:rPr>
              <a:t/>
            </a:r>
            <a:br>
              <a:rPr lang="es-ES" altLang="es-ES" sz="1600" smtClean="0">
                <a:solidFill>
                  <a:srgbClr val="002060"/>
                </a:solidFill>
              </a:rPr>
            </a:br>
            <a:r>
              <a:rPr lang="es-ES" altLang="es-ES" sz="1600" smtClean="0">
                <a:solidFill>
                  <a:srgbClr val="002060"/>
                </a:solidFill>
              </a:rPr>
              <a:t/>
            </a:r>
            <a:br>
              <a:rPr lang="es-ES" altLang="es-ES" sz="1600" smtClean="0">
                <a:solidFill>
                  <a:srgbClr val="002060"/>
                </a:solidFill>
              </a:rPr>
            </a:br>
            <a:r>
              <a:rPr lang="es-ES" altLang="es-ES" sz="1600" smtClean="0">
                <a:solidFill>
                  <a:srgbClr val="002060"/>
                </a:solidFill>
              </a:rPr>
              <a:t/>
            </a:r>
            <a:br>
              <a:rPr lang="es-ES" altLang="es-ES" sz="1600" smtClean="0">
                <a:solidFill>
                  <a:srgbClr val="002060"/>
                </a:solidFill>
              </a:rPr>
            </a:br>
            <a:r>
              <a:rPr lang="es-ES" altLang="es-ES" sz="1600" smtClean="0">
                <a:solidFill>
                  <a:srgbClr val="002060"/>
                </a:solidFill>
              </a:rPr>
              <a:t/>
            </a:r>
            <a:br>
              <a:rPr lang="es-ES" altLang="es-ES" sz="1600" smtClean="0">
                <a:solidFill>
                  <a:srgbClr val="002060"/>
                </a:solidFill>
              </a:rPr>
            </a:br>
            <a:r>
              <a:rPr lang="es-ES" altLang="es-ES" sz="1600" smtClean="0">
                <a:solidFill>
                  <a:srgbClr val="002060"/>
                </a:solidFill>
              </a:rPr>
              <a:t/>
            </a:r>
            <a:br>
              <a:rPr lang="es-ES" altLang="es-ES" sz="1600" smtClean="0">
                <a:solidFill>
                  <a:srgbClr val="002060"/>
                </a:solidFill>
              </a:rPr>
            </a:br>
            <a:r>
              <a:rPr lang="es-ES" altLang="es-ES" sz="1600" smtClean="0">
                <a:solidFill>
                  <a:srgbClr val="002060"/>
                </a:solidFill>
              </a:rPr>
              <a:t/>
            </a:r>
            <a:br>
              <a:rPr lang="es-ES" altLang="es-ES" sz="1600" smtClean="0">
                <a:solidFill>
                  <a:srgbClr val="002060"/>
                </a:solidFill>
              </a:rPr>
            </a:br>
            <a:r>
              <a:rPr lang="es-ES" altLang="es-ES" sz="2000" b="1" smtClean="0">
                <a:solidFill>
                  <a:srgbClr val="002060"/>
                </a:solidFill>
              </a:rPr>
              <a:t>Pedro Mora – Vice Chair Sustainable Development and Environment Committee of CEOE</a:t>
            </a:r>
            <a:r>
              <a:rPr lang="es-ES" altLang="es-ES" sz="1600" b="1" smtClean="0">
                <a:solidFill>
                  <a:srgbClr val="002060"/>
                </a:solidFill>
              </a:rPr>
              <a:t/>
            </a:r>
            <a:br>
              <a:rPr lang="es-ES" altLang="es-ES" sz="1600" b="1" smtClean="0">
                <a:solidFill>
                  <a:srgbClr val="002060"/>
                </a:solidFill>
              </a:rPr>
            </a:br>
            <a:endParaRPr lang="es-ES" altLang="es-ES" sz="1500" b="1" smtClean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331913" y="6030913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" altLang="es-ES" b="1">
                <a:solidFill>
                  <a:srgbClr val="002060"/>
                </a:solidFill>
              </a:rPr>
              <a:t>Madrid, 25 november 2015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s-ES" sz="2400" b="1" i="1" dirty="0" err="1" smtClean="0">
                <a:solidFill>
                  <a:schemeClr val="accent2"/>
                </a:solidFill>
              </a:rPr>
              <a:t>Is</a:t>
            </a:r>
            <a:r>
              <a:rPr lang="es-ES" sz="2400" b="1" i="1" dirty="0" smtClean="0">
                <a:solidFill>
                  <a:schemeClr val="accent2"/>
                </a:solidFill>
              </a:rPr>
              <a:t> PRTR </a:t>
            </a:r>
            <a:r>
              <a:rPr lang="es-ES" sz="2400" b="1" i="1" dirty="0" err="1" smtClean="0">
                <a:solidFill>
                  <a:schemeClr val="accent2"/>
                </a:solidFill>
              </a:rPr>
              <a:t>useful</a:t>
            </a:r>
            <a:r>
              <a:rPr lang="es-ES" sz="2400" b="1" i="1" dirty="0" smtClean="0">
                <a:solidFill>
                  <a:schemeClr val="accent2"/>
                </a:solidFill>
              </a:rPr>
              <a:t>? …</a:t>
            </a:r>
          </a:p>
          <a:p>
            <a:pPr marL="0" indent="0" algn="ctr">
              <a:buFontTx/>
              <a:buNone/>
              <a:defRPr/>
            </a:pPr>
            <a:endParaRPr lang="es-ES" sz="2400" b="1" i="1" dirty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  <a:defRPr/>
            </a:pPr>
            <a:endParaRPr lang="es-ES" sz="2400" b="1" i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  <a:defRPr/>
            </a:pPr>
            <a:endParaRPr lang="es-ES" sz="2400" dirty="0">
              <a:solidFill>
                <a:srgbClr val="00206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s-ES" sz="2400" dirty="0" smtClean="0">
                <a:solidFill>
                  <a:srgbClr val="002060"/>
                </a:solidFill>
              </a:rPr>
              <a:t>	</a:t>
            </a:r>
          </a:p>
          <a:p>
            <a:pPr>
              <a:defRPr/>
            </a:pPr>
            <a:endParaRPr lang="es-ES" sz="2400" dirty="0">
              <a:solidFill>
                <a:srgbClr val="00206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s-ES" sz="2400" dirty="0" smtClean="0">
                <a:solidFill>
                  <a:srgbClr val="002060"/>
                </a:solidFill>
              </a:rPr>
              <a:t>	</a:t>
            </a:r>
            <a:endParaRPr lang="es-ES" sz="2400" dirty="0">
              <a:solidFill>
                <a:srgbClr val="002060"/>
              </a:solidFill>
            </a:endParaRPr>
          </a:p>
        </p:txBody>
      </p:sp>
      <p:grpSp>
        <p:nvGrpSpPr>
          <p:cNvPr id="3075" name="5 Grupo"/>
          <p:cNvGrpSpPr>
            <a:grpSpLocks/>
          </p:cNvGrpSpPr>
          <p:nvPr/>
        </p:nvGrpSpPr>
        <p:grpSpPr bwMode="auto">
          <a:xfrm>
            <a:off x="1547813" y="2349500"/>
            <a:ext cx="2017712" cy="719138"/>
            <a:chOff x="1331640" y="2060848"/>
            <a:chExt cx="2016224" cy="720080"/>
          </a:xfrm>
        </p:grpSpPr>
        <p:sp>
          <p:nvSpPr>
            <p:cNvPr id="3095" name="3 CuadroTexto"/>
            <p:cNvSpPr txBox="1">
              <a:spLocks noChangeArrowheads="1"/>
            </p:cNvSpPr>
            <p:nvPr/>
          </p:nvSpPr>
          <p:spPr bwMode="auto">
            <a:xfrm>
              <a:off x="1403648" y="2132856"/>
              <a:ext cx="194421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n-US" b="1">
                  <a:solidFill>
                    <a:schemeClr val="accent2"/>
                  </a:solidFill>
                </a:rPr>
                <a:t>COMPARABILITY OF DATA</a:t>
              </a:r>
            </a:p>
          </p:txBody>
        </p:sp>
        <p:sp>
          <p:nvSpPr>
            <p:cNvPr id="3096" name="4 Rectángulo redondeado"/>
            <p:cNvSpPr>
              <a:spLocks noChangeArrowheads="1"/>
            </p:cNvSpPr>
            <p:nvPr/>
          </p:nvSpPr>
          <p:spPr bwMode="auto">
            <a:xfrm>
              <a:off x="1331640" y="2060848"/>
              <a:ext cx="2016224" cy="72008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marL="9144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76" name="6 Flecha derecha"/>
          <p:cNvSpPr>
            <a:spLocks noChangeArrowheads="1"/>
          </p:cNvSpPr>
          <p:nvPr/>
        </p:nvSpPr>
        <p:spPr bwMode="auto">
          <a:xfrm rot="-2354462">
            <a:off x="3592513" y="1878013"/>
            <a:ext cx="792162" cy="647700"/>
          </a:xfrm>
          <a:prstGeom prst="rightArrow">
            <a:avLst>
              <a:gd name="adj1" fmla="val 50000"/>
              <a:gd name="adj2" fmla="val 50031"/>
            </a:avLst>
          </a:prstGeom>
          <a:solidFill>
            <a:schemeClr val="accent2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>
            <a:lvl1pPr marL="9144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7 Flecha derecha"/>
          <p:cNvSpPr>
            <a:spLocks noChangeArrowheads="1"/>
          </p:cNvSpPr>
          <p:nvPr/>
        </p:nvSpPr>
        <p:spPr bwMode="auto">
          <a:xfrm rot="2096053">
            <a:off x="3590925" y="2878138"/>
            <a:ext cx="792163" cy="647700"/>
          </a:xfrm>
          <a:prstGeom prst="rightArrow">
            <a:avLst>
              <a:gd name="adj1" fmla="val 50000"/>
              <a:gd name="adj2" fmla="val 50031"/>
            </a:avLst>
          </a:prstGeom>
          <a:solidFill>
            <a:schemeClr val="accent2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>
            <a:lvl1pPr marL="9144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078" name="8 Grupo"/>
          <p:cNvGrpSpPr>
            <a:grpSpLocks/>
          </p:cNvGrpSpPr>
          <p:nvPr/>
        </p:nvGrpSpPr>
        <p:grpSpPr bwMode="auto">
          <a:xfrm>
            <a:off x="4356100" y="1592263"/>
            <a:ext cx="2663825" cy="720725"/>
            <a:chOff x="1331640" y="2060848"/>
            <a:chExt cx="2664296" cy="720080"/>
          </a:xfrm>
        </p:grpSpPr>
        <p:sp>
          <p:nvSpPr>
            <p:cNvPr id="3093" name="9 CuadroTexto"/>
            <p:cNvSpPr txBox="1">
              <a:spLocks noChangeArrowheads="1"/>
            </p:cNvSpPr>
            <p:nvPr/>
          </p:nvSpPr>
          <p:spPr bwMode="auto">
            <a:xfrm>
              <a:off x="1403648" y="2132856"/>
              <a:ext cx="252028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n-US" b="1">
                  <a:solidFill>
                    <a:schemeClr val="accent2"/>
                  </a:solidFill>
                </a:rPr>
                <a:t>STANDARDIZATION OF METHODOLOGIES</a:t>
              </a:r>
            </a:p>
          </p:txBody>
        </p:sp>
        <p:sp>
          <p:nvSpPr>
            <p:cNvPr id="3094" name="10 Rectángulo redondeado"/>
            <p:cNvSpPr>
              <a:spLocks noChangeArrowheads="1"/>
            </p:cNvSpPr>
            <p:nvPr/>
          </p:nvSpPr>
          <p:spPr bwMode="auto">
            <a:xfrm>
              <a:off x="1331640" y="2060848"/>
              <a:ext cx="2664296" cy="72008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marL="9144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79" name="11 Grupo"/>
          <p:cNvGrpSpPr>
            <a:grpSpLocks/>
          </p:cNvGrpSpPr>
          <p:nvPr/>
        </p:nvGrpSpPr>
        <p:grpSpPr bwMode="auto">
          <a:xfrm>
            <a:off x="4356100" y="2925763"/>
            <a:ext cx="2740025" cy="719137"/>
            <a:chOff x="1187027" y="848383"/>
            <a:chExt cx="2740850" cy="720080"/>
          </a:xfrm>
        </p:grpSpPr>
        <p:sp>
          <p:nvSpPr>
            <p:cNvPr id="3091" name="12 CuadroTexto"/>
            <p:cNvSpPr txBox="1">
              <a:spLocks noChangeArrowheads="1"/>
            </p:cNvSpPr>
            <p:nvPr/>
          </p:nvSpPr>
          <p:spPr bwMode="auto">
            <a:xfrm>
              <a:off x="1407597" y="916037"/>
              <a:ext cx="252028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n-US" b="1">
                  <a:solidFill>
                    <a:schemeClr val="accent2"/>
                  </a:solidFill>
                </a:rPr>
                <a:t>GREATER UNIFORMITY OF CRITERIA</a:t>
              </a:r>
            </a:p>
          </p:txBody>
        </p:sp>
        <p:sp>
          <p:nvSpPr>
            <p:cNvPr id="3092" name="13 Rectángulo redondeado"/>
            <p:cNvSpPr>
              <a:spLocks noChangeArrowheads="1"/>
            </p:cNvSpPr>
            <p:nvPr/>
          </p:nvSpPr>
          <p:spPr bwMode="auto">
            <a:xfrm>
              <a:off x="1187027" y="848383"/>
              <a:ext cx="2664296" cy="72008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marL="9144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3080" name="Picture 4" descr="https://encrypted-tbn3.gstatic.com/images?q=tbn:ANd9GcSB0m55AmKQs0eD2uM6UwOWwsDcYlMJoIlogMrS8e-KFaYrcU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895850"/>
            <a:ext cx="2114550" cy="196215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6" descr="http://www.decsc.mx/images/notasBoletines/143937453_comparabilidad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275" y="4926013"/>
            <a:ext cx="2239963" cy="1938337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2" name="31 Grupo"/>
          <p:cNvGrpSpPr>
            <a:grpSpLocks/>
          </p:cNvGrpSpPr>
          <p:nvPr/>
        </p:nvGrpSpPr>
        <p:grpSpPr bwMode="auto">
          <a:xfrm>
            <a:off x="849313" y="4040188"/>
            <a:ext cx="6332537" cy="1549400"/>
            <a:chOff x="849791" y="4064691"/>
            <a:chExt cx="6332603" cy="1719087"/>
          </a:xfrm>
        </p:grpSpPr>
        <p:sp>
          <p:nvSpPr>
            <p:cNvPr id="3083" name="10 CuadroTexto"/>
            <p:cNvSpPr txBox="1">
              <a:spLocks noChangeArrowheads="1"/>
            </p:cNvSpPr>
            <p:nvPr/>
          </p:nvSpPr>
          <p:spPr bwMode="auto">
            <a:xfrm>
              <a:off x="4391980" y="5445224"/>
              <a:ext cx="25202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b="1">
                <a:solidFill>
                  <a:srgbClr val="0033CC"/>
                </a:solidFill>
              </a:endParaRPr>
            </a:p>
          </p:txBody>
        </p:sp>
        <p:grpSp>
          <p:nvGrpSpPr>
            <p:cNvPr id="3084" name="30 Grupo"/>
            <p:cNvGrpSpPr>
              <a:grpSpLocks/>
            </p:cNvGrpSpPr>
            <p:nvPr/>
          </p:nvGrpSpPr>
          <p:grpSpPr bwMode="auto">
            <a:xfrm>
              <a:off x="849791" y="4064691"/>
              <a:ext cx="6260595" cy="1023875"/>
              <a:chOff x="849791" y="4064691"/>
              <a:chExt cx="6260595" cy="1023875"/>
            </a:xfrm>
          </p:grpSpPr>
          <p:grpSp>
            <p:nvGrpSpPr>
              <p:cNvPr id="3086" name="26 Grupo"/>
              <p:cNvGrpSpPr>
                <a:grpSpLocks/>
              </p:cNvGrpSpPr>
              <p:nvPr/>
            </p:nvGrpSpPr>
            <p:grpSpPr bwMode="auto">
              <a:xfrm>
                <a:off x="849791" y="4064691"/>
                <a:ext cx="2569143" cy="1023875"/>
                <a:chOff x="849791" y="4064691"/>
                <a:chExt cx="2569143" cy="1023875"/>
              </a:xfrm>
            </p:grpSpPr>
            <p:sp>
              <p:nvSpPr>
                <p:cNvPr id="3089" name="24 CuadroTexto"/>
                <p:cNvSpPr txBox="1">
                  <a:spLocks noChangeArrowheads="1"/>
                </p:cNvSpPr>
                <p:nvPr/>
              </p:nvSpPr>
              <p:spPr bwMode="auto">
                <a:xfrm>
                  <a:off x="863380" y="4134459"/>
                  <a:ext cx="2502162" cy="9541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s-ES" altLang="en-US" b="1">
                      <a:solidFill>
                        <a:schemeClr val="accent2"/>
                      </a:solidFill>
                    </a:rPr>
                    <a:t>LACK OF COORDINATION</a:t>
                  </a:r>
                </a:p>
                <a:p>
                  <a:pPr eaLnBrk="1" hangingPunct="1"/>
                  <a:endParaRPr lang="es-ES" altLang="en-US" b="1">
                    <a:solidFill>
                      <a:srgbClr val="0033CC"/>
                    </a:solidFill>
                  </a:endParaRPr>
                </a:p>
              </p:txBody>
            </p:sp>
            <p:sp>
              <p:nvSpPr>
                <p:cNvPr id="3090" name="25 Rectángulo redondeado"/>
                <p:cNvSpPr>
                  <a:spLocks noChangeArrowheads="1"/>
                </p:cNvSpPr>
                <p:nvPr/>
              </p:nvSpPr>
              <p:spPr bwMode="auto">
                <a:xfrm>
                  <a:off x="849791" y="4064691"/>
                  <a:ext cx="2569143" cy="820411"/>
                </a:xfrm>
                <a:prstGeom prst="roundRect">
                  <a:avLst>
                    <a:gd name="adj" fmla="val 16667"/>
                  </a:avLst>
                </a:prstGeom>
                <a:noFill/>
                <a:ln w="9525" algn="ctr">
                  <a:solidFill>
                    <a:srgbClr val="00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marL="914400" eaLnBrk="0" hangingPunct="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3087" name="27 Flecha derecha"/>
              <p:cNvSpPr>
                <a:spLocks noChangeArrowheads="1"/>
              </p:cNvSpPr>
              <p:nvPr/>
            </p:nvSpPr>
            <p:spPr bwMode="auto">
              <a:xfrm>
                <a:off x="3563888" y="4208762"/>
                <a:ext cx="806469" cy="383753"/>
              </a:xfrm>
              <a:prstGeom prst="rightArrow">
                <a:avLst>
                  <a:gd name="adj1" fmla="val 50000"/>
                  <a:gd name="adj2" fmla="val 49999"/>
                </a:avLst>
              </a:prstGeom>
              <a:solidFill>
                <a:schemeClr val="accent2"/>
              </a:solidFill>
              <a:ln w="952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9144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8" name="28 CuadroTexto"/>
              <p:cNvSpPr txBox="1">
                <a:spLocks noChangeArrowheads="1"/>
              </p:cNvSpPr>
              <p:nvPr/>
            </p:nvSpPr>
            <p:spPr bwMode="auto">
              <a:xfrm>
                <a:off x="4590106" y="4242599"/>
                <a:ext cx="252028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ES" altLang="en-US" b="1">
                    <a:solidFill>
                      <a:schemeClr val="accent2"/>
                    </a:solidFill>
                  </a:rPr>
                  <a:t>AVOID DUPLICITIES</a:t>
                </a:r>
              </a:p>
            </p:txBody>
          </p:sp>
        </p:grpSp>
        <p:sp>
          <p:nvSpPr>
            <p:cNvPr id="3085" name="29 Rectángulo redondeado"/>
            <p:cNvSpPr>
              <a:spLocks noChangeArrowheads="1"/>
            </p:cNvSpPr>
            <p:nvPr/>
          </p:nvSpPr>
          <p:spPr bwMode="auto">
            <a:xfrm>
              <a:off x="4518098" y="4208762"/>
              <a:ext cx="2664296" cy="390399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marL="9144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23 Grupo"/>
          <p:cNvGrpSpPr>
            <a:grpSpLocks/>
          </p:cNvGrpSpPr>
          <p:nvPr/>
        </p:nvGrpSpPr>
        <p:grpSpPr bwMode="auto">
          <a:xfrm>
            <a:off x="793750" y="1125538"/>
            <a:ext cx="6873875" cy="3089275"/>
            <a:chOff x="490688" y="1484784"/>
            <a:chExt cx="6874875" cy="3089606"/>
          </a:xfrm>
        </p:grpSpPr>
        <p:grpSp>
          <p:nvGrpSpPr>
            <p:cNvPr id="4108" name="1 Grupo"/>
            <p:cNvGrpSpPr>
              <a:grpSpLocks/>
            </p:cNvGrpSpPr>
            <p:nvPr/>
          </p:nvGrpSpPr>
          <p:grpSpPr bwMode="auto">
            <a:xfrm>
              <a:off x="490688" y="2852935"/>
              <a:ext cx="2569143" cy="1127280"/>
              <a:chOff x="1331640" y="2060848"/>
              <a:chExt cx="2016224" cy="1621400"/>
            </a:xfrm>
          </p:grpSpPr>
          <p:sp>
            <p:nvSpPr>
              <p:cNvPr id="4123" name="2 CuadroTexto"/>
              <p:cNvSpPr txBox="1">
                <a:spLocks noChangeArrowheads="1"/>
              </p:cNvSpPr>
              <p:nvPr/>
            </p:nvSpPr>
            <p:spPr bwMode="auto">
              <a:xfrm>
                <a:off x="1396167" y="2132854"/>
                <a:ext cx="1944216" cy="15493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ES" altLang="en-US" b="1">
                    <a:solidFill>
                      <a:schemeClr val="accent2"/>
                    </a:solidFill>
                  </a:rPr>
                  <a:t>MISINTERPRETATION</a:t>
                </a:r>
              </a:p>
              <a:p>
                <a:pPr eaLnBrk="1" hangingPunct="1"/>
                <a:r>
                  <a:rPr lang="es-ES" altLang="en-US" b="1">
                    <a:solidFill>
                      <a:schemeClr val="accent2"/>
                    </a:solidFill>
                  </a:rPr>
                  <a:t>INFORMATION</a:t>
                </a:r>
              </a:p>
              <a:p>
                <a:pPr eaLnBrk="1" hangingPunct="1"/>
                <a:endParaRPr lang="es-ES" altLang="en-US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124" name="3 Rectángulo redondeado"/>
              <p:cNvSpPr>
                <a:spLocks noChangeArrowheads="1"/>
              </p:cNvSpPr>
              <p:nvPr/>
            </p:nvSpPr>
            <p:spPr bwMode="auto">
              <a:xfrm>
                <a:off x="1331640" y="2060848"/>
                <a:ext cx="2016224" cy="1180021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marL="9144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109" name="4 Flecha derecha"/>
            <p:cNvSpPr>
              <a:spLocks noChangeArrowheads="1"/>
            </p:cNvSpPr>
            <p:nvPr/>
          </p:nvSpPr>
          <p:spPr bwMode="auto">
            <a:xfrm rot="-1355739">
              <a:off x="3265034" y="2477681"/>
              <a:ext cx="854603" cy="383753"/>
            </a:xfrm>
            <a:prstGeom prst="rightArrow">
              <a:avLst>
                <a:gd name="adj1" fmla="val 50000"/>
                <a:gd name="adj2" fmla="val 50004"/>
              </a:avLst>
            </a:prstGeom>
            <a:solidFill>
              <a:schemeClr val="accent2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>
              <a:lvl1pPr marL="9144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grpSp>
          <p:nvGrpSpPr>
            <p:cNvPr id="4110" name="6 Grupo"/>
            <p:cNvGrpSpPr>
              <a:grpSpLocks/>
            </p:cNvGrpSpPr>
            <p:nvPr/>
          </p:nvGrpSpPr>
          <p:grpSpPr bwMode="auto">
            <a:xfrm>
              <a:off x="4197048" y="2204864"/>
              <a:ext cx="2664296" cy="422569"/>
              <a:chOff x="1331640" y="2060848"/>
              <a:chExt cx="2664296" cy="476489"/>
            </a:xfrm>
          </p:grpSpPr>
          <p:sp>
            <p:nvSpPr>
              <p:cNvPr id="4121" name="7 CuadroTexto"/>
              <p:cNvSpPr txBox="1">
                <a:spLocks noChangeArrowheads="1"/>
              </p:cNvSpPr>
              <p:nvPr/>
            </p:nvSpPr>
            <p:spPr bwMode="auto">
              <a:xfrm>
                <a:off x="1394116" y="2132855"/>
                <a:ext cx="2520280" cy="381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ES" altLang="en-US" b="1">
                    <a:solidFill>
                      <a:schemeClr val="accent2"/>
                    </a:solidFill>
                  </a:rPr>
                  <a:t>PRODUCTION LEVELS</a:t>
                </a:r>
              </a:p>
            </p:txBody>
          </p:sp>
          <p:sp>
            <p:nvSpPr>
              <p:cNvPr id="4122" name="8 Rectángulo redondeado"/>
              <p:cNvSpPr>
                <a:spLocks noChangeArrowheads="1"/>
              </p:cNvSpPr>
              <p:nvPr/>
            </p:nvSpPr>
            <p:spPr bwMode="auto">
              <a:xfrm>
                <a:off x="1331640" y="2060848"/>
                <a:ext cx="2664296" cy="476489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marL="9144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111" name="13 CuadroTexto"/>
            <p:cNvSpPr txBox="1">
              <a:spLocks noChangeArrowheads="1"/>
            </p:cNvSpPr>
            <p:nvPr/>
          </p:nvSpPr>
          <p:spPr bwMode="auto">
            <a:xfrm>
              <a:off x="3837171" y="1484784"/>
              <a:ext cx="35283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n-US" b="1">
                  <a:solidFill>
                    <a:schemeClr val="accent2"/>
                  </a:solidFill>
                </a:rPr>
                <a:t>PRTR doesn´t have in account…</a:t>
              </a:r>
            </a:p>
          </p:txBody>
        </p:sp>
        <p:sp>
          <p:nvSpPr>
            <p:cNvPr id="4112" name="14 Flecha abajo"/>
            <p:cNvSpPr>
              <a:spLocks noChangeArrowheads="1"/>
            </p:cNvSpPr>
            <p:nvPr/>
          </p:nvSpPr>
          <p:spPr bwMode="auto">
            <a:xfrm>
              <a:off x="5436096" y="1823338"/>
              <a:ext cx="432048" cy="391003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9144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grpSp>
          <p:nvGrpSpPr>
            <p:cNvPr id="4113" name="15 Grupo"/>
            <p:cNvGrpSpPr>
              <a:grpSpLocks/>
            </p:cNvGrpSpPr>
            <p:nvPr/>
          </p:nvGrpSpPr>
          <p:grpSpPr bwMode="auto">
            <a:xfrm>
              <a:off x="4210281" y="2938824"/>
              <a:ext cx="2664296" cy="648634"/>
              <a:chOff x="1331640" y="2060848"/>
              <a:chExt cx="2664296" cy="731400"/>
            </a:xfrm>
          </p:grpSpPr>
          <p:sp>
            <p:nvSpPr>
              <p:cNvPr id="4119" name="16 CuadroTexto"/>
              <p:cNvSpPr txBox="1">
                <a:spLocks noChangeArrowheads="1"/>
              </p:cNvSpPr>
              <p:nvPr/>
            </p:nvSpPr>
            <p:spPr bwMode="auto">
              <a:xfrm>
                <a:off x="1403648" y="2132855"/>
                <a:ext cx="2520280" cy="6593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ES" altLang="en-US" b="1">
                    <a:solidFill>
                      <a:schemeClr val="accent2"/>
                    </a:solidFill>
                  </a:rPr>
                  <a:t>POTENTIAL IMPACT SUBSTANCE</a:t>
                </a:r>
              </a:p>
            </p:txBody>
          </p:sp>
          <p:sp>
            <p:nvSpPr>
              <p:cNvPr id="4120" name="17 Rectángulo redondeado"/>
              <p:cNvSpPr>
                <a:spLocks noChangeArrowheads="1"/>
              </p:cNvSpPr>
              <p:nvPr/>
            </p:nvSpPr>
            <p:spPr bwMode="auto">
              <a:xfrm>
                <a:off x="1331640" y="2060848"/>
                <a:ext cx="2664296" cy="731400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marL="9144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114" name="18 Grupo"/>
            <p:cNvGrpSpPr>
              <a:grpSpLocks/>
            </p:cNvGrpSpPr>
            <p:nvPr/>
          </p:nvGrpSpPr>
          <p:grpSpPr bwMode="auto">
            <a:xfrm>
              <a:off x="4052056" y="3925756"/>
              <a:ext cx="3098622" cy="648634"/>
              <a:chOff x="1331640" y="2060848"/>
              <a:chExt cx="2664296" cy="731400"/>
            </a:xfrm>
          </p:grpSpPr>
          <p:sp>
            <p:nvSpPr>
              <p:cNvPr id="4117" name="19 CuadroTexto"/>
              <p:cNvSpPr txBox="1">
                <a:spLocks noChangeArrowheads="1"/>
              </p:cNvSpPr>
              <p:nvPr/>
            </p:nvSpPr>
            <p:spPr bwMode="auto">
              <a:xfrm>
                <a:off x="1403648" y="2132855"/>
                <a:ext cx="2520280" cy="6593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ES" altLang="en-US" b="1">
                    <a:solidFill>
                      <a:schemeClr val="accent2"/>
                    </a:solidFill>
                  </a:rPr>
                  <a:t>POTENTIAL POLLUTION INSTALATIONS</a:t>
                </a:r>
              </a:p>
            </p:txBody>
          </p:sp>
          <p:sp>
            <p:nvSpPr>
              <p:cNvPr id="4118" name="20 Rectángulo redondeado"/>
              <p:cNvSpPr>
                <a:spLocks noChangeArrowheads="1"/>
              </p:cNvSpPr>
              <p:nvPr/>
            </p:nvSpPr>
            <p:spPr bwMode="auto">
              <a:xfrm>
                <a:off x="1331640" y="2060848"/>
                <a:ext cx="2664296" cy="731400"/>
              </a:xfrm>
              <a:prstGeom prst="roundRect">
                <a:avLst>
                  <a:gd name="adj" fmla="val 16667"/>
                </a:avLst>
              </a:prstGeom>
              <a:noFill/>
              <a:ln w="9525" algn="ctr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marL="9144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115" name="21 Flecha derecha"/>
            <p:cNvSpPr>
              <a:spLocks noChangeArrowheads="1"/>
            </p:cNvSpPr>
            <p:nvPr/>
          </p:nvSpPr>
          <p:spPr bwMode="auto">
            <a:xfrm>
              <a:off x="3306832" y="3151585"/>
              <a:ext cx="806469" cy="383753"/>
            </a:xfrm>
            <a:prstGeom prst="rightArrow">
              <a:avLst>
                <a:gd name="adj1" fmla="val 50000"/>
                <a:gd name="adj2" fmla="val 49999"/>
              </a:avLst>
            </a:prstGeom>
            <a:solidFill>
              <a:schemeClr val="accent2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>
              <a:lvl1pPr marL="9144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116" name="22 Flecha derecha"/>
            <p:cNvSpPr>
              <a:spLocks noChangeArrowheads="1"/>
            </p:cNvSpPr>
            <p:nvPr/>
          </p:nvSpPr>
          <p:spPr bwMode="auto">
            <a:xfrm rot="1959066">
              <a:off x="3247609" y="3860027"/>
              <a:ext cx="761331" cy="382829"/>
            </a:xfrm>
            <a:prstGeom prst="rightArrow">
              <a:avLst>
                <a:gd name="adj1" fmla="val 50000"/>
                <a:gd name="adj2" fmla="val 50003"/>
              </a:avLst>
            </a:prstGeom>
            <a:solidFill>
              <a:schemeClr val="accent2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</p:spPr>
          <p:txBody>
            <a:bodyPr/>
            <a:lstStyle>
              <a:lvl1pPr marL="9144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pic>
        <p:nvPicPr>
          <p:cNvPr id="4099" name="Picture 2" descr="http://i624.photobucket.com/albums/tt323/diariowkr/lsat_discussion_forum_zpsc1d2fb1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345113"/>
            <a:ext cx="2433638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3.bp.blogspot.com/-NkgInQ88eK4/T-o0wJkHpxI/AAAAAAAAKqA/2kRR6jtxVy4/s1600/izquierda_derecha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3" y="5335588"/>
            <a:ext cx="3059112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5 Grupo"/>
          <p:cNvGrpSpPr>
            <a:grpSpLocks/>
          </p:cNvGrpSpPr>
          <p:nvPr/>
        </p:nvGrpSpPr>
        <p:grpSpPr bwMode="auto">
          <a:xfrm>
            <a:off x="468313" y="4475163"/>
            <a:ext cx="3038475" cy="1041400"/>
            <a:chOff x="681605" y="2238977"/>
            <a:chExt cx="2016224" cy="842329"/>
          </a:xfrm>
        </p:grpSpPr>
        <p:sp>
          <p:nvSpPr>
            <p:cNvPr id="4106" name="3 CuadroTexto"/>
            <p:cNvSpPr txBox="1">
              <a:spLocks noChangeArrowheads="1"/>
            </p:cNvSpPr>
            <p:nvPr/>
          </p:nvSpPr>
          <p:spPr bwMode="auto">
            <a:xfrm>
              <a:off x="685585" y="2249219"/>
              <a:ext cx="1944216" cy="83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n-US" b="1">
                  <a:solidFill>
                    <a:schemeClr val="accent2"/>
                  </a:solidFill>
                </a:rPr>
                <a:t>DISTORSION PUBLISHED INFORMATION</a:t>
              </a:r>
            </a:p>
          </p:txBody>
        </p:sp>
        <p:sp>
          <p:nvSpPr>
            <p:cNvPr id="4107" name="4 Rectángulo redondeado"/>
            <p:cNvSpPr>
              <a:spLocks noChangeArrowheads="1"/>
            </p:cNvSpPr>
            <p:nvPr/>
          </p:nvSpPr>
          <p:spPr bwMode="auto">
            <a:xfrm>
              <a:off x="681605" y="2238977"/>
              <a:ext cx="2016224" cy="479063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marL="9144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102" name="8 Grupo"/>
          <p:cNvGrpSpPr>
            <a:grpSpLocks/>
          </p:cNvGrpSpPr>
          <p:nvPr/>
        </p:nvGrpSpPr>
        <p:grpSpPr bwMode="auto">
          <a:xfrm>
            <a:off x="4572000" y="4384675"/>
            <a:ext cx="2663825" cy="720725"/>
            <a:chOff x="1331640" y="2060848"/>
            <a:chExt cx="2664296" cy="720080"/>
          </a:xfrm>
        </p:grpSpPr>
        <p:sp>
          <p:nvSpPr>
            <p:cNvPr id="4104" name="9 CuadroTexto"/>
            <p:cNvSpPr txBox="1">
              <a:spLocks noChangeArrowheads="1"/>
            </p:cNvSpPr>
            <p:nvPr/>
          </p:nvSpPr>
          <p:spPr bwMode="auto">
            <a:xfrm>
              <a:off x="1403648" y="2132856"/>
              <a:ext cx="2520280" cy="584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n-US" b="1">
                  <a:solidFill>
                    <a:schemeClr val="accent2"/>
                  </a:solidFill>
                </a:rPr>
                <a:t>WRONGFUL USE OF THE DATA</a:t>
              </a:r>
            </a:p>
          </p:txBody>
        </p:sp>
        <p:sp>
          <p:nvSpPr>
            <p:cNvPr id="4105" name="10 Rectángulo redondeado"/>
            <p:cNvSpPr>
              <a:spLocks noChangeArrowheads="1"/>
            </p:cNvSpPr>
            <p:nvPr/>
          </p:nvSpPr>
          <p:spPr bwMode="auto">
            <a:xfrm>
              <a:off x="1331640" y="2060848"/>
              <a:ext cx="2664296" cy="72008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marL="9144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103" name="27 Flecha derecha"/>
          <p:cNvSpPr>
            <a:spLocks noChangeArrowheads="1"/>
          </p:cNvSpPr>
          <p:nvPr/>
        </p:nvSpPr>
        <p:spPr bwMode="auto">
          <a:xfrm>
            <a:off x="3609975" y="4552950"/>
            <a:ext cx="744538" cy="382588"/>
          </a:xfrm>
          <a:prstGeom prst="rightArrow">
            <a:avLst>
              <a:gd name="adj1" fmla="val 50000"/>
              <a:gd name="adj2" fmla="val 50111"/>
            </a:avLst>
          </a:prstGeom>
          <a:solidFill>
            <a:schemeClr val="accent2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>
            <a:lvl1pPr marL="9144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CuadroTexto"/>
          <p:cNvSpPr txBox="1">
            <a:spLocks noChangeArrowheads="1"/>
          </p:cNvSpPr>
          <p:nvPr/>
        </p:nvSpPr>
        <p:spPr bwMode="auto">
          <a:xfrm>
            <a:off x="1476375" y="1700213"/>
            <a:ext cx="6191250" cy="424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n-US" sz="5400" b="1">
                <a:solidFill>
                  <a:srgbClr val="FF0000"/>
                </a:solidFill>
              </a:rPr>
              <a:t>NEGATIVE CONSECUENCIES FOR THE INDUTRIES IN THE SOCIETY </a:t>
            </a:r>
            <a:endParaRPr lang="en-GB" altLang="en-US" sz="5400" b="1">
              <a:solidFill>
                <a:srgbClr val="FF0000"/>
              </a:solidFill>
            </a:endParaRPr>
          </a:p>
        </p:txBody>
      </p:sp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900113" y="1700213"/>
            <a:ext cx="7127875" cy="4248150"/>
            <a:chOff x="539750" y="1412875"/>
            <a:chExt cx="3527425" cy="2341563"/>
          </a:xfrm>
        </p:grpSpPr>
        <p:pic>
          <p:nvPicPr>
            <p:cNvPr id="5128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750" y="1412875"/>
              <a:ext cx="3527425" cy="155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9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750" y="2917825"/>
              <a:ext cx="3455988" cy="836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341438"/>
            <a:ext cx="75628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14450"/>
            <a:ext cx="8064500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273175"/>
            <a:ext cx="7839075" cy="407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4452938"/>
            <a:ext cx="7672388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125538"/>
            <a:ext cx="8229600" cy="5000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Tx/>
              <a:buNone/>
            </a:pPr>
            <a:r>
              <a:rPr lang="es-ES" altLang="en-US" sz="2400" b="1" i="1" smtClean="0">
                <a:solidFill>
                  <a:schemeClr val="accent2"/>
                </a:solidFill>
              </a:rPr>
              <a:t>ACTION IS REQUIRED…</a:t>
            </a:r>
          </a:p>
          <a:p>
            <a:pPr marL="0" indent="0" algn="ctr">
              <a:buFontTx/>
              <a:buNone/>
            </a:pPr>
            <a:endParaRPr lang="es-ES" altLang="en-US" sz="2400" b="1" i="1" smtClean="0">
              <a:solidFill>
                <a:schemeClr val="accent2"/>
              </a:solidFill>
            </a:endParaRPr>
          </a:p>
          <a:p>
            <a:pPr marL="0" indent="0" algn="just">
              <a:buFontTx/>
              <a:buAutoNum type="arabicPeriod"/>
            </a:pPr>
            <a:r>
              <a:rPr lang="es-ES" altLang="en-US" sz="2400" b="1" i="1" smtClean="0">
                <a:solidFill>
                  <a:schemeClr val="accent2"/>
                </a:solidFill>
              </a:rPr>
              <a:t>Harmonized Methodology : </a:t>
            </a:r>
          </a:p>
          <a:p>
            <a:pPr lvl="2" algn="just"/>
            <a:r>
              <a:rPr lang="es-ES" altLang="en-US" sz="1600" b="1" i="1" smtClean="0">
                <a:solidFill>
                  <a:schemeClr val="accent2"/>
                </a:solidFill>
              </a:rPr>
              <a:t>Sectorial guidelines</a:t>
            </a:r>
          </a:p>
          <a:p>
            <a:pPr lvl="2" algn="just"/>
            <a:r>
              <a:rPr lang="es-ES" altLang="en-US" sz="1600" b="1" i="1" smtClean="0">
                <a:solidFill>
                  <a:schemeClr val="accent2"/>
                </a:solidFill>
              </a:rPr>
              <a:t>Same criteria between Autonomous Communities</a:t>
            </a:r>
          </a:p>
          <a:p>
            <a:pPr lvl="2" algn="just"/>
            <a:endParaRPr lang="es-ES" altLang="en-US" sz="1600" b="1" i="1" smtClean="0">
              <a:solidFill>
                <a:schemeClr val="accent2"/>
              </a:solidFill>
            </a:endParaRPr>
          </a:p>
          <a:p>
            <a:pPr marL="0" indent="0" algn="just">
              <a:buFontTx/>
              <a:buAutoNum type="arabicPeriod"/>
            </a:pPr>
            <a:r>
              <a:rPr lang="es-ES" altLang="en-US" sz="2400" b="1" i="1" smtClean="0">
                <a:solidFill>
                  <a:schemeClr val="accent2"/>
                </a:solidFill>
              </a:rPr>
              <a:t>Better information, formation and dissemination</a:t>
            </a:r>
          </a:p>
          <a:p>
            <a:pPr marL="0" indent="0" algn="just">
              <a:buFontTx/>
              <a:buAutoNum type="arabicPeriod"/>
            </a:pPr>
            <a:r>
              <a:rPr lang="es-ES" altLang="en-US" sz="2400" b="1" i="1" smtClean="0">
                <a:solidFill>
                  <a:schemeClr val="accent2"/>
                </a:solidFill>
              </a:rPr>
              <a:t>Ensure data coherence with others Registers</a:t>
            </a:r>
          </a:p>
          <a:p>
            <a:pPr marL="0" indent="0" algn="just">
              <a:buFontTx/>
              <a:buAutoNum type="arabicPeriod"/>
            </a:pPr>
            <a:r>
              <a:rPr lang="es-ES" altLang="en-US" sz="2400" b="1" i="1" smtClean="0">
                <a:solidFill>
                  <a:schemeClr val="accent2"/>
                </a:solidFill>
              </a:rPr>
              <a:t>Sharing responsability: private industries and competent authorities</a:t>
            </a:r>
          </a:p>
          <a:p>
            <a:pPr marL="0" indent="0" algn="just">
              <a:buFontTx/>
              <a:buAutoNum type="arabicPeriod"/>
            </a:pPr>
            <a:endParaRPr lang="es-ES" altLang="en-US" sz="2400" b="1" i="1" smtClean="0">
              <a:solidFill>
                <a:srgbClr val="0033CC"/>
              </a:solidFill>
            </a:endParaRPr>
          </a:p>
          <a:p>
            <a:pPr marL="0" indent="0">
              <a:buFontTx/>
              <a:buNone/>
            </a:pPr>
            <a:endParaRPr lang="es-ES" altLang="en-US" sz="240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es-ES" altLang="en-US" sz="2400" smtClean="0">
                <a:solidFill>
                  <a:srgbClr val="002060"/>
                </a:solidFill>
              </a:rPr>
              <a:t>	</a:t>
            </a:r>
          </a:p>
          <a:p>
            <a:pPr marL="0" indent="0">
              <a:buFontTx/>
              <a:buNone/>
            </a:pPr>
            <a:r>
              <a:rPr lang="es-ES" altLang="en-US" sz="2400" smtClean="0">
                <a:solidFill>
                  <a:srgbClr val="002060"/>
                </a:solidFill>
              </a:rPr>
              <a:t>	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1440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altLang="es-E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1440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altLang="es-E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Affichage à l'écran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Schoolbook</vt:lpstr>
      <vt:lpstr>Diseño predeterminado</vt:lpstr>
      <vt:lpstr>INTERNATIONAL PRTR WEEK   SPANISH BUSINESS EXPERIENCE      Pedro Mora – Vice Chair Sustainable Development and Environment Committee of CEOE </vt:lpstr>
      <vt:lpstr>Présentation PowerPoint</vt:lpstr>
      <vt:lpstr>Présentation PowerPoint</vt:lpstr>
      <vt:lpstr>Présentation PowerPoint</vt:lpstr>
      <vt:lpstr>Présentation PowerPoint</vt:lpstr>
    </vt:vector>
  </TitlesOfParts>
  <Company>CEOE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LAURA</dc:creator>
  <cp:lastModifiedBy>KDouçot</cp:lastModifiedBy>
  <cp:revision>110</cp:revision>
  <dcterms:created xsi:type="dcterms:W3CDTF">2010-02-01T16:22:23Z</dcterms:created>
  <dcterms:modified xsi:type="dcterms:W3CDTF">2015-11-24T09:46:54Z</dcterms:modified>
</cp:coreProperties>
</file>