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heme/themeOverride5.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charts/chart6.xml" ContentType="application/vnd.openxmlformats-officedocument.drawingml.chart+xml"/>
  <Override PartName="/ppt/theme/themeOverride7.xml" ContentType="application/vnd.openxmlformats-officedocument.themeOverride+xml"/>
  <Override PartName="/ppt/notesSlides/notesSlide11.xml" ContentType="application/vnd.openxmlformats-officedocument.presentationml.notesSlide+xml"/>
  <Override PartName="/ppt/theme/themeOverride8.xml" ContentType="application/vnd.openxmlformats-officedocument.themeOverride+xml"/>
  <Override PartName="/ppt/notesSlides/notesSlide12.xml" ContentType="application/vnd.openxmlformats-officedocument.presentationml.notesSlide+xml"/>
  <Override PartName="/ppt/theme/themeOverride9.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5"/>
    <p:sldMasterId id="2147483677" r:id="rId6"/>
    <p:sldMasterId id="2147483703" r:id="rId7"/>
    <p:sldMasterId id="2147483708" r:id="rId8"/>
  </p:sldMasterIdLst>
  <p:notesMasterIdLst>
    <p:notesMasterId r:id="rId22"/>
  </p:notesMasterIdLst>
  <p:handoutMasterIdLst>
    <p:handoutMasterId r:id="rId23"/>
  </p:handoutMasterIdLst>
  <p:sldIdLst>
    <p:sldId id="305" r:id="rId9"/>
    <p:sldId id="281" r:id="rId10"/>
    <p:sldId id="282" r:id="rId11"/>
    <p:sldId id="294" r:id="rId12"/>
    <p:sldId id="297" r:id="rId13"/>
    <p:sldId id="296" r:id="rId14"/>
    <p:sldId id="317" r:id="rId15"/>
    <p:sldId id="321" r:id="rId16"/>
    <p:sldId id="322" r:id="rId17"/>
    <p:sldId id="303" r:id="rId18"/>
    <p:sldId id="304" r:id="rId19"/>
    <p:sldId id="301" r:id="rId20"/>
    <p:sldId id="318"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7">
          <p15:clr>
            <a:srgbClr val="A4A3A4"/>
          </p15:clr>
        </p15:guide>
        <p15:guide id="2" pos="29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0497A"/>
    <a:srgbClr val="608E3A"/>
    <a:srgbClr val="376092"/>
    <a:srgbClr val="E26B0A"/>
    <a:srgbClr val="9BBB59"/>
    <a:srgbClr val="4F81BD"/>
    <a:srgbClr val="F79646"/>
    <a:srgbClr val="953735"/>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46" autoAdjust="0"/>
    <p:restoredTop sz="89165" autoAdjust="0"/>
  </p:normalViewPr>
  <p:slideViewPr>
    <p:cSldViewPr snapToGrid="0" snapToObjects="1">
      <p:cViewPr varScale="1">
        <p:scale>
          <a:sx n="66" d="100"/>
          <a:sy n="66" d="100"/>
        </p:scale>
        <p:origin x="432" y="72"/>
      </p:cViewPr>
      <p:guideLst>
        <p:guide orient="horz" pos="1277"/>
        <p:guide pos="291"/>
      </p:guideLst>
    </p:cSldViewPr>
  </p:slideViewPr>
  <p:notesTextViewPr>
    <p:cViewPr>
      <p:scale>
        <a:sx n="100" d="100"/>
        <a:sy n="100" d="100"/>
      </p:scale>
      <p:origin x="0" y="0"/>
    </p:cViewPr>
  </p:notesTextViewPr>
  <p:sorterViewPr>
    <p:cViewPr>
      <p:scale>
        <a:sx n="100" d="100"/>
        <a:sy n="100" d="100"/>
      </p:scale>
      <p:origin x="0" y="1836"/>
    </p:cViewPr>
  </p:sorterViewPr>
  <p:notesViewPr>
    <p:cSldViewPr snapToGrid="0" snapToObjects="1">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temp\Pharma\Trends%20in%20Pharmaceutical%20Industry%20Reporting%20to%20TRI_updated%20for%20RY2011_6.14.1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amfile01.corp.abtassoc.com\data1\common\ERD\TRI\Pharmaceuticals\2012%20Data%20Update\Trends%20in%20Pharmaceutical%20Industry%20Reporting%20to%20TRI_updated%20for%20RY2011_5.24.1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amfile01.corp.abtassoc.com\data1\common\ERD\TRI\Pharmaceuticals\2012%20Final%20Data%20Update\Final%20Figures_updated%20for%20RY2011_1.8.14%20updated%20for%20publication.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amfile01.corp.abtassoc.com\data1\common\ERD\TRI\Pharmaceuticals\2012%20Data%20Update\Trends%20in%20Pharmaceutical%20Industry%20Reporting%20to%20TRI_updated%20for%20RY2011_5.24.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temp\Pharma\Trends%20in%20Pharmaceutical%20Industry%20Reporting%20to%20TRI_updated%20for%20RY2011_6.14.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temp\Pharma\Trends%20in%20Pharmaceutical%20Industry%20Reporting%20to%20TRI_updated%20for%20RY2011_6.14.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sysClr val="windowText" lastClr="000000"/>
                </a:solidFill>
                <a:latin typeface="+mn-lt"/>
                <a:ea typeface="+mn-ea"/>
                <a:cs typeface="+mn-cs"/>
              </a:defRPr>
            </a:pPr>
            <a:r>
              <a:rPr lang="en-US" sz="1600" b="1" i="0" baseline="0" dirty="0">
                <a:effectLst/>
              </a:rPr>
              <a:t>TRI Reporting by Pharmaceutical Facilities</a:t>
            </a:r>
            <a:endParaRPr lang="en-US" sz="1400" dirty="0">
              <a:effectLst/>
            </a:endParaRPr>
          </a:p>
        </c:rich>
      </c:tx>
      <c:layout>
        <c:manualLayout>
          <c:xMode val="edge"/>
          <c:yMode val="edge"/>
          <c:x val="0.22625399534921503"/>
          <c:y val="6.842456431294526E-2"/>
        </c:manualLayout>
      </c:layout>
      <c:overlay val="0"/>
    </c:title>
    <c:autoTitleDeleted val="0"/>
    <c:plotArea>
      <c:layout>
        <c:manualLayout>
          <c:layoutTarget val="inner"/>
          <c:xMode val="edge"/>
          <c:yMode val="edge"/>
          <c:x val="0.14308089139783922"/>
          <c:y val="0.15687872632675076"/>
          <c:w val="0.70785873327675486"/>
          <c:h val="0.68410498687664045"/>
        </c:manualLayout>
      </c:layout>
      <c:lineChart>
        <c:grouping val="standard"/>
        <c:varyColors val="0"/>
        <c:ser>
          <c:idx val="0"/>
          <c:order val="0"/>
          <c:tx>
            <c:v>Total Releases*</c:v>
          </c:tx>
          <c:spPr>
            <a:ln w="38100">
              <a:solidFill>
                <a:srgbClr val="C0504D"/>
              </a:solidFill>
            </a:ln>
          </c:spPr>
          <c:marker>
            <c:symbol val="none"/>
          </c:marker>
          <c:cat>
            <c:numRef>
              <c:f>'Pharma Sector Trends'!$V$27:$V$36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'Pharma Sector Trends'!$X$27:$X$36</c:f>
              <c:numCache>
                <c:formatCode>_(* #,##0_);_(* \(#,##0\);_(* "-"??_);_(@_)</c:formatCode>
                <c:ptCount val="10"/>
                <c:pt idx="0">
                  <c:v>12225779</c:v>
                </c:pt>
                <c:pt idx="1">
                  <c:v>8011180</c:v>
                </c:pt>
                <c:pt idx="2">
                  <c:v>6642982</c:v>
                </c:pt>
                <c:pt idx="3">
                  <c:v>5250663</c:v>
                </c:pt>
                <c:pt idx="4">
                  <c:v>8881542</c:v>
                </c:pt>
                <c:pt idx="5">
                  <c:v>4232939</c:v>
                </c:pt>
                <c:pt idx="6">
                  <c:v>4957224</c:v>
                </c:pt>
                <c:pt idx="7">
                  <c:v>3837320</c:v>
                </c:pt>
                <c:pt idx="8">
                  <c:v>3088668</c:v>
                </c:pt>
                <c:pt idx="9">
                  <c:v>4016061</c:v>
                </c:pt>
              </c:numCache>
            </c:numRef>
          </c:val>
          <c:smooth val="0"/>
        </c:ser>
        <c:dLbls>
          <c:showLegendKey val="0"/>
          <c:showVal val="0"/>
          <c:showCatName val="0"/>
          <c:showSerName val="0"/>
          <c:showPercent val="0"/>
          <c:showBubbleSize val="0"/>
        </c:dLbls>
        <c:marker val="1"/>
        <c:smooth val="0"/>
        <c:axId val="297717664"/>
        <c:axId val="297718056"/>
      </c:lineChart>
      <c:lineChart>
        <c:grouping val="standard"/>
        <c:varyColors val="0"/>
        <c:ser>
          <c:idx val="1"/>
          <c:order val="1"/>
          <c:tx>
            <c:strRef>
              <c:f>'Pharma Sector Trends'!$Y$25</c:f>
              <c:strCache>
                <c:ptCount val="1"/>
                <c:pt idx="0">
                  <c:v>Waste Managed**</c:v>
                </c:pt>
              </c:strCache>
            </c:strRef>
          </c:tx>
          <c:spPr>
            <a:ln w="38100">
              <a:solidFill>
                <a:srgbClr val="4F81BD"/>
              </a:solidFill>
            </a:ln>
          </c:spPr>
          <c:marker>
            <c:symbol val="none"/>
          </c:marker>
          <c:cat>
            <c:numRef>
              <c:f>'Pharma Sector Trends'!$V$27:$V$36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'Pharma Sector Trends'!$Y$27:$Y$36</c:f>
              <c:numCache>
                <c:formatCode>0.00</c:formatCode>
                <c:ptCount val="10"/>
                <c:pt idx="0">
                  <c:v>483577747</c:v>
                </c:pt>
                <c:pt idx="1">
                  <c:v>449007643</c:v>
                </c:pt>
                <c:pt idx="2">
                  <c:v>385686959</c:v>
                </c:pt>
                <c:pt idx="3">
                  <c:v>332186541</c:v>
                </c:pt>
                <c:pt idx="4">
                  <c:v>281980282</c:v>
                </c:pt>
                <c:pt idx="5">
                  <c:v>237218798</c:v>
                </c:pt>
                <c:pt idx="6">
                  <c:v>193046152</c:v>
                </c:pt>
                <c:pt idx="7">
                  <c:v>167909680</c:v>
                </c:pt>
                <c:pt idx="8">
                  <c:v>169220128</c:v>
                </c:pt>
                <c:pt idx="9">
                  <c:v>179329079</c:v>
                </c:pt>
              </c:numCache>
            </c:numRef>
          </c:val>
          <c:smooth val="0"/>
        </c:ser>
        <c:dLbls>
          <c:showLegendKey val="0"/>
          <c:showVal val="0"/>
          <c:showCatName val="0"/>
          <c:showSerName val="0"/>
          <c:showPercent val="0"/>
          <c:showBubbleSize val="0"/>
        </c:dLbls>
        <c:marker val="1"/>
        <c:smooth val="0"/>
        <c:axId val="297718840"/>
        <c:axId val="297718448"/>
      </c:lineChart>
      <c:catAx>
        <c:axId val="297717664"/>
        <c:scaling>
          <c:orientation val="minMax"/>
        </c:scaling>
        <c:delete val="0"/>
        <c:axPos val="b"/>
        <c:numFmt formatCode="General" sourceLinked="1"/>
        <c:majorTickMark val="none"/>
        <c:minorTickMark val="none"/>
        <c:tickLblPos val="nextTo"/>
        <c:txPr>
          <a:bodyPr rot="-2940000" vert="horz"/>
          <a:lstStyle/>
          <a:p>
            <a:pPr>
              <a:defRPr sz="1200"/>
            </a:pPr>
            <a:endParaRPr lang="en-US"/>
          </a:p>
        </c:txPr>
        <c:crossAx val="297718056"/>
        <c:crosses val="autoZero"/>
        <c:auto val="1"/>
        <c:lblAlgn val="ctr"/>
        <c:lblOffset val="100"/>
        <c:noMultiLvlLbl val="0"/>
      </c:catAx>
      <c:valAx>
        <c:axId val="297718056"/>
        <c:scaling>
          <c:orientation val="minMax"/>
          <c:max val="25000000"/>
          <c:min val="0"/>
        </c:scaling>
        <c:delete val="0"/>
        <c:axPos val="l"/>
        <c:majorGridlines/>
        <c:title>
          <c:tx>
            <c:rich>
              <a:bodyPr/>
              <a:lstStyle/>
              <a:p>
                <a:pPr>
                  <a:defRPr sz="1800">
                    <a:solidFill>
                      <a:srgbClr val="953735"/>
                    </a:solidFill>
                  </a:defRPr>
                </a:pPr>
                <a:r>
                  <a:rPr lang="en-US" sz="1800">
                    <a:solidFill>
                      <a:srgbClr val="953735"/>
                    </a:solidFill>
                  </a:rPr>
                  <a:t>Millions of Pounds (Releases)</a:t>
                </a:r>
              </a:p>
            </c:rich>
          </c:tx>
          <c:layout>
            <c:manualLayout>
              <c:xMode val="edge"/>
              <c:yMode val="edge"/>
              <c:x val="1.0624151143666572E-2"/>
              <c:y val="0.25625723727629413"/>
            </c:manualLayout>
          </c:layout>
          <c:overlay val="0"/>
        </c:title>
        <c:numFmt formatCode="_(* #,##0_);_(* \(#,##0\);_(* &quot;-&quot;??_);_(@_)" sourceLinked="1"/>
        <c:majorTickMark val="none"/>
        <c:minorTickMark val="none"/>
        <c:tickLblPos val="nextTo"/>
        <c:txPr>
          <a:bodyPr/>
          <a:lstStyle/>
          <a:p>
            <a:pPr>
              <a:defRPr sz="1200">
                <a:solidFill>
                  <a:srgbClr val="953735"/>
                </a:solidFill>
              </a:defRPr>
            </a:pPr>
            <a:endParaRPr lang="en-US"/>
          </a:p>
        </c:txPr>
        <c:crossAx val="297717664"/>
        <c:crosses val="autoZero"/>
        <c:crossBetween val="between"/>
        <c:dispUnits>
          <c:builtInUnit val="millions"/>
        </c:dispUnits>
      </c:valAx>
      <c:valAx>
        <c:axId val="297718448"/>
        <c:scaling>
          <c:orientation val="minMax"/>
        </c:scaling>
        <c:delete val="0"/>
        <c:axPos val="r"/>
        <c:numFmt formatCode="#,##0" sourceLinked="0"/>
        <c:majorTickMark val="out"/>
        <c:minorTickMark val="none"/>
        <c:tickLblPos val="nextTo"/>
        <c:txPr>
          <a:bodyPr/>
          <a:lstStyle/>
          <a:p>
            <a:pPr>
              <a:defRPr sz="1200" b="1">
                <a:solidFill>
                  <a:srgbClr val="376092"/>
                </a:solidFill>
              </a:defRPr>
            </a:pPr>
            <a:endParaRPr lang="en-US"/>
          </a:p>
        </c:txPr>
        <c:crossAx val="297718840"/>
        <c:crosses val="max"/>
        <c:crossBetween val="between"/>
        <c:majorUnit val="100000000"/>
        <c:dispUnits>
          <c:builtInUnit val="millions"/>
          <c:dispUnitsLbl>
            <c:layout>
              <c:manualLayout>
                <c:xMode val="edge"/>
                <c:yMode val="edge"/>
                <c:x val="0.94649175797469765"/>
                <c:y val="0.19739195100612422"/>
              </c:manualLayout>
            </c:layout>
            <c:tx>
              <c:rich>
                <a:bodyPr/>
                <a:lstStyle/>
                <a:p>
                  <a:pPr>
                    <a:defRPr sz="1800">
                      <a:solidFill>
                        <a:srgbClr val="376092"/>
                      </a:solidFill>
                    </a:defRPr>
                  </a:pPr>
                  <a:r>
                    <a:rPr lang="en-US" sz="1800" dirty="0">
                      <a:solidFill>
                        <a:srgbClr val="376092"/>
                      </a:solidFill>
                    </a:rPr>
                    <a:t>Millions of </a:t>
                  </a:r>
                  <a:r>
                    <a:rPr lang="en-US" sz="1800" dirty="0" smtClean="0">
                      <a:solidFill>
                        <a:srgbClr val="376092"/>
                      </a:solidFill>
                    </a:rPr>
                    <a:t>Pounds</a:t>
                  </a:r>
                </a:p>
                <a:p>
                  <a:pPr>
                    <a:defRPr sz="1800">
                      <a:solidFill>
                        <a:srgbClr val="376092"/>
                      </a:solidFill>
                    </a:defRPr>
                  </a:pPr>
                  <a:r>
                    <a:rPr lang="en-US" sz="1800" dirty="0" smtClean="0">
                      <a:solidFill>
                        <a:srgbClr val="376092"/>
                      </a:solidFill>
                    </a:rPr>
                    <a:t> </a:t>
                  </a:r>
                  <a:r>
                    <a:rPr lang="en-US" sz="1800" dirty="0">
                      <a:solidFill>
                        <a:srgbClr val="376092"/>
                      </a:solidFill>
                    </a:rPr>
                    <a:t>(</a:t>
                  </a:r>
                  <a:r>
                    <a:rPr lang="en-US" sz="1800" baseline="0" dirty="0">
                      <a:solidFill>
                        <a:srgbClr val="376092"/>
                      </a:solidFill>
                    </a:rPr>
                    <a:t>Waste Managed</a:t>
                  </a:r>
                  <a:r>
                    <a:rPr lang="en-US" sz="1800" dirty="0">
                      <a:solidFill>
                        <a:srgbClr val="376092"/>
                      </a:solidFill>
                    </a:rPr>
                    <a:t>)</a:t>
                  </a:r>
                </a:p>
              </c:rich>
            </c:tx>
          </c:dispUnitsLbl>
        </c:dispUnits>
      </c:valAx>
      <c:catAx>
        <c:axId val="297718840"/>
        <c:scaling>
          <c:orientation val="minMax"/>
        </c:scaling>
        <c:delete val="1"/>
        <c:axPos val="b"/>
        <c:numFmt formatCode="General" sourceLinked="1"/>
        <c:majorTickMark val="out"/>
        <c:minorTickMark val="none"/>
        <c:tickLblPos val="nextTo"/>
        <c:crossAx val="297718448"/>
        <c:crosses val="autoZero"/>
        <c:auto val="1"/>
        <c:lblAlgn val="ctr"/>
        <c:lblOffset val="100"/>
        <c:noMultiLvlLbl val="0"/>
      </c:catAx>
    </c:plotArea>
    <c:plotVisOnly val="1"/>
    <c:dispBlanksAs val="gap"/>
    <c:showDLblsOverMax val="0"/>
  </c:chart>
  <c:spPr>
    <a:ln w="19050">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a:pPr>
            <a:r>
              <a:rPr lang="en-US" sz="1600" b="1" i="0" dirty="0" smtClean="0"/>
              <a:t>Releases of TRI Chemicals</a:t>
            </a:r>
            <a:endParaRPr lang="en-US" sz="1600" b="1" i="0" dirty="0"/>
          </a:p>
        </c:rich>
      </c:tx>
      <c:layout>
        <c:manualLayout>
          <c:xMode val="edge"/>
          <c:yMode val="edge"/>
          <c:x val="0.32860499201518883"/>
          <c:y val="7.4665354330708658E-2"/>
        </c:manualLayout>
      </c:layout>
      <c:overlay val="0"/>
    </c:title>
    <c:autoTitleDeleted val="0"/>
    <c:plotArea>
      <c:layout>
        <c:manualLayout>
          <c:layoutTarget val="inner"/>
          <c:xMode val="edge"/>
          <c:yMode val="edge"/>
          <c:x val="0.12713695566280023"/>
          <c:y val="0.14647238388679676"/>
          <c:w val="0.72754207163498741"/>
          <c:h val="0.69393940053073466"/>
        </c:manualLayout>
      </c:layout>
      <c:lineChart>
        <c:grouping val="standard"/>
        <c:varyColors val="0"/>
        <c:ser>
          <c:idx val="0"/>
          <c:order val="0"/>
          <c:tx>
            <c:strRef>
              <c:f>'Pharma Sector &amp; Mfg Trends'!$X$24:$AB$24</c:f>
              <c:strCache>
                <c:ptCount val="1"/>
                <c:pt idx="0">
                  <c:v>Pharmaceutical Industry</c:v>
                </c:pt>
              </c:strCache>
            </c:strRef>
          </c:tx>
          <c:spPr>
            <a:ln w="38100">
              <a:solidFill>
                <a:srgbClr val="953735"/>
              </a:solidFill>
            </a:ln>
          </c:spPr>
          <c:marker>
            <c:symbol val="none"/>
          </c:marker>
          <c:cat>
            <c:numRef>
              <c:f>'Pharma Sector &amp; Mfg Trends'!$W$27:$W$36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'Pharma Sector &amp; Mfg Trends'!$Y$27:$Y$36</c:f>
              <c:numCache>
                <c:formatCode>_(* #,##0_);_(* \(#,##0\);_(* "-"??_);_(@_)</c:formatCode>
                <c:ptCount val="10"/>
                <c:pt idx="0">
                  <c:v>12225779</c:v>
                </c:pt>
                <c:pt idx="1">
                  <c:v>8011180</c:v>
                </c:pt>
                <c:pt idx="2">
                  <c:v>6642982</c:v>
                </c:pt>
                <c:pt idx="3">
                  <c:v>5250663</c:v>
                </c:pt>
                <c:pt idx="4">
                  <c:v>8881542</c:v>
                </c:pt>
                <c:pt idx="5">
                  <c:v>4232939</c:v>
                </c:pt>
                <c:pt idx="6">
                  <c:v>4957224</c:v>
                </c:pt>
                <c:pt idx="7">
                  <c:v>3837320</c:v>
                </c:pt>
                <c:pt idx="8">
                  <c:v>3088668</c:v>
                </c:pt>
                <c:pt idx="9">
                  <c:v>4016061</c:v>
                </c:pt>
              </c:numCache>
            </c:numRef>
          </c:val>
          <c:smooth val="0"/>
        </c:ser>
        <c:dLbls>
          <c:showLegendKey val="0"/>
          <c:showVal val="0"/>
          <c:showCatName val="0"/>
          <c:showSerName val="0"/>
          <c:showPercent val="0"/>
          <c:showBubbleSize val="0"/>
        </c:dLbls>
        <c:marker val="1"/>
        <c:smooth val="0"/>
        <c:axId val="299635776"/>
        <c:axId val="299636168"/>
      </c:lineChart>
      <c:lineChart>
        <c:grouping val="standard"/>
        <c:varyColors val="0"/>
        <c:ser>
          <c:idx val="1"/>
          <c:order val="1"/>
          <c:tx>
            <c:strRef>
              <c:f>'Pharma Sector &amp; Mfg Trends'!$AC$24:$AG$24</c:f>
              <c:strCache>
                <c:ptCount val="1"/>
                <c:pt idx="0">
                  <c:v>Manufacturing Industries</c:v>
                </c:pt>
              </c:strCache>
            </c:strRef>
          </c:tx>
          <c:spPr>
            <a:ln w="38100">
              <a:solidFill>
                <a:srgbClr val="F79646"/>
              </a:solidFill>
            </a:ln>
          </c:spPr>
          <c:marker>
            <c:symbol val="none"/>
          </c:marker>
          <c:cat>
            <c:numRef>
              <c:f>'Pharma Sector &amp; Mfg Trends'!$D$26:$D$35</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'Pharma Sector &amp; Mfg Trends'!$AD$27:$AD$36</c:f>
              <c:numCache>
                <c:formatCode>_(* #,##0_);_(* \(#,##0\);_(* "-"??_);_(@_)</c:formatCode>
                <c:ptCount val="10"/>
                <c:pt idx="0">
                  <c:v>2002317870</c:v>
                </c:pt>
                <c:pt idx="1">
                  <c:v>1935045240</c:v>
                </c:pt>
                <c:pt idx="2">
                  <c:v>1932108138</c:v>
                </c:pt>
                <c:pt idx="3">
                  <c:v>1916496730</c:v>
                </c:pt>
                <c:pt idx="4">
                  <c:v>1886680085</c:v>
                </c:pt>
                <c:pt idx="5">
                  <c:v>1806764757</c:v>
                </c:pt>
                <c:pt idx="6">
                  <c:v>1646809022</c:v>
                </c:pt>
                <c:pt idx="7">
                  <c:v>1312703756</c:v>
                </c:pt>
                <c:pt idx="8">
                  <c:v>1455807779</c:v>
                </c:pt>
                <c:pt idx="9">
                  <c:v>1420438374</c:v>
                </c:pt>
              </c:numCache>
            </c:numRef>
          </c:val>
          <c:smooth val="0"/>
        </c:ser>
        <c:dLbls>
          <c:showLegendKey val="0"/>
          <c:showVal val="0"/>
          <c:showCatName val="0"/>
          <c:showSerName val="0"/>
          <c:showPercent val="0"/>
          <c:showBubbleSize val="0"/>
        </c:dLbls>
        <c:marker val="1"/>
        <c:smooth val="0"/>
        <c:axId val="299636952"/>
        <c:axId val="299636560"/>
      </c:lineChart>
      <c:catAx>
        <c:axId val="299635776"/>
        <c:scaling>
          <c:orientation val="minMax"/>
        </c:scaling>
        <c:delete val="0"/>
        <c:axPos val="b"/>
        <c:numFmt formatCode="General" sourceLinked="1"/>
        <c:majorTickMark val="none"/>
        <c:minorTickMark val="none"/>
        <c:tickLblPos val="nextTo"/>
        <c:txPr>
          <a:bodyPr rot="-2940000" vert="horz"/>
          <a:lstStyle/>
          <a:p>
            <a:pPr>
              <a:defRPr sz="1200"/>
            </a:pPr>
            <a:endParaRPr lang="en-US"/>
          </a:p>
        </c:txPr>
        <c:crossAx val="299636168"/>
        <c:crosses val="autoZero"/>
        <c:auto val="1"/>
        <c:lblAlgn val="ctr"/>
        <c:lblOffset val="100"/>
        <c:noMultiLvlLbl val="0"/>
      </c:catAx>
      <c:valAx>
        <c:axId val="299636168"/>
        <c:scaling>
          <c:orientation val="minMax"/>
          <c:max val="16000000"/>
          <c:min val="0"/>
        </c:scaling>
        <c:delete val="0"/>
        <c:axPos val="l"/>
        <c:majorGridlines/>
        <c:title>
          <c:tx>
            <c:rich>
              <a:bodyPr/>
              <a:lstStyle/>
              <a:p>
                <a:pPr>
                  <a:defRPr sz="1800" b="1">
                    <a:solidFill>
                      <a:srgbClr val="953735"/>
                    </a:solidFill>
                  </a:defRPr>
                </a:pPr>
                <a:r>
                  <a:rPr lang="en-US" sz="1800" b="1" dirty="0">
                    <a:solidFill>
                      <a:srgbClr val="953735"/>
                    </a:solidFill>
                  </a:rPr>
                  <a:t>Millions of Pounds (</a:t>
                </a:r>
                <a:r>
                  <a:rPr lang="en-US" sz="1800" b="1" dirty="0" smtClean="0">
                    <a:solidFill>
                      <a:srgbClr val="953735"/>
                    </a:solidFill>
                  </a:rPr>
                  <a:t>Pharmaceutical Facilities</a:t>
                </a:r>
                <a:r>
                  <a:rPr lang="en-US" sz="1800" b="1" dirty="0">
                    <a:solidFill>
                      <a:srgbClr val="953735"/>
                    </a:solidFill>
                  </a:rPr>
                  <a:t>)</a:t>
                </a:r>
              </a:p>
            </c:rich>
          </c:tx>
          <c:layout>
            <c:manualLayout>
              <c:xMode val="edge"/>
              <c:yMode val="edge"/>
              <c:x val="1.5110646932967084E-2"/>
              <c:y val="0.14062697584964112"/>
            </c:manualLayout>
          </c:layout>
          <c:overlay val="0"/>
        </c:title>
        <c:numFmt formatCode="_(* #,##0_);_(* \(#,##0\);_(* &quot;-&quot;??_);_(@_)" sourceLinked="1"/>
        <c:majorTickMark val="none"/>
        <c:minorTickMark val="none"/>
        <c:tickLblPos val="nextTo"/>
        <c:txPr>
          <a:bodyPr/>
          <a:lstStyle/>
          <a:p>
            <a:pPr>
              <a:defRPr sz="1200">
                <a:solidFill>
                  <a:srgbClr val="953735"/>
                </a:solidFill>
              </a:defRPr>
            </a:pPr>
            <a:endParaRPr lang="en-US"/>
          </a:p>
        </c:txPr>
        <c:crossAx val="299635776"/>
        <c:crosses val="autoZero"/>
        <c:crossBetween val="between"/>
        <c:dispUnits>
          <c:builtInUnit val="millions"/>
        </c:dispUnits>
      </c:valAx>
      <c:valAx>
        <c:axId val="299636560"/>
        <c:scaling>
          <c:orientation val="minMax"/>
          <c:max val="2500000000"/>
          <c:min val="0"/>
        </c:scaling>
        <c:delete val="0"/>
        <c:axPos val="r"/>
        <c:numFmt formatCode="#,##0" sourceLinked="0"/>
        <c:majorTickMark val="out"/>
        <c:minorTickMark val="none"/>
        <c:tickLblPos val="nextTo"/>
        <c:txPr>
          <a:bodyPr/>
          <a:lstStyle/>
          <a:p>
            <a:pPr>
              <a:defRPr sz="1200">
                <a:solidFill>
                  <a:srgbClr val="E26B0A"/>
                </a:solidFill>
              </a:defRPr>
            </a:pPr>
            <a:endParaRPr lang="en-US"/>
          </a:p>
        </c:txPr>
        <c:crossAx val="299636952"/>
        <c:crosses val="max"/>
        <c:crossBetween val="between"/>
        <c:dispUnits>
          <c:builtInUnit val="millions"/>
          <c:dispUnitsLbl>
            <c:layout>
              <c:manualLayout>
                <c:xMode val="edge"/>
                <c:yMode val="edge"/>
                <c:x val="0.92389912652382256"/>
                <c:y val="0.10745029869688884"/>
              </c:manualLayout>
            </c:layout>
            <c:tx>
              <c:rich>
                <a:bodyPr/>
                <a:lstStyle/>
                <a:p>
                  <a:pPr>
                    <a:defRPr sz="1800" b="1">
                      <a:solidFill>
                        <a:srgbClr val="E26B0A"/>
                      </a:solidFill>
                    </a:defRPr>
                  </a:pPr>
                  <a:r>
                    <a:rPr lang="en-US" sz="1800" b="1" dirty="0">
                      <a:solidFill>
                        <a:srgbClr val="E26B0A"/>
                      </a:solidFill>
                    </a:rPr>
                    <a:t>Millions of </a:t>
                  </a:r>
                  <a:r>
                    <a:rPr lang="en-US" sz="1800" b="1" dirty="0" smtClean="0">
                      <a:solidFill>
                        <a:srgbClr val="E26B0A"/>
                      </a:solidFill>
                    </a:rPr>
                    <a:t>Pounds</a:t>
                  </a:r>
                </a:p>
                <a:p>
                  <a:pPr>
                    <a:defRPr sz="1800" b="1">
                      <a:solidFill>
                        <a:srgbClr val="E26B0A"/>
                      </a:solidFill>
                    </a:defRPr>
                  </a:pPr>
                  <a:r>
                    <a:rPr lang="en-US" sz="1800" b="1" dirty="0" smtClean="0">
                      <a:solidFill>
                        <a:srgbClr val="E26B0A"/>
                      </a:solidFill>
                    </a:rPr>
                    <a:t> (All Manufacturing Facilities)</a:t>
                  </a:r>
                  <a:endParaRPr lang="en-US" sz="1800" b="1" dirty="0">
                    <a:solidFill>
                      <a:srgbClr val="E26B0A"/>
                    </a:solidFill>
                  </a:endParaRPr>
                </a:p>
              </c:rich>
            </c:tx>
          </c:dispUnitsLbl>
        </c:dispUnits>
      </c:valAx>
      <c:catAx>
        <c:axId val="299636952"/>
        <c:scaling>
          <c:orientation val="minMax"/>
        </c:scaling>
        <c:delete val="1"/>
        <c:axPos val="b"/>
        <c:numFmt formatCode="General" sourceLinked="1"/>
        <c:majorTickMark val="out"/>
        <c:minorTickMark val="none"/>
        <c:tickLblPos val="none"/>
        <c:crossAx val="299636560"/>
        <c:crosses val="autoZero"/>
        <c:auto val="1"/>
        <c:lblAlgn val="ctr"/>
        <c:lblOffset val="100"/>
        <c:noMultiLvlLbl val="0"/>
      </c:catAx>
    </c:plotArea>
    <c:plotVisOnly val="1"/>
    <c:dispBlanksAs val="gap"/>
    <c:showDLblsOverMax val="0"/>
  </c:chart>
  <c:spPr>
    <a:ln w="19050">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latin typeface="+mn-lt"/>
                <a:cs typeface="Times New Roman" panose="02020603050405020304" pitchFamily="18" charset="0"/>
              </a:rPr>
              <a:t>Quantities </a:t>
            </a:r>
            <a:r>
              <a:rPr lang="en-US" sz="1600" dirty="0">
                <a:latin typeface="+mn-lt"/>
                <a:cs typeface="Times New Roman" panose="02020603050405020304" pitchFamily="18" charset="0"/>
              </a:rPr>
              <a:t>of Toxic Chemicals Released by </a:t>
            </a:r>
            <a:r>
              <a:rPr lang="en-US" sz="1600" dirty="0" smtClean="0">
                <a:latin typeface="+mn-lt"/>
                <a:cs typeface="Times New Roman" panose="02020603050405020304" pitchFamily="18" charset="0"/>
              </a:rPr>
              <a:t>Pharmaceutical</a:t>
            </a:r>
            <a:r>
              <a:rPr lang="en-US" sz="1600" baseline="0" dirty="0" smtClean="0">
                <a:latin typeface="+mn-lt"/>
                <a:cs typeface="Times New Roman" panose="02020603050405020304" pitchFamily="18" charset="0"/>
              </a:rPr>
              <a:t> Facilities vs Pharmaceutical Value </a:t>
            </a:r>
            <a:r>
              <a:rPr lang="en-US" sz="1600" baseline="0" dirty="0">
                <a:latin typeface="+mn-lt"/>
                <a:cs typeface="Times New Roman" panose="02020603050405020304" pitchFamily="18" charset="0"/>
              </a:rPr>
              <a:t>Added </a:t>
            </a:r>
            <a:endParaRPr lang="en-US" sz="1600" dirty="0">
              <a:latin typeface="+mn-lt"/>
              <a:cs typeface="Times New Roman" panose="02020603050405020304" pitchFamily="18" charset="0"/>
            </a:endParaRPr>
          </a:p>
        </c:rich>
      </c:tx>
      <c:layout>
        <c:manualLayout>
          <c:xMode val="edge"/>
          <c:yMode val="edge"/>
          <c:x val="0.12519729043615238"/>
          <c:y val="5.9000444748438324E-2"/>
        </c:manualLayout>
      </c:layout>
      <c:overlay val="0"/>
    </c:title>
    <c:autoTitleDeleted val="0"/>
    <c:plotArea>
      <c:layout>
        <c:manualLayout>
          <c:layoutTarget val="inner"/>
          <c:xMode val="edge"/>
          <c:yMode val="edge"/>
          <c:x val="0.1450923765135273"/>
          <c:y val="0.18747855516566991"/>
          <c:w val="0.70785873327675486"/>
          <c:h val="0.61823225761772227"/>
        </c:manualLayout>
      </c:layout>
      <c:lineChart>
        <c:grouping val="standard"/>
        <c:varyColors val="0"/>
        <c:ser>
          <c:idx val="0"/>
          <c:order val="0"/>
          <c:tx>
            <c:v>Releases</c:v>
          </c:tx>
          <c:spPr>
            <a:ln w="38100">
              <a:solidFill>
                <a:srgbClr val="953735"/>
              </a:solidFill>
            </a:ln>
          </c:spPr>
          <c:marker>
            <c:symbol val="none"/>
          </c:marker>
          <c:cat>
            <c:numRef>
              <c:f>'F2 Pharm Releases v Value Added'!$B$27:$B$36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'F2 Pharm Releases v Value Added'!$F$27:$F$36</c:f>
              <c:numCache>
                <c:formatCode>_(* #,##0_);_(* \(#,##0\);_(* "-"??_);_(@_)</c:formatCode>
                <c:ptCount val="10"/>
                <c:pt idx="0">
                  <c:v>12225779</c:v>
                </c:pt>
                <c:pt idx="1">
                  <c:v>8011180</c:v>
                </c:pt>
                <c:pt idx="2">
                  <c:v>6642982</c:v>
                </c:pt>
                <c:pt idx="3">
                  <c:v>5250663</c:v>
                </c:pt>
                <c:pt idx="4">
                  <c:v>8881542</c:v>
                </c:pt>
                <c:pt idx="5">
                  <c:v>4232939</c:v>
                </c:pt>
                <c:pt idx="6">
                  <c:v>4957224</c:v>
                </c:pt>
                <c:pt idx="7">
                  <c:v>3837320</c:v>
                </c:pt>
                <c:pt idx="8">
                  <c:v>3088668</c:v>
                </c:pt>
                <c:pt idx="9">
                  <c:v>4016061</c:v>
                </c:pt>
              </c:numCache>
            </c:numRef>
          </c:val>
          <c:smooth val="0"/>
        </c:ser>
        <c:dLbls>
          <c:showLegendKey val="0"/>
          <c:showVal val="0"/>
          <c:showCatName val="0"/>
          <c:showSerName val="0"/>
          <c:showPercent val="0"/>
          <c:showBubbleSize val="0"/>
        </c:dLbls>
        <c:marker val="1"/>
        <c:smooth val="0"/>
        <c:axId val="299638128"/>
        <c:axId val="299638520"/>
      </c:lineChart>
      <c:lineChart>
        <c:grouping val="standard"/>
        <c:varyColors val="0"/>
        <c:ser>
          <c:idx val="1"/>
          <c:order val="1"/>
          <c:tx>
            <c:strRef>
              <c:f>'F2 Pharm Releases v Value Added'!$C$24:$C$25</c:f>
              <c:strCache>
                <c:ptCount val="1"/>
                <c:pt idx="0">
                  <c:v>Value Added ($1000)
(2011 dollars)</c:v>
                </c:pt>
              </c:strCache>
            </c:strRef>
          </c:tx>
          <c:spPr>
            <a:ln>
              <a:solidFill>
                <a:srgbClr val="608E3A"/>
              </a:solidFill>
            </a:ln>
          </c:spPr>
          <c:marker>
            <c:symbol val="none"/>
          </c:marker>
          <c:cat>
            <c:numRef>
              <c:f>'F2 Pharm Releases v Value Added'!$B$27:$B$36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'F2 Pharm Releases v Value Added'!$C$27:$C$36</c:f>
              <c:numCache>
                <c:formatCode>_("$"* #,##0_);_("$"* \(#,##0\);_("$"* "-"??_);_(@_)</c:formatCode>
                <c:ptCount val="10"/>
                <c:pt idx="0">
                  <c:v>113815256.57297496</c:v>
                </c:pt>
                <c:pt idx="1">
                  <c:v>122806625.78415041</c:v>
                </c:pt>
                <c:pt idx="2">
                  <c:v>121291224.16982827</c:v>
                </c:pt>
                <c:pt idx="3">
                  <c:v>125866256.68443999</c:v>
                </c:pt>
                <c:pt idx="4">
                  <c:v>125670478.5504742</c:v>
                </c:pt>
                <c:pt idx="5">
                  <c:v>125208838.52632569</c:v>
                </c:pt>
                <c:pt idx="6">
                  <c:v>120178430.93204214</c:v>
                </c:pt>
                <c:pt idx="7">
                  <c:v>115750385.46367629</c:v>
                </c:pt>
                <c:pt idx="8">
                  <c:v>107735499.74365951</c:v>
                </c:pt>
                <c:pt idx="9">
                  <c:v>111489851</c:v>
                </c:pt>
              </c:numCache>
            </c:numRef>
          </c:val>
          <c:smooth val="0"/>
        </c:ser>
        <c:dLbls>
          <c:showLegendKey val="0"/>
          <c:showVal val="0"/>
          <c:showCatName val="0"/>
          <c:showSerName val="0"/>
          <c:showPercent val="0"/>
          <c:showBubbleSize val="0"/>
        </c:dLbls>
        <c:marker val="1"/>
        <c:smooth val="0"/>
        <c:axId val="299639304"/>
        <c:axId val="299638912"/>
      </c:lineChart>
      <c:catAx>
        <c:axId val="299638128"/>
        <c:scaling>
          <c:orientation val="minMax"/>
        </c:scaling>
        <c:delete val="0"/>
        <c:axPos val="b"/>
        <c:numFmt formatCode="General" sourceLinked="1"/>
        <c:majorTickMark val="none"/>
        <c:minorTickMark val="none"/>
        <c:tickLblPos val="nextTo"/>
        <c:txPr>
          <a:bodyPr rot="-2940000" vert="horz"/>
          <a:lstStyle/>
          <a:p>
            <a:pPr>
              <a:defRPr sz="1200"/>
            </a:pPr>
            <a:endParaRPr lang="en-US"/>
          </a:p>
        </c:txPr>
        <c:crossAx val="299638520"/>
        <c:crosses val="autoZero"/>
        <c:auto val="1"/>
        <c:lblAlgn val="ctr"/>
        <c:lblOffset val="100"/>
        <c:noMultiLvlLbl val="0"/>
      </c:catAx>
      <c:valAx>
        <c:axId val="299638520"/>
        <c:scaling>
          <c:orientation val="minMax"/>
          <c:max val="16000000"/>
          <c:min val="0"/>
        </c:scaling>
        <c:delete val="0"/>
        <c:axPos val="l"/>
        <c:majorGridlines/>
        <c:title>
          <c:tx>
            <c:rich>
              <a:bodyPr/>
              <a:lstStyle/>
              <a:p>
                <a:pPr>
                  <a:defRPr sz="1800">
                    <a:solidFill>
                      <a:srgbClr val="953735"/>
                    </a:solidFill>
                  </a:defRPr>
                </a:pPr>
                <a:r>
                  <a:rPr lang="en-US" sz="1800" dirty="0">
                    <a:solidFill>
                      <a:srgbClr val="953735"/>
                    </a:solidFill>
                  </a:rPr>
                  <a:t>Total</a:t>
                </a:r>
                <a:r>
                  <a:rPr lang="en-US" sz="1800" baseline="0" dirty="0">
                    <a:solidFill>
                      <a:srgbClr val="953735"/>
                    </a:solidFill>
                  </a:rPr>
                  <a:t> </a:t>
                </a:r>
                <a:r>
                  <a:rPr lang="en-US" sz="1800" baseline="0" dirty="0" smtClean="0">
                    <a:solidFill>
                      <a:srgbClr val="953735"/>
                    </a:solidFill>
                  </a:rPr>
                  <a:t>Releases</a:t>
                </a:r>
              </a:p>
              <a:p>
                <a:pPr>
                  <a:defRPr sz="1800">
                    <a:solidFill>
                      <a:srgbClr val="953735"/>
                    </a:solidFill>
                  </a:defRPr>
                </a:pPr>
                <a:r>
                  <a:rPr lang="en-US" sz="1800" baseline="0" dirty="0" smtClean="0">
                    <a:solidFill>
                      <a:srgbClr val="953735"/>
                    </a:solidFill>
                  </a:rPr>
                  <a:t> (Million </a:t>
                </a:r>
                <a:r>
                  <a:rPr lang="en-US" sz="1800" baseline="0" dirty="0">
                    <a:solidFill>
                      <a:srgbClr val="953735"/>
                    </a:solidFill>
                  </a:rPr>
                  <a:t>of Pounds)</a:t>
                </a:r>
                <a:endParaRPr lang="en-US" sz="1800" dirty="0">
                  <a:solidFill>
                    <a:srgbClr val="953735"/>
                  </a:solidFill>
                </a:endParaRPr>
              </a:p>
            </c:rich>
          </c:tx>
          <c:layout>
            <c:manualLayout>
              <c:xMode val="edge"/>
              <c:yMode val="edge"/>
              <c:x val="2.1620342282451108E-2"/>
              <c:y val="0.24788407220484152"/>
            </c:manualLayout>
          </c:layout>
          <c:overlay val="0"/>
        </c:title>
        <c:numFmt formatCode="_(* #,##0_);_(* \(#,##0\);_(* &quot;-&quot;??_);_(@_)" sourceLinked="1"/>
        <c:majorTickMark val="none"/>
        <c:minorTickMark val="none"/>
        <c:tickLblPos val="nextTo"/>
        <c:txPr>
          <a:bodyPr/>
          <a:lstStyle/>
          <a:p>
            <a:pPr>
              <a:defRPr sz="1200">
                <a:solidFill>
                  <a:srgbClr val="953735"/>
                </a:solidFill>
              </a:defRPr>
            </a:pPr>
            <a:endParaRPr lang="en-US"/>
          </a:p>
        </c:txPr>
        <c:crossAx val="299638128"/>
        <c:crosses val="autoZero"/>
        <c:crossBetween val="between"/>
        <c:majorUnit val="2000000"/>
        <c:dispUnits>
          <c:builtInUnit val="millions"/>
        </c:dispUnits>
      </c:valAx>
      <c:valAx>
        <c:axId val="299638912"/>
        <c:scaling>
          <c:orientation val="minMax"/>
          <c:max val="140000000"/>
          <c:min val="0"/>
        </c:scaling>
        <c:delete val="0"/>
        <c:axPos val="r"/>
        <c:numFmt formatCode="&quot;$&quot;#,##0" sourceLinked="0"/>
        <c:majorTickMark val="out"/>
        <c:minorTickMark val="none"/>
        <c:tickLblPos val="nextTo"/>
        <c:txPr>
          <a:bodyPr/>
          <a:lstStyle/>
          <a:p>
            <a:pPr>
              <a:defRPr sz="1200">
                <a:solidFill>
                  <a:srgbClr val="608E3A"/>
                </a:solidFill>
              </a:defRPr>
            </a:pPr>
            <a:endParaRPr lang="en-US"/>
          </a:p>
        </c:txPr>
        <c:crossAx val="299639304"/>
        <c:crosses val="max"/>
        <c:crossBetween val="between"/>
        <c:dispUnits>
          <c:builtInUnit val="millions"/>
          <c:dispUnitsLbl>
            <c:layout>
              <c:manualLayout>
                <c:xMode val="edge"/>
                <c:yMode val="edge"/>
                <c:x val="0.9315054318392153"/>
                <c:y val="0.2548125243678524"/>
              </c:manualLayout>
            </c:layout>
            <c:tx>
              <c:rich>
                <a:bodyPr/>
                <a:lstStyle/>
                <a:p>
                  <a:pPr>
                    <a:defRPr sz="1800">
                      <a:solidFill>
                        <a:srgbClr val="608E3A"/>
                      </a:solidFill>
                    </a:defRPr>
                  </a:pPr>
                  <a:r>
                    <a:rPr lang="en-US" sz="1800">
                      <a:solidFill>
                        <a:srgbClr val="608E3A"/>
                      </a:solidFill>
                    </a:rPr>
                    <a:t>Value Added (Billions)</a:t>
                  </a:r>
                </a:p>
              </c:rich>
            </c:tx>
          </c:dispUnitsLbl>
        </c:dispUnits>
      </c:valAx>
      <c:catAx>
        <c:axId val="299639304"/>
        <c:scaling>
          <c:orientation val="minMax"/>
        </c:scaling>
        <c:delete val="1"/>
        <c:axPos val="b"/>
        <c:numFmt formatCode="General" sourceLinked="1"/>
        <c:majorTickMark val="out"/>
        <c:minorTickMark val="none"/>
        <c:tickLblPos val="nextTo"/>
        <c:crossAx val="299638912"/>
        <c:crosses val="autoZero"/>
        <c:auto val="1"/>
        <c:lblAlgn val="ctr"/>
        <c:lblOffset val="100"/>
        <c:noMultiLvlLbl val="0"/>
      </c:catAx>
    </c:plotArea>
    <c:plotVisOnly val="1"/>
    <c:dispBlanksAs val="gap"/>
    <c:showDLblsOverMax val="0"/>
  </c:chart>
  <c:spPr>
    <a:ln w="19050">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800" b="1" i="0" dirty="0" smtClean="0"/>
              <a:t>TRI Releases by Continuous</a:t>
            </a:r>
            <a:r>
              <a:rPr lang="en-US" sz="1800" b="1" i="0" baseline="0" dirty="0" smtClean="0"/>
              <a:t> Reporters</a:t>
            </a:r>
            <a:endParaRPr lang="en-US" sz="1800" b="1" i="0" dirty="0"/>
          </a:p>
        </c:rich>
      </c:tx>
      <c:layout>
        <c:manualLayout>
          <c:xMode val="edge"/>
          <c:yMode val="edge"/>
          <c:x val="0.25611948549239566"/>
          <c:y val="6.008734190833287E-2"/>
        </c:manualLayout>
      </c:layout>
      <c:overlay val="0"/>
    </c:title>
    <c:autoTitleDeleted val="0"/>
    <c:plotArea>
      <c:layout>
        <c:manualLayout>
          <c:layoutTarget val="inner"/>
          <c:xMode val="edge"/>
          <c:yMode val="edge"/>
          <c:x val="0.11237067588773625"/>
          <c:y val="0.14007633420822396"/>
          <c:w val="0.87176976593679212"/>
          <c:h val="0.72281430446194228"/>
        </c:manualLayout>
      </c:layout>
      <c:lineChart>
        <c:grouping val="standard"/>
        <c:varyColors val="0"/>
        <c:ser>
          <c:idx val="0"/>
          <c:order val="0"/>
          <c:tx>
            <c:strRef>
              <c:f>'Consistent Reporters 2001-09'!$Z$24:$AD$24</c:f>
              <c:strCache>
                <c:ptCount val="1"/>
                <c:pt idx="0">
                  <c:v>All Pharmaceutical Facilities (266 facilities; 6,543 forms)</c:v>
                </c:pt>
              </c:strCache>
            </c:strRef>
          </c:tx>
          <c:spPr>
            <a:ln w="38100">
              <a:solidFill>
                <a:srgbClr val="953735"/>
              </a:solidFill>
            </a:ln>
          </c:spPr>
          <c:marker>
            <c:symbol val="none"/>
          </c:marker>
          <c:cat>
            <c:numRef>
              <c:f>'Consistent Reporters 2001-09'!$Y$27:$Y$36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'Consistent Reporters 2001-09'!$AA$27:$AA$36</c:f>
              <c:numCache>
                <c:formatCode>_(* #,##0_);_(* \(#,##0\);_(* "-"??_);_(@_)</c:formatCode>
                <c:ptCount val="10"/>
                <c:pt idx="0">
                  <c:v>12225779</c:v>
                </c:pt>
                <c:pt idx="1">
                  <c:v>8011180</c:v>
                </c:pt>
                <c:pt idx="2">
                  <c:v>6642982</c:v>
                </c:pt>
                <c:pt idx="3">
                  <c:v>5250663</c:v>
                </c:pt>
                <c:pt idx="4">
                  <c:v>8881542</c:v>
                </c:pt>
                <c:pt idx="5">
                  <c:v>4232939</c:v>
                </c:pt>
                <c:pt idx="6">
                  <c:v>4957224</c:v>
                </c:pt>
                <c:pt idx="7">
                  <c:v>3837320</c:v>
                </c:pt>
                <c:pt idx="8">
                  <c:v>3088668</c:v>
                </c:pt>
                <c:pt idx="9">
                  <c:v>4016061</c:v>
                </c:pt>
              </c:numCache>
            </c:numRef>
          </c:val>
          <c:smooth val="0"/>
        </c:ser>
        <c:ser>
          <c:idx val="1"/>
          <c:order val="1"/>
          <c:tx>
            <c:strRef>
              <c:f>'Consistent Reporters 2001-09'!$AE$24:$AI$24</c:f>
              <c:strCache>
                <c:ptCount val="1"/>
                <c:pt idx="0">
                  <c:v>Pharmaceutical Facilities Reporting All Years 2002-2011 (89 facilities; 4,329 forms)</c:v>
                </c:pt>
              </c:strCache>
            </c:strRef>
          </c:tx>
          <c:spPr>
            <a:ln w="38100">
              <a:solidFill>
                <a:srgbClr val="9BBB59"/>
              </a:solidFill>
            </a:ln>
          </c:spPr>
          <c:marker>
            <c:symbol val="none"/>
          </c:marker>
          <c:cat>
            <c:numRef>
              <c:f>'Consistent Reporters 2001-09'!$Y$27:$Y$36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'Consistent Reporters 2001-09'!$AF$27:$AF$36</c:f>
              <c:numCache>
                <c:formatCode>_(* #,##0_);_(* \(#,##0\);_(* "-"??_);_(@_)</c:formatCode>
                <c:ptCount val="10"/>
                <c:pt idx="0">
                  <c:v>6851968.5544845993</c:v>
                </c:pt>
                <c:pt idx="1">
                  <c:v>4566553.3275695266</c:v>
                </c:pt>
                <c:pt idx="2">
                  <c:v>4067089.532333924</c:v>
                </c:pt>
                <c:pt idx="3">
                  <c:v>3434373.91268845</c:v>
                </c:pt>
                <c:pt idx="4">
                  <c:v>4289812.9491213253</c:v>
                </c:pt>
                <c:pt idx="5">
                  <c:v>3158294.2290362776</c:v>
                </c:pt>
                <c:pt idx="6">
                  <c:v>3970893.7491491097</c:v>
                </c:pt>
                <c:pt idx="7">
                  <c:v>2712244.6323543666</c:v>
                </c:pt>
                <c:pt idx="8">
                  <c:v>2395223.5203213869</c:v>
                </c:pt>
                <c:pt idx="9">
                  <c:v>2645192.5455706217</c:v>
                </c:pt>
              </c:numCache>
            </c:numRef>
          </c:val>
          <c:smooth val="0"/>
        </c:ser>
        <c:ser>
          <c:idx val="2"/>
          <c:order val="2"/>
          <c:tx>
            <c:strRef>
              <c:f>'Consistent Reporters 2001-09'!$AJ$24:$AN$24</c:f>
              <c:strCache>
                <c:ptCount val="1"/>
                <c:pt idx="0">
                  <c:v>Pharmaceutical Facilities &amp; Chemicals Reporting All Years 2002-2011 (83 facilities; 2,710 forms)</c:v>
                </c:pt>
              </c:strCache>
            </c:strRef>
          </c:tx>
          <c:spPr>
            <a:ln w="38100">
              <a:solidFill>
                <a:srgbClr val="4F81BD"/>
              </a:solidFill>
            </a:ln>
          </c:spPr>
          <c:marker>
            <c:symbol val="none"/>
          </c:marker>
          <c:cat>
            <c:numRef>
              <c:f>'Consistent Reporters 2001-09'!$Y$27:$Y$36</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'Consistent Reporters 2001-09'!$AK$27:$AK$36</c:f>
              <c:numCache>
                <c:formatCode>_(* #,##0_);_(* \(#,##0\);_(* "-"??_);_(@_)</c:formatCode>
                <c:ptCount val="10"/>
                <c:pt idx="0">
                  <c:v>3819221.2239113972</c:v>
                </c:pt>
                <c:pt idx="1">
                  <c:v>3041232.9521286027</c:v>
                </c:pt>
                <c:pt idx="2">
                  <c:v>2750531.9621134605</c:v>
                </c:pt>
                <c:pt idx="3">
                  <c:v>2458129.5726884487</c:v>
                </c:pt>
                <c:pt idx="4">
                  <c:v>3273026.3737685871</c:v>
                </c:pt>
                <c:pt idx="5">
                  <c:v>2363195.061771722</c:v>
                </c:pt>
                <c:pt idx="6">
                  <c:v>3396865.9588845563</c:v>
                </c:pt>
                <c:pt idx="7">
                  <c:v>2082868.279834687</c:v>
                </c:pt>
                <c:pt idx="8">
                  <c:v>1968497.5385551369</c:v>
                </c:pt>
                <c:pt idx="9">
                  <c:v>2217180.695801517</c:v>
                </c:pt>
              </c:numCache>
            </c:numRef>
          </c:val>
          <c:smooth val="0"/>
        </c:ser>
        <c:dLbls>
          <c:showLegendKey val="0"/>
          <c:showVal val="0"/>
          <c:showCatName val="0"/>
          <c:showSerName val="0"/>
          <c:showPercent val="0"/>
          <c:showBubbleSize val="0"/>
        </c:dLbls>
        <c:smooth val="0"/>
        <c:axId val="299346840"/>
        <c:axId val="299347232"/>
      </c:lineChart>
      <c:catAx>
        <c:axId val="299346840"/>
        <c:scaling>
          <c:orientation val="minMax"/>
        </c:scaling>
        <c:delete val="0"/>
        <c:axPos val="b"/>
        <c:numFmt formatCode="General" sourceLinked="1"/>
        <c:majorTickMark val="none"/>
        <c:minorTickMark val="none"/>
        <c:tickLblPos val="nextTo"/>
        <c:txPr>
          <a:bodyPr rot="-2940000" vert="horz"/>
          <a:lstStyle/>
          <a:p>
            <a:pPr>
              <a:defRPr sz="1200"/>
            </a:pPr>
            <a:endParaRPr lang="en-US"/>
          </a:p>
        </c:txPr>
        <c:crossAx val="299347232"/>
        <c:crosses val="autoZero"/>
        <c:auto val="1"/>
        <c:lblAlgn val="ctr"/>
        <c:lblOffset val="100"/>
        <c:noMultiLvlLbl val="0"/>
      </c:catAx>
      <c:valAx>
        <c:axId val="299347232"/>
        <c:scaling>
          <c:orientation val="minMax"/>
          <c:max val="14000000"/>
        </c:scaling>
        <c:delete val="0"/>
        <c:axPos val="l"/>
        <c:majorGridlines/>
        <c:title>
          <c:tx>
            <c:rich>
              <a:bodyPr/>
              <a:lstStyle/>
              <a:p>
                <a:pPr>
                  <a:defRPr sz="1800" b="1">
                    <a:solidFill>
                      <a:sysClr val="windowText" lastClr="000000"/>
                    </a:solidFill>
                  </a:defRPr>
                </a:pPr>
                <a:r>
                  <a:rPr lang="en-US" sz="1800" b="1" dirty="0">
                    <a:solidFill>
                      <a:sysClr val="windowText" lastClr="000000"/>
                    </a:solidFill>
                  </a:rPr>
                  <a:t>Millions of Pounds </a:t>
                </a:r>
              </a:p>
            </c:rich>
          </c:tx>
          <c:layout>
            <c:manualLayout>
              <c:xMode val="edge"/>
              <c:yMode val="edge"/>
              <c:x val="1.6859831733362095E-2"/>
              <c:y val="0.25851005965164164"/>
            </c:manualLayout>
          </c:layout>
          <c:overlay val="0"/>
        </c:title>
        <c:numFmt formatCode="_(* #,##0_);_(* \(#,##0\);_(* &quot;-&quot;??_);_(@_)" sourceLinked="1"/>
        <c:majorTickMark val="none"/>
        <c:minorTickMark val="none"/>
        <c:tickLblPos val="nextTo"/>
        <c:txPr>
          <a:bodyPr/>
          <a:lstStyle/>
          <a:p>
            <a:pPr>
              <a:defRPr sz="1200">
                <a:solidFill>
                  <a:sysClr val="windowText" lastClr="000000"/>
                </a:solidFill>
              </a:defRPr>
            </a:pPr>
            <a:endParaRPr lang="en-US"/>
          </a:p>
        </c:txPr>
        <c:crossAx val="299346840"/>
        <c:crosses val="autoZero"/>
        <c:crossBetween val="between"/>
        <c:dispUnits>
          <c:builtInUnit val="millions"/>
        </c:dispUnits>
      </c:valAx>
      <c:spPr>
        <a:ln>
          <a:solidFill>
            <a:srgbClr val="857E8E"/>
          </a:solidFill>
        </a:ln>
      </c:spPr>
    </c:plotArea>
    <c:plotVisOnly val="1"/>
    <c:dispBlanksAs val="gap"/>
    <c:showDLblsOverMax val="0"/>
  </c:chart>
  <c:spPr>
    <a:ln w="19050">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chemeClr val="accent1">
                    <a:lumMod val="50000"/>
                  </a:schemeClr>
                </a:solidFill>
              </a:defRPr>
            </a:pPr>
            <a:r>
              <a:rPr lang="en-US" sz="1800" dirty="0">
                <a:solidFill>
                  <a:sysClr val="windowText" lastClr="000000"/>
                </a:solidFill>
              </a:rPr>
              <a:t>TRI Releases </a:t>
            </a:r>
            <a:r>
              <a:rPr lang="en-US" sz="1800" dirty="0" smtClean="0">
                <a:solidFill>
                  <a:sysClr val="windowText" lastClr="000000"/>
                </a:solidFill>
              </a:rPr>
              <a:t>by the </a:t>
            </a:r>
            <a:r>
              <a:rPr lang="en-US" sz="1800" dirty="0">
                <a:solidFill>
                  <a:sysClr val="windowText" lastClr="000000"/>
                </a:solidFill>
              </a:rPr>
              <a:t>Top 3 Pharmaceutical Companies</a:t>
            </a:r>
          </a:p>
        </c:rich>
      </c:tx>
      <c:layout>
        <c:manualLayout>
          <c:xMode val="edge"/>
          <c:yMode val="edge"/>
          <c:x val="0.15798824575282519"/>
          <c:y val="6.2319481968746752E-2"/>
        </c:manualLayout>
      </c:layout>
      <c:overlay val="0"/>
    </c:title>
    <c:autoTitleDeleted val="0"/>
    <c:plotArea>
      <c:layout>
        <c:manualLayout>
          <c:layoutTarget val="inner"/>
          <c:xMode val="edge"/>
          <c:yMode val="edge"/>
          <c:x val="0.1084129523081479"/>
          <c:y val="0.1501872335434328"/>
          <c:w val="0.79831170409254404"/>
          <c:h val="0.74117786907071403"/>
        </c:manualLayout>
      </c:layout>
      <c:lineChart>
        <c:grouping val="standard"/>
        <c:varyColors val="0"/>
        <c:ser>
          <c:idx val="0"/>
          <c:order val="0"/>
          <c:tx>
            <c:strRef>
              <c:f>'Releases of Top Parents'!$AN$26</c:f>
              <c:strCache>
                <c:ptCount val="1"/>
                <c:pt idx="0">
                  <c:v>Pharmaceutical Industry</c:v>
                </c:pt>
              </c:strCache>
            </c:strRef>
          </c:tx>
          <c:spPr>
            <a:ln w="38100">
              <a:solidFill>
                <a:srgbClr val="953735"/>
              </a:solidFill>
            </a:ln>
          </c:spPr>
          <c:marker>
            <c:symbol val="none"/>
          </c:marker>
          <c:dLbls>
            <c:dLbl>
              <c:idx val="9"/>
              <c:layout>
                <c:manualLayout>
                  <c:x val="-7.7263658014970357E-2"/>
                  <c:y val="-4.2315464643006583E-2"/>
                </c:manualLayout>
              </c:layout>
              <c:tx>
                <c:rich>
                  <a:bodyPr/>
                  <a:lstStyle/>
                  <a:p>
                    <a:r>
                      <a:rPr lang="en-US" sz="1600" b="1" dirty="0" smtClean="0">
                        <a:solidFill>
                          <a:srgbClr val="953735"/>
                        </a:solidFill>
                      </a:rPr>
                      <a:t>- 67</a:t>
                    </a:r>
                    <a:r>
                      <a:rPr lang="en-US" sz="1600" b="1" dirty="0">
                        <a:solidFill>
                          <a:srgbClr val="953735"/>
                        </a:solidFill>
                      </a:rPr>
                      <a:t>%</a:t>
                    </a:r>
                    <a:endParaRPr lang="en-US" sz="1600" dirty="0">
                      <a:solidFill>
                        <a:srgbClr val="953735"/>
                      </a:solidFill>
                    </a:endParaRP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1">
                    <a:solidFill>
                      <a:schemeClr val="accent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'Releases of Top Parents'!$S$28:$S$37</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'Releases of Top Parents'!$AN$28:$AN$37</c:f>
              <c:numCache>
                <c:formatCode>#,##0</c:formatCode>
                <c:ptCount val="10"/>
                <c:pt idx="0">
                  <c:v>12225779.280332584</c:v>
                </c:pt>
                <c:pt idx="1">
                  <c:v>8011180.2436571959</c:v>
                </c:pt>
                <c:pt idx="2">
                  <c:v>6642982.1181914033</c:v>
                </c:pt>
                <c:pt idx="3">
                  <c:v>5250662.8670125324</c:v>
                </c:pt>
                <c:pt idx="4">
                  <c:v>8881541.9596054088</c:v>
                </c:pt>
                <c:pt idx="5">
                  <c:v>4232938.5893285032</c:v>
                </c:pt>
                <c:pt idx="6">
                  <c:v>4957224.2199718282</c:v>
                </c:pt>
                <c:pt idx="7">
                  <c:v>3837319.5056006992</c:v>
                </c:pt>
                <c:pt idx="8">
                  <c:v>3088667.649933544</c:v>
                </c:pt>
                <c:pt idx="9">
                  <c:v>4016061.0991188511</c:v>
                </c:pt>
              </c:numCache>
            </c:numRef>
          </c:val>
          <c:smooth val="0"/>
        </c:ser>
        <c:ser>
          <c:idx val="1"/>
          <c:order val="1"/>
          <c:tx>
            <c:strRef>
              <c:f>'Releases of Top Parents'!$AO$26</c:f>
              <c:strCache>
                <c:ptCount val="1"/>
                <c:pt idx="0">
                  <c:v>Top 3 Companies</c:v>
                </c:pt>
              </c:strCache>
            </c:strRef>
          </c:tx>
          <c:spPr>
            <a:ln w="38100">
              <a:solidFill>
                <a:srgbClr val="9BBB59"/>
              </a:solidFill>
            </a:ln>
          </c:spPr>
          <c:marker>
            <c:symbol val="none"/>
          </c:marker>
          <c:dLbls>
            <c:dLbl>
              <c:idx val="9"/>
              <c:layout>
                <c:manualLayout>
                  <c:x val="-7.0560780596869835E-2"/>
                  <c:y val="3.4305222716725516E-2"/>
                </c:manualLayout>
              </c:layout>
              <c:tx>
                <c:rich>
                  <a:bodyPr/>
                  <a:lstStyle/>
                  <a:p>
                    <a:r>
                      <a:rPr lang="en-US" sz="1200" b="1" dirty="0">
                        <a:solidFill>
                          <a:srgbClr val="608E3A"/>
                        </a:solidFill>
                      </a:rPr>
                      <a:t> </a:t>
                    </a:r>
                    <a:r>
                      <a:rPr lang="en-US" sz="1600" b="1" dirty="0" smtClean="0">
                        <a:solidFill>
                          <a:srgbClr val="608E3A"/>
                        </a:solidFill>
                      </a:rPr>
                      <a:t>-73% </a:t>
                    </a:r>
                    <a:endParaRPr lang="en-US" sz="1600" dirty="0">
                      <a:solidFill>
                        <a:srgbClr val="608E3A"/>
                      </a:solidFill>
                    </a:endParaRP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1">
                    <a:solidFill>
                      <a:schemeClr val="accent6">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'Releases of Top Parents'!$S$28:$S$37</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'Releases of Top Parents'!$AO$28:$AO$37</c:f>
              <c:numCache>
                <c:formatCode>_(* #,##0_);_(* \(#,##0\);_(* "-"??_);_(@_)</c:formatCode>
                <c:ptCount val="10"/>
                <c:pt idx="0">
                  <c:v>6236038.3378388463</c:v>
                </c:pt>
                <c:pt idx="1">
                  <c:v>4133238.7393840593</c:v>
                </c:pt>
                <c:pt idx="2">
                  <c:v>3353225.4137857961</c:v>
                </c:pt>
                <c:pt idx="3">
                  <c:v>2466409.4090646161</c:v>
                </c:pt>
                <c:pt idx="4">
                  <c:v>6061310.5124737229</c:v>
                </c:pt>
                <c:pt idx="5">
                  <c:v>1561970.4640512131</c:v>
                </c:pt>
                <c:pt idx="6">
                  <c:v>1176451.169839785</c:v>
                </c:pt>
                <c:pt idx="7">
                  <c:v>2014997.370789917</c:v>
                </c:pt>
                <c:pt idx="8">
                  <c:v>1474277.995454201</c:v>
                </c:pt>
                <c:pt idx="9">
                  <c:v>1654036.465114285</c:v>
                </c:pt>
              </c:numCache>
            </c:numRef>
          </c:val>
          <c:smooth val="0"/>
        </c:ser>
        <c:ser>
          <c:idx val="2"/>
          <c:order val="2"/>
          <c:tx>
            <c:strRef>
              <c:f>'Releases of Top Parents'!$AP$26</c:f>
              <c:strCache>
                <c:ptCount val="1"/>
                <c:pt idx="0">
                  <c:v>All other Pharmaceutical Facilities</c:v>
                </c:pt>
              </c:strCache>
            </c:strRef>
          </c:tx>
          <c:spPr>
            <a:ln w="38100">
              <a:solidFill>
                <a:srgbClr val="4F81BD"/>
              </a:solidFill>
            </a:ln>
          </c:spPr>
          <c:marker>
            <c:symbol val="none"/>
          </c:marker>
          <c:dLbls>
            <c:dLbl>
              <c:idx val="9"/>
              <c:layout>
                <c:manualLayout>
                  <c:x val="-3.3898245358219226E-2"/>
                  <c:y val="-3.2590865000570582E-2"/>
                </c:manualLayout>
              </c:layout>
              <c:tx>
                <c:rich>
                  <a:bodyPr/>
                  <a:lstStyle/>
                  <a:p>
                    <a:pPr>
                      <a:defRPr sz="1600" b="1">
                        <a:solidFill>
                          <a:srgbClr val="376092"/>
                        </a:solidFill>
                      </a:defRPr>
                    </a:pPr>
                    <a:r>
                      <a:rPr lang="en-US" sz="1600" b="1" dirty="0" smtClean="0">
                        <a:solidFill>
                          <a:srgbClr val="376092"/>
                        </a:solidFill>
                      </a:rPr>
                      <a:t>-61%</a:t>
                    </a:r>
                    <a:endParaRPr lang="en-US" sz="1600" dirty="0">
                      <a:solidFill>
                        <a:srgbClr val="376092"/>
                      </a:solidFill>
                    </a:endParaRPr>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chemeClr val="accent3">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'Releases of Top Parents'!$S$28:$S$37</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'Releases of Top Parents'!$AP$28:$AP$37</c:f>
              <c:numCache>
                <c:formatCode>#,##0</c:formatCode>
                <c:ptCount val="10"/>
                <c:pt idx="0">
                  <c:v>5989740.9424937395</c:v>
                </c:pt>
                <c:pt idx="1">
                  <c:v>3877941.5042731371</c:v>
                </c:pt>
                <c:pt idx="2">
                  <c:v>3289756.7044056072</c:v>
                </c:pt>
                <c:pt idx="3">
                  <c:v>2784253.4579479164</c:v>
                </c:pt>
                <c:pt idx="4">
                  <c:v>2820231.4471316868</c:v>
                </c:pt>
                <c:pt idx="5">
                  <c:v>2670968.1252772901</c:v>
                </c:pt>
                <c:pt idx="6">
                  <c:v>3780773.0501320427</c:v>
                </c:pt>
                <c:pt idx="7">
                  <c:v>1822322.134810782</c:v>
                </c:pt>
                <c:pt idx="8">
                  <c:v>1614389.6544793434</c:v>
                </c:pt>
                <c:pt idx="9">
                  <c:v>2362024.6340045659</c:v>
                </c:pt>
              </c:numCache>
            </c:numRef>
          </c:val>
          <c:smooth val="0"/>
        </c:ser>
        <c:dLbls>
          <c:showLegendKey val="0"/>
          <c:showVal val="0"/>
          <c:showCatName val="0"/>
          <c:showSerName val="0"/>
          <c:showPercent val="0"/>
          <c:showBubbleSize val="0"/>
        </c:dLbls>
        <c:smooth val="0"/>
        <c:axId val="299348016"/>
        <c:axId val="299348408"/>
      </c:lineChart>
      <c:catAx>
        <c:axId val="299348016"/>
        <c:scaling>
          <c:orientation val="minMax"/>
        </c:scaling>
        <c:delete val="0"/>
        <c:axPos val="b"/>
        <c:numFmt formatCode="General" sourceLinked="1"/>
        <c:majorTickMark val="none"/>
        <c:minorTickMark val="none"/>
        <c:tickLblPos val="nextTo"/>
        <c:txPr>
          <a:bodyPr/>
          <a:lstStyle/>
          <a:p>
            <a:pPr>
              <a:defRPr sz="1200"/>
            </a:pPr>
            <a:endParaRPr lang="en-US"/>
          </a:p>
        </c:txPr>
        <c:crossAx val="299348408"/>
        <c:crosses val="autoZero"/>
        <c:auto val="1"/>
        <c:lblAlgn val="ctr"/>
        <c:lblOffset val="100"/>
        <c:noMultiLvlLbl val="0"/>
      </c:catAx>
      <c:valAx>
        <c:axId val="299348408"/>
        <c:scaling>
          <c:orientation val="minMax"/>
          <c:max val="14000000"/>
        </c:scaling>
        <c:delete val="0"/>
        <c:axPos val="l"/>
        <c:majorGridlines/>
        <c:numFmt formatCode="#,##0" sourceLinked="1"/>
        <c:majorTickMark val="none"/>
        <c:minorTickMark val="none"/>
        <c:tickLblPos val="nextTo"/>
        <c:spPr>
          <a:ln w="9525">
            <a:noFill/>
          </a:ln>
        </c:spPr>
        <c:txPr>
          <a:bodyPr/>
          <a:lstStyle/>
          <a:p>
            <a:pPr>
              <a:defRPr sz="1200"/>
            </a:pPr>
            <a:endParaRPr lang="en-US"/>
          </a:p>
        </c:txPr>
        <c:crossAx val="299348016"/>
        <c:crosses val="autoZero"/>
        <c:crossBetween val="between"/>
        <c:dispUnits>
          <c:builtInUnit val="millions"/>
          <c:dispUnitsLbl>
            <c:layout>
              <c:manualLayout>
                <c:xMode val="edge"/>
                <c:yMode val="edge"/>
                <c:x val="3.713692038495188E-2"/>
                <c:y val="0.2537228023127544"/>
              </c:manualLayout>
            </c:layout>
            <c:tx>
              <c:rich>
                <a:bodyPr/>
                <a:lstStyle/>
                <a:p>
                  <a:pPr>
                    <a:defRPr sz="1800"/>
                  </a:pPr>
                  <a:r>
                    <a:rPr lang="en-US" sz="1800"/>
                    <a:t>Millions of Pounds</a:t>
                  </a:r>
                </a:p>
              </c:rich>
            </c:tx>
          </c:dispUnitsLbl>
        </c:dispUnits>
      </c:valAx>
      <c:spPr>
        <a:ln>
          <a:solidFill>
            <a:schemeClr val="bg1">
              <a:lumMod val="65000"/>
            </a:schemeClr>
          </a:solidFill>
        </a:ln>
      </c:spPr>
    </c:plotArea>
    <c:legend>
      <c:legendPos val="r"/>
      <c:layout>
        <c:manualLayout>
          <c:xMode val="edge"/>
          <c:yMode val="edge"/>
          <c:x val="0.6329065811218042"/>
          <c:y val="0.19466269162006922"/>
          <c:w val="0.32419935355302809"/>
          <c:h val="0.17460059340408535"/>
        </c:manualLayout>
      </c:layout>
      <c:overlay val="0"/>
      <c:spPr>
        <a:solidFill>
          <a:schemeClr val="accent3"/>
        </a:solidFill>
        <a:ln>
          <a:solidFill>
            <a:schemeClr val="bg1">
              <a:lumMod val="50000"/>
            </a:schemeClr>
          </a:solidFill>
        </a:ln>
      </c:spPr>
      <c:txPr>
        <a:bodyPr/>
        <a:lstStyle/>
        <a:p>
          <a:pPr>
            <a:defRPr sz="1200"/>
          </a:pPr>
          <a:endParaRPr lang="en-US"/>
        </a:p>
      </c:txPr>
    </c:legend>
    <c:plotVisOnly val="1"/>
    <c:dispBlanksAs val="gap"/>
    <c:showDLblsOverMax val="0"/>
  </c:chart>
  <c:spPr>
    <a:ln w="19050">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Waste Managed for Key </a:t>
            </a:r>
            <a:r>
              <a:rPr lang="en-US" sz="1800" baseline="0" dirty="0" smtClean="0"/>
              <a:t>Solvents</a:t>
            </a:r>
            <a:endParaRPr lang="en-US" sz="1800" dirty="0"/>
          </a:p>
        </c:rich>
      </c:tx>
      <c:layout>
        <c:manualLayout>
          <c:xMode val="edge"/>
          <c:yMode val="edge"/>
          <c:x val="0.38649448391522695"/>
          <c:y val="5.7631889763779524E-2"/>
        </c:manualLayout>
      </c:layout>
      <c:overlay val="0"/>
    </c:title>
    <c:autoTitleDeleted val="0"/>
    <c:plotArea>
      <c:layout>
        <c:manualLayout>
          <c:layoutTarget val="inner"/>
          <c:xMode val="edge"/>
          <c:yMode val="edge"/>
          <c:x val="0.13638746545570693"/>
          <c:y val="0.12947226668104725"/>
          <c:w val="0.81407966365315443"/>
          <c:h val="0.70533533033444007"/>
        </c:manualLayout>
      </c:layout>
      <c:areaChart>
        <c:grouping val="stacked"/>
        <c:varyColors val="0"/>
        <c:ser>
          <c:idx val="1"/>
          <c:order val="0"/>
          <c:tx>
            <c:v>Waste Managed, Key Solvents</c:v>
          </c:tx>
          <c:spPr>
            <a:solidFill>
              <a:srgbClr val="9BBB59"/>
            </a:solidFill>
            <a:ln>
              <a:solidFill>
                <a:srgbClr val="9BBB59"/>
              </a:solidFill>
              <a:prstDash val="sysDash"/>
            </a:ln>
          </c:spPr>
          <c:cat>
            <c:numRef>
              <c:f>'Specific Chemicals'!$A$24:$A$33</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'Specific Chemicals'!$C$24:$C$33</c:f>
              <c:numCache>
                <c:formatCode>_(* #,##0_);_(* \(#,##0\);_(* "-"??_);_(@_)</c:formatCode>
                <c:ptCount val="10"/>
                <c:pt idx="0">
                  <c:v>367272194</c:v>
                </c:pt>
                <c:pt idx="1">
                  <c:v>331799106</c:v>
                </c:pt>
                <c:pt idx="2">
                  <c:v>283070379</c:v>
                </c:pt>
                <c:pt idx="3">
                  <c:v>234306791</c:v>
                </c:pt>
                <c:pt idx="4">
                  <c:v>197923080</c:v>
                </c:pt>
                <c:pt idx="5">
                  <c:v>175284509</c:v>
                </c:pt>
                <c:pt idx="6">
                  <c:v>130676173</c:v>
                </c:pt>
                <c:pt idx="7">
                  <c:v>122569261</c:v>
                </c:pt>
                <c:pt idx="8">
                  <c:v>126770941</c:v>
                </c:pt>
                <c:pt idx="9">
                  <c:v>130456542</c:v>
                </c:pt>
              </c:numCache>
            </c:numRef>
          </c:val>
        </c:ser>
        <c:ser>
          <c:idx val="3"/>
          <c:order val="1"/>
          <c:tx>
            <c:v>Waste Managed, All Other Chemicals</c:v>
          </c:tx>
          <c:spPr>
            <a:solidFill>
              <a:srgbClr val="F79646"/>
            </a:solidFill>
            <a:ln>
              <a:solidFill>
                <a:srgbClr val="F79646"/>
              </a:solidFill>
            </a:ln>
          </c:spPr>
          <c:val>
            <c:numRef>
              <c:f>'Specific Chemicals'!$G$24:$G$33</c:f>
              <c:numCache>
                <c:formatCode>_(* #,##0_);_(* \(#,##0\);_(* "-"??_);_(@_)</c:formatCode>
                <c:ptCount val="10"/>
                <c:pt idx="0">
                  <c:v>116305553</c:v>
                </c:pt>
                <c:pt idx="1">
                  <c:v>117208537</c:v>
                </c:pt>
                <c:pt idx="2">
                  <c:v>102616580</c:v>
                </c:pt>
                <c:pt idx="3">
                  <c:v>97879750</c:v>
                </c:pt>
                <c:pt idx="4">
                  <c:v>84057202</c:v>
                </c:pt>
                <c:pt idx="5">
                  <c:v>61934289</c:v>
                </c:pt>
                <c:pt idx="6">
                  <c:v>62369979</c:v>
                </c:pt>
                <c:pt idx="7">
                  <c:v>45340419</c:v>
                </c:pt>
                <c:pt idx="8">
                  <c:v>42449187</c:v>
                </c:pt>
                <c:pt idx="9">
                  <c:v>48872537</c:v>
                </c:pt>
              </c:numCache>
            </c:numRef>
          </c:val>
        </c:ser>
        <c:dLbls>
          <c:showLegendKey val="0"/>
          <c:showVal val="0"/>
          <c:showCatName val="0"/>
          <c:showSerName val="0"/>
          <c:showPercent val="0"/>
          <c:showBubbleSize val="0"/>
        </c:dLbls>
        <c:axId val="299349192"/>
        <c:axId val="299349584"/>
      </c:areaChart>
      <c:catAx>
        <c:axId val="299349192"/>
        <c:scaling>
          <c:orientation val="minMax"/>
        </c:scaling>
        <c:delete val="0"/>
        <c:axPos val="b"/>
        <c:numFmt formatCode="General" sourceLinked="1"/>
        <c:majorTickMark val="out"/>
        <c:minorTickMark val="none"/>
        <c:tickLblPos val="nextTo"/>
        <c:txPr>
          <a:bodyPr/>
          <a:lstStyle/>
          <a:p>
            <a:pPr>
              <a:defRPr sz="1200"/>
            </a:pPr>
            <a:endParaRPr lang="en-US"/>
          </a:p>
        </c:txPr>
        <c:crossAx val="299349584"/>
        <c:crosses val="autoZero"/>
        <c:auto val="1"/>
        <c:lblAlgn val="ctr"/>
        <c:lblOffset val="100"/>
        <c:noMultiLvlLbl val="0"/>
      </c:catAx>
      <c:valAx>
        <c:axId val="299349584"/>
        <c:scaling>
          <c:orientation val="minMax"/>
        </c:scaling>
        <c:delete val="0"/>
        <c:axPos val="l"/>
        <c:majorGridlines/>
        <c:title>
          <c:tx>
            <c:rich>
              <a:bodyPr rot="-5400000" vert="horz"/>
              <a:lstStyle/>
              <a:p>
                <a:pPr>
                  <a:defRPr sz="1800"/>
                </a:pPr>
                <a:r>
                  <a:rPr lang="en-US" sz="1800" baseline="0" dirty="0"/>
                  <a:t>Millions of Pounds</a:t>
                </a:r>
                <a:endParaRPr lang="en-US" sz="1800" dirty="0"/>
              </a:p>
            </c:rich>
          </c:tx>
          <c:layout>
            <c:manualLayout>
              <c:xMode val="edge"/>
              <c:yMode val="edge"/>
              <c:x val="2.9077304077254774E-2"/>
              <c:y val="0.25650021872265966"/>
            </c:manualLayout>
          </c:layout>
          <c:overlay val="0"/>
        </c:title>
        <c:numFmt formatCode="#,##0" sourceLinked="0"/>
        <c:majorTickMark val="out"/>
        <c:minorTickMark val="none"/>
        <c:tickLblPos val="nextTo"/>
        <c:txPr>
          <a:bodyPr/>
          <a:lstStyle/>
          <a:p>
            <a:pPr>
              <a:defRPr sz="1200"/>
            </a:pPr>
            <a:endParaRPr lang="en-US"/>
          </a:p>
        </c:txPr>
        <c:crossAx val="299349192"/>
        <c:crosses val="autoZero"/>
        <c:crossBetween val="midCat"/>
        <c:dispUnits>
          <c:builtInUnit val="millions"/>
        </c:dispUnits>
      </c:valAx>
    </c:plotArea>
    <c:legend>
      <c:legendPos val="r"/>
      <c:layout>
        <c:manualLayout>
          <c:xMode val="edge"/>
          <c:yMode val="edge"/>
          <c:x val="0.53215054661208328"/>
          <c:y val="0.18096719160104988"/>
          <c:w val="0.41775402883576784"/>
          <c:h val="0.10862117235345582"/>
        </c:manualLayout>
      </c:layout>
      <c:overlay val="0"/>
      <c:spPr>
        <a:solidFill>
          <a:schemeClr val="accent3"/>
        </a:solidFill>
        <a:ln>
          <a:solidFill>
            <a:schemeClr val="tx1">
              <a:lumMod val="50000"/>
              <a:lumOff val="50000"/>
            </a:schemeClr>
          </a:solidFill>
        </a:ln>
      </c:spPr>
      <c:txPr>
        <a:bodyPr/>
        <a:lstStyle/>
        <a:p>
          <a:pPr>
            <a:defRPr sz="12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0.19846</cdr:x>
      <cdr:y>0.48116</cdr:y>
    </cdr:from>
    <cdr:to>
      <cdr:x>0.39936</cdr:x>
      <cdr:y>0.56796</cdr:y>
    </cdr:to>
    <cdr:sp macro="" textlink="">
      <cdr:nvSpPr>
        <cdr:cNvPr id="2" name="TextBox 1"/>
        <cdr:cNvSpPr txBox="1"/>
      </cdr:nvSpPr>
      <cdr:spPr>
        <a:xfrm xmlns:a="http://schemas.openxmlformats.org/drawingml/2006/main">
          <a:off x="1529568" y="1990358"/>
          <a:ext cx="1548354" cy="35905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953735"/>
              </a:solidFill>
            </a:rPr>
            <a:t>Releases</a:t>
          </a:r>
          <a:endParaRPr lang="en-US" sz="1600" b="1" dirty="0">
            <a:solidFill>
              <a:srgbClr val="953735"/>
            </a:solidFill>
          </a:endParaRPr>
        </a:p>
      </cdr:txBody>
    </cdr:sp>
  </cdr:relSizeAnchor>
  <cdr:relSizeAnchor xmlns:cdr="http://schemas.openxmlformats.org/drawingml/2006/chartDrawing">
    <cdr:from>
      <cdr:x>0.26222</cdr:x>
      <cdr:y>0.23045</cdr:y>
    </cdr:from>
    <cdr:to>
      <cdr:x>0.47999</cdr:x>
      <cdr:y>0.31725</cdr:y>
    </cdr:to>
    <cdr:sp macro="" textlink="">
      <cdr:nvSpPr>
        <cdr:cNvPr id="3" name="TextBox 1"/>
        <cdr:cNvSpPr txBox="1"/>
      </cdr:nvSpPr>
      <cdr:spPr>
        <a:xfrm xmlns:a="http://schemas.openxmlformats.org/drawingml/2006/main">
          <a:off x="2020957" y="953259"/>
          <a:ext cx="1678372" cy="35905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376092"/>
              </a:solidFill>
            </a:rPr>
            <a:t>Waste Managed</a:t>
          </a:r>
          <a:endParaRPr lang="en-US" sz="1600" b="1" dirty="0">
            <a:solidFill>
              <a:srgbClr val="376092"/>
            </a:solidFill>
          </a:endParaRPr>
        </a:p>
      </cdr:txBody>
    </cdr:sp>
  </cdr:relSizeAnchor>
  <cdr:relSizeAnchor xmlns:cdr="http://schemas.openxmlformats.org/drawingml/2006/chartDrawing">
    <cdr:from>
      <cdr:x>0.74332</cdr:x>
      <cdr:y>0.73657</cdr:y>
    </cdr:from>
    <cdr:to>
      <cdr:x>0.85719</cdr:x>
      <cdr:y>0.82936</cdr:y>
    </cdr:to>
    <cdr:sp macro="" textlink="">
      <cdr:nvSpPr>
        <cdr:cNvPr id="4" name="TextBox 4"/>
        <cdr:cNvSpPr txBox="1"/>
      </cdr:nvSpPr>
      <cdr:spPr>
        <a:xfrm xmlns:a="http://schemas.openxmlformats.org/drawingml/2006/main">
          <a:off x="5728831" y="3046860"/>
          <a:ext cx="877606" cy="38383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1" dirty="0" smtClean="0">
              <a:solidFill>
                <a:srgbClr val="953735"/>
              </a:solidFill>
            </a:rPr>
            <a:t>- 67%</a:t>
          </a:r>
          <a:endParaRPr lang="en-US" sz="1800" b="1" dirty="0">
            <a:solidFill>
              <a:srgbClr val="953735"/>
            </a:solidFill>
          </a:endParaRPr>
        </a:p>
      </cdr:txBody>
    </cdr:sp>
  </cdr:relSizeAnchor>
  <cdr:relSizeAnchor xmlns:cdr="http://schemas.openxmlformats.org/drawingml/2006/chartDrawing">
    <cdr:from>
      <cdr:x>0.66889</cdr:x>
      <cdr:y>0.55715</cdr:y>
    </cdr:from>
    <cdr:to>
      <cdr:x>0.78608</cdr:x>
      <cdr:y>0.64994</cdr:y>
    </cdr:to>
    <cdr:sp macro="" textlink="">
      <cdr:nvSpPr>
        <cdr:cNvPr id="5" name="TextBox 4"/>
        <cdr:cNvSpPr txBox="1"/>
      </cdr:nvSpPr>
      <cdr:spPr>
        <a:xfrm xmlns:a="http://schemas.openxmlformats.org/drawingml/2006/main">
          <a:off x="5155177" y="2304703"/>
          <a:ext cx="903194" cy="38383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1" dirty="0" smtClean="0">
              <a:solidFill>
                <a:srgbClr val="376092"/>
              </a:solidFill>
            </a:rPr>
            <a:t>- 63%</a:t>
          </a:r>
          <a:endParaRPr lang="en-US" sz="1800" b="1" dirty="0">
            <a:solidFill>
              <a:srgbClr val="37609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0.74058</cdr:x>
      <cdr:y>0.45604</cdr:y>
    </cdr:from>
    <cdr:to>
      <cdr:x>0.86106</cdr:x>
      <cdr:y>0.54396</cdr:y>
    </cdr:to>
    <cdr:sp macro="" textlink="">
      <cdr:nvSpPr>
        <cdr:cNvPr id="3" name="TextBox 4"/>
        <cdr:cNvSpPr txBox="1"/>
      </cdr:nvSpPr>
      <cdr:spPr>
        <a:xfrm xmlns:a="http://schemas.openxmlformats.org/drawingml/2006/main">
          <a:off x="6230093" y="1878934"/>
          <a:ext cx="1013535" cy="36219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1" dirty="0" smtClean="0">
              <a:solidFill>
                <a:srgbClr val="E26B0A"/>
              </a:solidFill>
            </a:rPr>
            <a:t>- 29%</a:t>
          </a:r>
          <a:endParaRPr lang="en-US" sz="1800" b="1" dirty="0">
            <a:solidFill>
              <a:srgbClr val="E26B0A"/>
            </a:solidFill>
          </a:endParaRPr>
        </a:p>
      </cdr:txBody>
    </cdr:sp>
  </cdr:relSizeAnchor>
  <cdr:relSizeAnchor xmlns:cdr="http://schemas.openxmlformats.org/drawingml/2006/chartDrawing">
    <cdr:from>
      <cdr:x>0.75507</cdr:x>
      <cdr:y>0.68829</cdr:y>
    </cdr:from>
    <cdr:to>
      <cdr:x>0.88858</cdr:x>
      <cdr:y>0.74982</cdr:y>
    </cdr:to>
    <cdr:sp macro="" textlink="">
      <cdr:nvSpPr>
        <cdr:cNvPr id="4" name="TextBox 4"/>
        <cdr:cNvSpPr txBox="1"/>
      </cdr:nvSpPr>
      <cdr:spPr>
        <a:xfrm xmlns:a="http://schemas.openxmlformats.org/drawingml/2006/main">
          <a:off x="6352013" y="2835796"/>
          <a:ext cx="1123150" cy="25350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1" dirty="0" smtClean="0">
              <a:solidFill>
                <a:srgbClr val="953735"/>
              </a:solidFill>
            </a:rPr>
            <a:t>- 67%</a:t>
          </a:r>
          <a:endParaRPr lang="en-US" sz="1800" b="1" dirty="0">
            <a:solidFill>
              <a:srgbClr val="953735"/>
            </a:solidFill>
          </a:endParaRPr>
        </a:p>
      </cdr:txBody>
    </cdr:sp>
  </cdr:relSizeAnchor>
  <cdr:relSizeAnchor xmlns:cdr="http://schemas.openxmlformats.org/drawingml/2006/chartDrawing">
    <cdr:from>
      <cdr:x>0.23929</cdr:x>
      <cdr:y>0.22406</cdr:y>
    </cdr:from>
    <cdr:to>
      <cdr:x>0.65851</cdr:x>
      <cdr:y>0.31767</cdr:y>
    </cdr:to>
    <cdr:sp macro="" textlink="">
      <cdr:nvSpPr>
        <cdr:cNvPr id="5" name="TextBox 4"/>
        <cdr:cNvSpPr txBox="1"/>
      </cdr:nvSpPr>
      <cdr:spPr>
        <a:xfrm xmlns:a="http://schemas.openxmlformats.org/drawingml/2006/main">
          <a:off x="2013020" y="923121"/>
          <a:ext cx="3526679" cy="38567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E26B0A"/>
              </a:solidFill>
            </a:rPr>
            <a:t>Manufacturing Industry</a:t>
          </a:r>
          <a:endParaRPr lang="en-US" sz="1600" b="1" dirty="0">
            <a:solidFill>
              <a:srgbClr val="E26B0A"/>
            </a:solidFill>
          </a:endParaRPr>
        </a:p>
      </cdr:txBody>
    </cdr:sp>
  </cdr:relSizeAnchor>
  <cdr:relSizeAnchor xmlns:cdr="http://schemas.openxmlformats.org/drawingml/2006/chartDrawing">
    <cdr:from>
      <cdr:x>0.15974</cdr:x>
      <cdr:y>0.5961</cdr:y>
    </cdr:from>
    <cdr:to>
      <cdr:x>0.65845</cdr:x>
      <cdr:y>0.66474</cdr:y>
    </cdr:to>
    <cdr:sp macro="" textlink="">
      <cdr:nvSpPr>
        <cdr:cNvPr id="6" name="TextBox 1"/>
        <cdr:cNvSpPr txBox="1"/>
      </cdr:nvSpPr>
      <cdr:spPr>
        <a:xfrm xmlns:a="http://schemas.openxmlformats.org/drawingml/2006/main">
          <a:off x="1343806" y="2455982"/>
          <a:ext cx="4195387" cy="28280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953735"/>
              </a:solidFill>
            </a:rPr>
            <a:t>Pharmaceutical Industry</a:t>
          </a:r>
          <a:endParaRPr lang="en-US" sz="1600" b="1" dirty="0">
            <a:solidFill>
              <a:srgbClr val="953735"/>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0.7855</cdr:x>
      <cdr:y>0.25556</cdr:y>
    </cdr:from>
    <cdr:to>
      <cdr:x>0.90062</cdr:x>
      <cdr:y>0.33965</cdr:y>
    </cdr:to>
    <cdr:sp macro="" textlink="">
      <cdr:nvSpPr>
        <cdr:cNvPr id="2" name="TextBox 6"/>
        <cdr:cNvSpPr txBox="1"/>
      </cdr:nvSpPr>
      <cdr:spPr>
        <a:xfrm xmlns:a="http://schemas.openxmlformats.org/drawingml/2006/main">
          <a:off x="5549122" y="1136603"/>
          <a:ext cx="813261" cy="37398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dirty="0">
              <a:solidFill>
                <a:srgbClr val="608E3A"/>
              </a:solidFill>
            </a:rPr>
            <a:t>-2%</a:t>
          </a:r>
        </a:p>
      </cdr:txBody>
    </cdr:sp>
  </cdr:relSizeAnchor>
  <cdr:relSizeAnchor xmlns:cdr="http://schemas.openxmlformats.org/drawingml/2006/chartDrawing">
    <cdr:from>
      <cdr:x>0.78055</cdr:x>
      <cdr:y>0.59251</cdr:y>
    </cdr:from>
    <cdr:to>
      <cdr:x>0.88609</cdr:x>
      <cdr:y>0.68001</cdr:y>
    </cdr:to>
    <cdr:sp macro="" textlink="">
      <cdr:nvSpPr>
        <cdr:cNvPr id="3" name="TextBox 1"/>
        <cdr:cNvSpPr txBox="1"/>
      </cdr:nvSpPr>
      <cdr:spPr>
        <a:xfrm xmlns:a="http://schemas.openxmlformats.org/drawingml/2006/main">
          <a:off x="5514163" y="2635147"/>
          <a:ext cx="745583" cy="38915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dirty="0">
              <a:solidFill>
                <a:srgbClr val="953735"/>
              </a:solidFill>
            </a:rPr>
            <a:t>-67%</a:t>
          </a:r>
        </a:p>
      </cdr:txBody>
    </cdr:sp>
  </cdr:relSizeAnchor>
  <cdr:relSizeAnchor xmlns:cdr="http://schemas.openxmlformats.org/drawingml/2006/chartDrawing">
    <cdr:from>
      <cdr:x>0.22927</cdr:x>
      <cdr:y>0.39484</cdr:y>
    </cdr:from>
    <cdr:to>
      <cdr:x>0.44845</cdr:x>
      <cdr:y>0.47557</cdr:y>
    </cdr:to>
    <cdr:sp macro="" textlink="">
      <cdr:nvSpPr>
        <cdr:cNvPr id="5" name="TextBox 1"/>
        <cdr:cNvSpPr txBox="1"/>
      </cdr:nvSpPr>
      <cdr:spPr>
        <a:xfrm xmlns:a="http://schemas.openxmlformats.org/drawingml/2006/main">
          <a:off x="1619677" y="1756017"/>
          <a:ext cx="1548354" cy="35905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953735"/>
              </a:solidFill>
            </a:rPr>
            <a:t>Releases</a:t>
          </a:r>
          <a:endParaRPr lang="en-US" sz="1600" b="1" dirty="0">
            <a:solidFill>
              <a:srgbClr val="953735"/>
            </a:solidFill>
          </a:endParaRPr>
        </a:p>
      </cdr:txBody>
    </cdr:sp>
  </cdr:relSizeAnchor>
  <cdr:relSizeAnchor xmlns:cdr="http://schemas.openxmlformats.org/drawingml/2006/chartDrawing">
    <cdr:from>
      <cdr:x>0.22115</cdr:x>
      <cdr:y>0.19624</cdr:y>
    </cdr:from>
    <cdr:to>
      <cdr:x>0.43911</cdr:x>
      <cdr:y>0.27697</cdr:y>
    </cdr:to>
    <cdr:sp macro="" textlink="">
      <cdr:nvSpPr>
        <cdr:cNvPr id="6" name="TextBox 1"/>
        <cdr:cNvSpPr txBox="1"/>
      </cdr:nvSpPr>
      <cdr:spPr>
        <a:xfrm xmlns:a="http://schemas.openxmlformats.org/drawingml/2006/main">
          <a:off x="1562305" y="872769"/>
          <a:ext cx="1539753" cy="3590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608E3A"/>
              </a:solidFill>
            </a:rPr>
            <a:t>Value-Added </a:t>
          </a:r>
          <a:endParaRPr lang="en-US" sz="1600" b="1" dirty="0">
            <a:solidFill>
              <a:srgbClr val="608E3A"/>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0.85572</cdr:x>
      <cdr:y>0.58517</cdr:y>
    </cdr:from>
    <cdr:to>
      <cdr:x>0.96151</cdr:x>
      <cdr:y>0.69636</cdr:y>
    </cdr:to>
    <cdr:sp macro="" textlink="">
      <cdr:nvSpPr>
        <cdr:cNvPr id="2" name="TextBox 4"/>
        <cdr:cNvSpPr txBox="1"/>
      </cdr:nvSpPr>
      <cdr:spPr>
        <a:xfrm xmlns:a="http://schemas.openxmlformats.org/drawingml/2006/main">
          <a:off x="4929563" y="2675393"/>
          <a:ext cx="609427" cy="50836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600" b="1" dirty="0" smtClean="0">
              <a:solidFill>
                <a:srgbClr val="953735"/>
              </a:solidFill>
            </a:rPr>
            <a:t>- 67%</a:t>
          </a:r>
          <a:endParaRPr lang="en-US" sz="1600" b="1" dirty="0">
            <a:solidFill>
              <a:srgbClr val="953735"/>
            </a:solidFill>
          </a:endParaRPr>
        </a:p>
      </cdr:txBody>
    </cdr:sp>
  </cdr:relSizeAnchor>
  <cdr:relSizeAnchor xmlns:cdr="http://schemas.openxmlformats.org/drawingml/2006/chartDrawing">
    <cdr:from>
      <cdr:x>0.86659</cdr:x>
      <cdr:y>0.75177</cdr:y>
    </cdr:from>
    <cdr:to>
      <cdr:x>0.96952</cdr:x>
      <cdr:y>0.82076</cdr:y>
    </cdr:to>
    <cdr:sp macro="" textlink="">
      <cdr:nvSpPr>
        <cdr:cNvPr id="3" name="TextBox 5"/>
        <cdr:cNvSpPr txBox="1"/>
      </cdr:nvSpPr>
      <cdr:spPr>
        <a:xfrm xmlns:a="http://schemas.openxmlformats.org/drawingml/2006/main">
          <a:off x="4992182" y="3437108"/>
          <a:ext cx="592951" cy="31542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xmlns:a="http://schemas.openxmlformats.org/drawingml/2006/main">
          <a:r>
            <a:rPr lang="en-US" sz="1600" b="1" dirty="0" smtClean="0">
              <a:solidFill>
                <a:srgbClr val="376092"/>
              </a:solidFill>
            </a:rPr>
            <a:t>- 42%</a:t>
          </a:r>
          <a:endParaRPr lang="en-US" sz="1600" b="1" dirty="0">
            <a:solidFill>
              <a:srgbClr val="376092"/>
            </a:solidFill>
          </a:endParaRPr>
        </a:p>
      </cdr:txBody>
    </cdr:sp>
  </cdr:relSizeAnchor>
  <cdr:relSizeAnchor xmlns:cdr="http://schemas.openxmlformats.org/drawingml/2006/chartDrawing">
    <cdr:from>
      <cdr:x>0.84064</cdr:x>
      <cdr:y>0.66552</cdr:y>
    </cdr:from>
    <cdr:to>
      <cdr:x>0.9679</cdr:x>
      <cdr:y>0.74279</cdr:y>
    </cdr:to>
    <cdr:sp macro="" textlink="">
      <cdr:nvSpPr>
        <cdr:cNvPr id="4" name="TextBox 4"/>
        <cdr:cNvSpPr txBox="1"/>
      </cdr:nvSpPr>
      <cdr:spPr>
        <a:xfrm xmlns:a="http://schemas.openxmlformats.org/drawingml/2006/main">
          <a:off x="4842692" y="3042774"/>
          <a:ext cx="733109" cy="35327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xmlns:a="http://schemas.openxmlformats.org/drawingml/2006/main">
          <a:pPr algn="r"/>
          <a:r>
            <a:rPr lang="en-US" sz="1600" b="1" dirty="0" smtClean="0">
              <a:solidFill>
                <a:srgbClr val="608E3A"/>
              </a:solidFill>
            </a:rPr>
            <a:t>- 61%</a:t>
          </a:r>
          <a:endParaRPr lang="en-US" sz="1600" b="1" dirty="0">
            <a:solidFill>
              <a:srgbClr val="608E3A"/>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1DCEBBDA-0E43-49FE-9326-75AF7576F881}" type="datetimeFigureOut">
              <a:rPr lang="en-US" smtClean="0"/>
              <a:pPr/>
              <a:t>11/24/2015</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7937EFB2-87BE-4DC6-944C-AB0F88B78F5C}" type="slidenum">
              <a:rPr lang="en-US" smtClean="0"/>
              <a:pPr/>
              <a:t>‹#›</a:t>
            </a:fld>
            <a:endParaRPr lang="en-US"/>
          </a:p>
        </p:txBody>
      </p:sp>
    </p:spTree>
    <p:extLst>
      <p:ext uri="{BB962C8B-B14F-4D97-AF65-F5344CB8AC3E}">
        <p14:creationId xmlns:p14="http://schemas.microsoft.com/office/powerpoint/2010/main" val="93412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C3F29CC5-00F7-42D8-B124-DBB9CF6078E9}" type="datetimeFigureOut">
              <a:rPr lang="en-US" smtClean="0"/>
              <a:pPr/>
              <a:t>11/24/2015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E6E49B88-C793-41F8-9EA0-1766465DAF74}" type="slidenum">
              <a:rPr lang="en-US" smtClean="0"/>
              <a:pPr/>
              <a:t>‹#›</a:t>
            </a:fld>
            <a:endParaRPr lang="en-US"/>
          </a:p>
        </p:txBody>
      </p:sp>
    </p:spTree>
    <p:extLst>
      <p:ext uri="{BB962C8B-B14F-4D97-AF65-F5344CB8AC3E}">
        <p14:creationId xmlns:p14="http://schemas.microsoft.com/office/powerpoint/2010/main" val="357890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7066" indent="-291179">
              <a:defRPr sz="2400">
                <a:solidFill>
                  <a:schemeClr val="tx1"/>
                </a:solidFill>
                <a:latin typeface="Arial" charset="0"/>
                <a:ea typeface="ＭＳ Ｐゴシック" pitchFamily="84" charset="-128"/>
              </a:defRPr>
            </a:lvl2pPr>
            <a:lvl3pPr marL="1164717" indent="-232943">
              <a:defRPr sz="2400">
                <a:solidFill>
                  <a:schemeClr val="tx1"/>
                </a:solidFill>
                <a:latin typeface="Arial" charset="0"/>
                <a:ea typeface="ＭＳ Ｐゴシック" pitchFamily="84" charset="-128"/>
              </a:defRPr>
            </a:lvl3pPr>
            <a:lvl4pPr marL="1630604" indent="-232943">
              <a:defRPr sz="2400">
                <a:solidFill>
                  <a:schemeClr val="tx1"/>
                </a:solidFill>
                <a:latin typeface="Arial" charset="0"/>
                <a:ea typeface="ＭＳ Ｐゴシック" pitchFamily="84" charset="-128"/>
              </a:defRPr>
            </a:lvl4pPr>
            <a:lvl5pPr marL="2096491" indent="-232943">
              <a:defRPr sz="2400">
                <a:solidFill>
                  <a:schemeClr val="tx1"/>
                </a:solidFill>
                <a:latin typeface="Arial" charset="0"/>
                <a:ea typeface="ＭＳ Ｐゴシック" pitchFamily="84" charset="-128"/>
              </a:defRPr>
            </a:lvl5pPr>
            <a:lvl6pPr marL="2562377" indent="-232943" eaLnBrk="0" fontAlgn="base" hangingPunct="0">
              <a:spcBef>
                <a:spcPct val="0"/>
              </a:spcBef>
              <a:spcAft>
                <a:spcPct val="0"/>
              </a:spcAft>
              <a:defRPr sz="2400">
                <a:solidFill>
                  <a:schemeClr val="tx1"/>
                </a:solidFill>
                <a:latin typeface="Arial" charset="0"/>
                <a:ea typeface="ＭＳ Ｐゴシック" pitchFamily="84" charset="-128"/>
              </a:defRPr>
            </a:lvl6pPr>
            <a:lvl7pPr marL="3028264" indent="-232943" eaLnBrk="0" fontAlgn="base" hangingPunct="0">
              <a:spcBef>
                <a:spcPct val="0"/>
              </a:spcBef>
              <a:spcAft>
                <a:spcPct val="0"/>
              </a:spcAft>
              <a:defRPr sz="2400">
                <a:solidFill>
                  <a:schemeClr val="tx1"/>
                </a:solidFill>
                <a:latin typeface="Arial" charset="0"/>
                <a:ea typeface="ＭＳ Ｐゴシック" pitchFamily="84" charset="-128"/>
              </a:defRPr>
            </a:lvl7pPr>
            <a:lvl8pPr marL="3494151" indent="-232943" eaLnBrk="0" fontAlgn="base" hangingPunct="0">
              <a:spcBef>
                <a:spcPct val="0"/>
              </a:spcBef>
              <a:spcAft>
                <a:spcPct val="0"/>
              </a:spcAft>
              <a:defRPr sz="2400">
                <a:solidFill>
                  <a:schemeClr val="tx1"/>
                </a:solidFill>
                <a:latin typeface="Arial" charset="0"/>
                <a:ea typeface="ＭＳ Ｐゴシック" pitchFamily="84" charset="-128"/>
              </a:defRPr>
            </a:lvl8pPr>
            <a:lvl9pPr marL="3960038" indent="-232943" eaLnBrk="0" fontAlgn="base" hangingPunct="0">
              <a:spcBef>
                <a:spcPct val="0"/>
              </a:spcBef>
              <a:spcAft>
                <a:spcPct val="0"/>
              </a:spcAft>
              <a:defRPr sz="2400">
                <a:solidFill>
                  <a:schemeClr val="tx1"/>
                </a:solidFill>
                <a:latin typeface="Arial" charset="0"/>
                <a:ea typeface="ＭＳ Ｐゴシック" pitchFamily="84" charset="-128"/>
              </a:defRPr>
            </a:lvl9pPr>
          </a:lstStyle>
          <a:p>
            <a:fld id="{7A7B004D-D8D2-489E-9688-04F1BBDD3414}" type="slidenum">
              <a:rPr lang="en-US" altLang="en-US" sz="1200"/>
              <a:pPr/>
              <a:t>1</a:t>
            </a:fld>
            <a:endParaRPr lang="en-US" alt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827508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the chemicals that are being reduced those that you would expect to see reduced through the implementation of green chemistry activities?</a:t>
            </a:r>
            <a:r>
              <a:rPr lang="en-US" baseline="0" dirty="0" smtClean="0"/>
              <a:t> The published literature indicates that reductions in solvents are often expected through green chemistry projects, so we looked at the contribution of 5 solvents to the trend observed. </a:t>
            </a:r>
            <a:r>
              <a:rPr lang="en-US" dirty="0" smtClean="0"/>
              <a:t>These 5 chemicals</a:t>
            </a:r>
            <a:r>
              <a:rPr lang="en-US" baseline="0" dirty="0" smtClean="0"/>
              <a:t> account for 75% of the decline in releases and 76% of the WM decline. Methanol (42%, 45%), dichloromethane 21% 12%, toluene 7% 11%, </a:t>
            </a:r>
            <a:r>
              <a:rPr lang="en-US" baseline="0" dirty="0" err="1" smtClean="0"/>
              <a:t>dimethylformamide</a:t>
            </a:r>
            <a:r>
              <a:rPr lang="en-US" baseline="0" dirty="0" smtClean="0"/>
              <a:t> 3% acetonitrile 2%</a:t>
            </a:r>
          </a:p>
          <a:p>
            <a:r>
              <a:rPr lang="en-US" baseline="0" dirty="0" smtClean="0"/>
              <a:t>Zn </a:t>
            </a:r>
            <a:r>
              <a:rPr lang="en-US" baseline="0" dirty="0" err="1" smtClean="0"/>
              <a:t>cpds</a:t>
            </a:r>
            <a:r>
              <a:rPr lang="en-US" baseline="0" dirty="0" smtClean="0"/>
              <a:t>, nitrate </a:t>
            </a:r>
            <a:r>
              <a:rPr lang="en-US" baseline="0" dirty="0" err="1" smtClean="0"/>
              <a:t>cpds</a:t>
            </a:r>
            <a:r>
              <a:rPr lang="en-US" baseline="0" dirty="0" smtClean="0"/>
              <a:t>, and </a:t>
            </a:r>
            <a:r>
              <a:rPr lang="en-US" baseline="0" dirty="0" err="1" smtClean="0"/>
              <a:t>HCl</a:t>
            </a:r>
            <a:r>
              <a:rPr lang="en-US" baseline="0" dirty="0" smtClean="0"/>
              <a:t> account for another 15% of the decline in releases (3</a:t>
            </a:r>
            <a:r>
              <a:rPr lang="en-US" baseline="30000" dirty="0" smtClean="0"/>
              <a:t>rd</a:t>
            </a:r>
            <a:r>
              <a:rPr lang="en-US" baseline="0" dirty="0" smtClean="0"/>
              <a:t>, 4</a:t>
            </a:r>
            <a:r>
              <a:rPr lang="en-US" baseline="30000" dirty="0" smtClean="0"/>
              <a:t>th</a:t>
            </a:r>
            <a:r>
              <a:rPr lang="en-US" baseline="0" dirty="0" smtClean="0"/>
              <a:t> and 5</a:t>
            </a:r>
            <a:r>
              <a:rPr lang="en-US" baseline="30000" dirty="0" smtClean="0"/>
              <a:t>th</a:t>
            </a:r>
            <a:r>
              <a:rPr lang="en-US" baseline="0" dirty="0" smtClean="0"/>
              <a:t> greatest impact on the decline in releases) but only 5% of the WM decline</a:t>
            </a:r>
            <a:endParaRPr lang="en-US" dirty="0" smtClean="0"/>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10</a:t>
            </a:fld>
            <a:endParaRPr lang="en-US"/>
          </a:p>
        </p:txBody>
      </p:sp>
    </p:spTree>
    <p:extLst>
      <p:ext uri="{BB962C8B-B14F-4D97-AF65-F5344CB8AC3E}">
        <p14:creationId xmlns:p14="http://schemas.microsoft.com/office/powerpoint/2010/main" val="841674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Facilities report their newly-implemented source reduction activities (Section 8.10) using codes that correspond to activities in eight major categories: the most common source reduction category reported to the pharmaceutical industry was Process Modifications. Many green chemistry activities, like increasing synthesis efficiency or reducing use of a process solvent, are included in this category. In contrast, the most commonly reported source reduction category in the manufacturing sector was good operating practices, a category much less likely to include green chemistry practices. </a:t>
            </a: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11</a:t>
            </a:fld>
            <a:endParaRPr lang="en-US"/>
          </a:p>
        </p:txBody>
      </p:sp>
    </p:spTree>
    <p:extLst>
      <p:ext uri="{BB962C8B-B14F-4D97-AF65-F5344CB8AC3E}">
        <p14:creationId xmlns:p14="http://schemas.microsoft.com/office/powerpoint/2010/main" val="2095262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12</a:t>
            </a:fld>
            <a:endParaRPr lang="en-US"/>
          </a:p>
        </p:txBody>
      </p:sp>
    </p:spTree>
    <p:extLst>
      <p:ext uri="{BB962C8B-B14F-4D97-AF65-F5344CB8AC3E}">
        <p14:creationId xmlns:p14="http://schemas.microsoft.com/office/powerpoint/2010/main" val="833731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13</a:t>
            </a:fld>
            <a:endParaRPr lang="en-US"/>
          </a:p>
        </p:txBody>
      </p:sp>
    </p:spTree>
    <p:extLst>
      <p:ext uri="{BB962C8B-B14F-4D97-AF65-F5344CB8AC3E}">
        <p14:creationId xmlns:p14="http://schemas.microsoft.com/office/powerpoint/2010/main" val="388385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numerous publications, from EPA’s Green Chemistry Awards, as well as from the</a:t>
            </a:r>
            <a:r>
              <a:rPr lang="en-US" baseline="0" dirty="0" smtClean="0"/>
              <a:t> two presentations you’ve already heard, it’s clear that there have been significant advances in Green Chemistry. To confirm this, we searched the </a:t>
            </a:r>
            <a:r>
              <a:rPr lang="en-US" dirty="0" smtClean="0"/>
              <a:t>published literature for articles highlighting different types </a:t>
            </a:r>
            <a:r>
              <a:rPr lang="en-US" baseline="0" dirty="0" smtClean="0"/>
              <a:t>the green chemistry successes. We found many publications on specific green chemistry advances. As these Green Chemistry successes reduce toxic chemicals, we should be able to see these results reflected in the TRI data. We set out to examine if you could, in fact,  see the reductions from Green Chemistry in the TRI data, and could then use TRI as a tool to measure GC progress. To do this, we selected a sector and conducted a case study or test case, as a step in determining if we can more broadly use TRI as a tool to evaluate progress toward sustainability goals.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2</a:t>
            </a:fld>
            <a:endParaRPr lang="en-US"/>
          </a:p>
        </p:txBody>
      </p:sp>
    </p:spTree>
    <p:extLst>
      <p:ext uri="{BB962C8B-B14F-4D97-AF65-F5344CB8AC3E}">
        <p14:creationId xmlns:p14="http://schemas.microsoft.com/office/powerpoint/2010/main" val="2542314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focused on the pharmaceuticals sector </a:t>
            </a:r>
            <a:r>
              <a:rPr lang="en-US" baseline="0" dirty="0" smtClean="0"/>
              <a:t>because: 1) There were many green chemistry examples in the literature, including several pharmaceutical companies that had received the EPA’s Presidential Green Chemistry award; and 2) green chemistry progress seemed to be widespread in the sector.</a:t>
            </a:r>
            <a:endParaRPr lang="en-US" dirty="0" smtClean="0"/>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3</a:t>
            </a:fld>
            <a:endParaRPr lang="en-US"/>
          </a:p>
        </p:txBody>
      </p:sp>
    </p:spTree>
    <p:extLst>
      <p:ext uri="{BB962C8B-B14F-4D97-AF65-F5344CB8AC3E}">
        <p14:creationId xmlns:p14="http://schemas.microsoft.com/office/powerpoint/2010/main" val="1573375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4</a:t>
            </a:fld>
            <a:endParaRPr lang="en-US"/>
          </a:p>
        </p:txBody>
      </p:sp>
    </p:spTree>
    <p:extLst>
      <p:ext uri="{BB962C8B-B14F-4D97-AF65-F5344CB8AC3E}">
        <p14:creationId xmlns:p14="http://schemas.microsoft.com/office/powerpoint/2010/main" val="3035095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Did wastes shift from releases to other waste management methods? For example, are releases going down because more of the wastes are being treated rather than released? If green chemistry is implemented, you would expect to see a reduction in releases AND in waste managed, rather than a shift because through GC, less of the toxic chemical would be used and less waste would be generated in the first place. The blue line shows the quantities of waste managed, which also includes releases, in addition to other quantities managed as waste such as the pounds recycled, used for energy recovery, and treated. The pounds of waste managed dropped from about 480 million pounds in 2002 to about 180 million pounds in 2011. This indicates a real reduction in waste generated rather than a shift in management methods.</a:t>
            </a:r>
            <a:endParaRPr lang="en-US" dirty="0" smtClean="0"/>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5</a:t>
            </a:fld>
            <a:endParaRPr lang="en-US"/>
          </a:p>
        </p:txBody>
      </p:sp>
    </p:spTree>
    <p:extLst>
      <p:ext uri="{BB962C8B-B14F-4D97-AF65-F5344CB8AC3E}">
        <p14:creationId xmlns:p14="http://schemas.microsoft.com/office/powerpoint/2010/main" val="2064401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Next</a:t>
            </a:r>
            <a:r>
              <a:rPr lang="en-US" baseline="0" dirty="0" smtClean="0"/>
              <a:t> we asked if the downward trend in pharmaceuticals is part of an overall downward trend seen throughout TRI-reporting sectors. To look at this question, we compared the trend for pharmaceuticals to that of all other manufacturing industries. We see a 29% decline in releases for the rest of manufacturing compared to the 67% decline in pharmaceuticals, a considerably greater decline, indicating that there’s something more going on in pharmaceuticals than we see elsewhere.</a:t>
            </a:r>
            <a:endParaRPr lang="en-US" dirty="0" smtClean="0"/>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6</a:t>
            </a:fld>
            <a:endParaRPr lang="en-US"/>
          </a:p>
        </p:txBody>
      </p:sp>
    </p:spTree>
    <p:extLst>
      <p:ext uri="{BB962C8B-B14F-4D97-AF65-F5344CB8AC3E}">
        <p14:creationId xmlns:p14="http://schemas.microsoft.com/office/powerpoint/2010/main" val="122321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looked to</a:t>
            </a:r>
            <a:r>
              <a:rPr lang="en-US" baseline="0" dirty="0" smtClean="0"/>
              <a:t> see if the reductions were due to economic trends – if production declined by 67%, then a 67% reduction in releases would indicate no change at all in releases per unit of product manufactured. Here we take the annual value added for pharmaceutical manufacturing. </a:t>
            </a:r>
            <a:r>
              <a:rPr lang="en-US" sz="1200" b="0" i="0" u="none" strike="noStrike" kern="1200" baseline="0" dirty="0" smtClean="0">
                <a:solidFill>
                  <a:schemeClr val="tx1"/>
                </a:solidFill>
                <a:latin typeface="+mn-lt"/>
                <a:ea typeface="+mn-ea"/>
                <a:cs typeface="+mn-cs"/>
              </a:rPr>
              <a:t>The value added for the pharmaceutical industry decreased by 2% between 2002 and 2011, while over the same time interval releases of toxic chemicals as reported to TRI decreased by 67%. This indicates that toxic chemical releases reported by the pharmaceutical industry decreased considerably more than can be accounted for by a change in production</a:t>
            </a:r>
          </a:p>
          <a:p>
            <a:r>
              <a:rPr lang="en-US" sz="1200" b="0" i="0" u="none" strike="noStrike" kern="1200" baseline="0" dirty="0" smtClean="0">
                <a:solidFill>
                  <a:schemeClr val="tx1"/>
                </a:solidFill>
                <a:latin typeface="+mn-lt"/>
                <a:ea typeface="+mn-ea"/>
                <a:cs typeface="+mn-cs"/>
              </a:rPr>
              <a:t>levels over the same period of time.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Releases include onsite and offsite disposal or other releases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Value-added is from</a:t>
            </a:r>
            <a:r>
              <a:rPr lang="en-US" sz="1200" baseline="0" dirty="0" smtClean="0"/>
              <a:t> the U.S. Census Bureau and is shown in 2011 $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7</a:t>
            </a:fld>
            <a:endParaRPr lang="en-US"/>
          </a:p>
        </p:txBody>
      </p:sp>
    </p:spTree>
    <p:extLst>
      <p:ext uri="{BB962C8B-B14F-4D97-AF65-F5344CB8AC3E}">
        <p14:creationId xmlns:p14="http://schemas.microsoft.com/office/powerpoint/2010/main" val="84167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During the time period examined, outsourcing of manufacturing or portions of manufacturing operations to foreign locations has taken place across many manufacturing sectors, including in the pharmaceutical industry. Next we looked to see if outsourcing was</a:t>
            </a:r>
            <a:r>
              <a:rPr lang="en-US" sz="1200" kern="1200" baseline="0" dirty="0" smtClean="0">
                <a:solidFill>
                  <a:schemeClr val="tx1"/>
                </a:solidFill>
                <a:effectLst/>
                <a:latin typeface="+mn-lt"/>
                <a:ea typeface="+mn-ea"/>
                <a:cs typeface="+mn-cs"/>
              </a:rPr>
              <a:t> driving the declining trend observed. </a:t>
            </a:r>
            <a:r>
              <a:rPr lang="en-US" sz="1200" kern="1200" dirty="0" smtClean="0">
                <a:solidFill>
                  <a:schemeClr val="tx1"/>
                </a:solidFill>
                <a:effectLst/>
                <a:latin typeface="+mn-lt"/>
                <a:ea typeface="+mn-ea"/>
                <a:cs typeface="+mn-cs"/>
              </a:rPr>
              <a:t>That is, total releases from U.S. facilities are expected decrease as manufacturing activities shift outside the U.S., since these outsourced facilities are not required to report to EPA’s TRI Program. </a:t>
            </a:r>
            <a:r>
              <a:rPr lang="en-US" sz="1200" kern="1200" baseline="0" dirty="0" smtClean="0">
                <a:solidFill>
                  <a:schemeClr val="tx1"/>
                </a:solidFill>
                <a:effectLst/>
                <a:latin typeface="+mn-lt"/>
                <a:ea typeface="+mn-ea"/>
                <a:cs typeface="+mn-cs"/>
              </a:rPr>
              <a:t>The publicly available data on outsourcing are limited. </a:t>
            </a:r>
            <a:r>
              <a:rPr lang="en-US" sz="1200" kern="1200" dirty="0" smtClean="0">
                <a:solidFill>
                  <a:schemeClr val="tx1"/>
                </a:solidFill>
                <a:effectLst/>
                <a:latin typeface="+mn-lt"/>
                <a:ea typeface="+mn-ea"/>
                <a:cs typeface="+mn-cs"/>
              </a:rPr>
              <a:t>To examine this potential factor, we looked at only those facilities which filed TRI reports to EPA’s TRI Program every year from 2002 through 2011. By doing so, the influence of reports from facilities that may have closed due to outsourcing, and therefore stopped reporting to TRI, are eliminated from the trend line. This trend is depicted by the green line and it shows a decline in releases of 61%, very similar to the overall</a:t>
            </a:r>
            <a:r>
              <a:rPr lang="en-US" sz="1200" kern="1200" baseline="0" dirty="0" smtClean="0">
                <a:solidFill>
                  <a:schemeClr val="tx1"/>
                </a:solidFill>
                <a:effectLst/>
                <a:latin typeface="+mn-lt"/>
                <a:ea typeface="+mn-ea"/>
                <a:cs typeface="+mn-cs"/>
              </a:rPr>
              <a:t> decline. </a:t>
            </a:r>
            <a:r>
              <a:rPr lang="en-US" sz="1200" kern="1200" dirty="0" smtClean="0">
                <a:solidFill>
                  <a:schemeClr val="tx1"/>
                </a:solidFill>
                <a:effectLst/>
                <a:latin typeface="+mn-lt"/>
                <a:ea typeface="+mn-ea"/>
                <a:cs typeface="+mn-cs"/>
              </a:rPr>
              <a:t>Next, for those facilities that reported every year, we only included those chemicals that were reported every year. In doing so, the influence of processes within the facility that were outsourced over the time period examined is eliminated from the trend line. This line does show a 42%</a:t>
            </a:r>
            <a:r>
              <a:rPr lang="en-US" sz="1200" kern="1200" baseline="0" dirty="0" smtClean="0">
                <a:solidFill>
                  <a:schemeClr val="tx1"/>
                </a:solidFill>
                <a:effectLst/>
                <a:latin typeface="+mn-lt"/>
                <a:ea typeface="+mn-ea"/>
                <a:cs typeface="+mn-cs"/>
              </a:rPr>
              <a:t> decline which could indicate outsourcing is a contributor, although of the analyses conducted, this one is the least definitive as to cause and effect. Without more specific outsourcing data, however, we can’t eliminate outsourcing as a contributor, but we can show it’s not likely a driving force.</a:t>
            </a:r>
            <a:endParaRPr lang="en-US" dirty="0" smtClean="0"/>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8</a:t>
            </a:fld>
            <a:endParaRPr lang="en-US"/>
          </a:p>
        </p:txBody>
      </p:sp>
    </p:spTree>
    <p:extLst>
      <p:ext uri="{BB962C8B-B14F-4D97-AF65-F5344CB8AC3E}">
        <p14:creationId xmlns:p14="http://schemas.microsoft.com/office/powerpoint/2010/main" val="2751213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Next, we wanted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determine whether the observed reductions are being driven by a few companies or are a sector-wide phenomenon. While</a:t>
            </a:r>
            <a:r>
              <a:rPr lang="en-US" sz="1200" kern="1200" baseline="0" dirty="0" smtClean="0">
                <a:solidFill>
                  <a:schemeClr val="tx1"/>
                </a:solidFill>
                <a:effectLst/>
                <a:latin typeface="+mn-lt"/>
                <a:ea typeface="+mn-ea"/>
                <a:cs typeface="+mn-cs"/>
              </a:rPr>
              <a:t> the sector as a whole saw releases of 67%, even with the top 3 companies are removed, the rest of the sector still saw considerable reductions, as shown here by the 61% reduction for the green line, representing all facilities other than those of the top 3 companies. </a:t>
            </a:r>
            <a:r>
              <a:rPr lang="en-US" sz="1200" kern="1200" dirty="0" smtClean="0">
                <a:solidFill>
                  <a:schemeClr val="tx1"/>
                </a:solidFill>
                <a:effectLst/>
                <a:latin typeface="+mn-lt"/>
                <a:ea typeface="+mn-ea"/>
                <a:cs typeface="+mn-cs"/>
              </a:rPr>
              <a:t>This indicates that the reduction in toxic chemical releases is an industry-wide trend, and while dominated by the largest parent companies, substantial release reductions are occurring throughout the sector. </a:t>
            </a:r>
          </a:p>
          <a:p>
            <a:endParaRPr lang="en-US" dirty="0"/>
          </a:p>
        </p:txBody>
      </p:sp>
      <p:sp>
        <p:nvSpPr>
          <p:cNvPr id="4" name="Slide Number Placeholder 3"/>
          <p:cNvSpPr>
            <a:spLocks noGrp="1"/>
          </p:cNvSpPr>
          <p:nvPr>
            <p:ph type="sldNum" sz="quarter" idx="10"/>
          </p:nvPr>
        </p:nvSpPr>
        <p:spPr/>
        <p:txBody>
          <a:bodyPr/>
          <a:lstStyle/>
          <a:p>
            <a:fld id="{E6E49B88-C793-41F8-9EA0-1766465DAF74}" type="slidenum">
              <a:rPr lang="en-US" smtClean="0"/>
              <a:pPr/>
              <a:t>9</a:t>
            </a:fld>
            <a:endParaRPr lang="en-US"/>
          </a:p>
        </p:txBody>
      </p:sp>
    </p:spTree>
    <p:extLst>
      <p:ext uri="{BB962C8B-B14F-4D97-AF65-F5344CB8AC3E}">
        <p14:creationId xmlns:p14="http://schemas.microsoft.com/office/powerpoint/2010/main" val="419492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321C2DFB-73B5-49F0-B4B4-7117A578E65A}" type="datetime1">
              <a:rPr lang="en-US"/>
              <a:pPr>
                <a:defRPr/>
              </a:pPr>
              <a:t>11/24/2015</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U.S. Environmental Protection Agency</a:t>
            </a:r>
          </a:p>
        </p:txBody>
      </p:sp>
      <p:sp>
        <p:nvSpPr>
          <p:cNvPr id="10" name="Slide Number Placeholder 8"/>
          <p:cNvSpPr>
            <a:spLocks noGrp="1"/>
          </p:cNvSpPr>
          <p:nvPr>
            <p:ph type="sldNum" sz="quarter" idx="12"/>
          </p:nvPr>
        </p:nvSpPr>
        <p:spPr/>
        <p:txBody>
          <a:bodyPr/>
          <a:lstStyle>
            <a:lvl1pPr>
              <a:defRPr/>
            </a:lvl1pPr>
          </a:lstStyle>
          <a:p>
            <a:pPr>
              <a:defRPr/>
            </a:pPr>
            <a:fld id="{504C5842-89E9-4093-9ED0-51E6B003DDD3}" type="slidenum">
              <a:rPr lang="en-US"/>
              <a:pPr>
                <a:defRPr/>
              </a:pPr>
              <a:t>‹#›</a:t>
            </a:fld>
            <a:endParaRPr lang="en-US"/>
          </a:p>
        </p:txBody>
      </p:sp>
    </p:spTree>
    <p:extLst>
      <p:ext uri="{BB962C8B-B14F-4D97-AF65-F5344CB8AC3E}">
        <p14:creationId xmlns:p14="http://schemas.microsoft.com/office/powerpoint/2010/main" val="100685927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EB91E7F3-BE71-4FD4-AFC7-0C9174D0E984}" type="datetime1">
              <a:rPr lang="en-US"/>
              <a:pPr>
                <a:defRPr/>
              </a:pPr>
              <a:t>11/24/2015</a:t>
            </a:fld>
            <a:endParaRPr lang="en-US"/>
          </a:p>
        </p:txBody>
      </p:sp>
      <p:sp>
        <p:nvSpPr>
          <p:cNvPr id="5" name="Footer Placeholder 3"/>
          <p:cNvSpPr>
            <a:spLocks noGrp="1"/>
          </p:cNvSpPr>
          <p:nvPr>
            <p:ph type="ftr" sz="quarter" idx="11"/>
          </p:nvPr>
        </p:nvSpPr>
        <p:spPr/>
        <p:txBody>
          <a:bodyPr/>
          <a:lstStyle>
            <a:lvl1pPr>
              <a:defRPr sz="1400"/>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a:lvl1pPr>
          </a:lstStyle>
          <a:p>
            <a:pPr>
              <a:defRPr/>
            </a:pPr>
            <a:fld id="{CA1AF7F4-396D-4A06-98C9-CF708996A27B}" type="slidenum">
              <a:rPr lang="en-US"/>
              <a:pPr>
                <a:defRPr/>
              </a:pPr>
              <a:t>‹#›</a:t>
            </a:fld>
            <a:endParaRPr lang="en-US"/>
          </a:p>
        </p:txBody>
      </p:sp>
    </p:spTree>
    <p:extLst>
      <p:ext uri="{BB962C8B-B14F-4D97-AF65-F5344CB8AC3E}">
        <p14:creationId xmlns:p14="http://schemas.microsoft.com/office/powerpoint/2010/main" val="215652692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69828644-D366-47A4-A587-63EB7FA00EE5}" type="datetime1">
              <a:rPr lang="en-US"/>
              <a:pPr>
                <a:defRPr/>
              </a:pPr>
              <a:t>11/24/2015</a:t>
            </a:fld>
            <a:endParaRPr lang="en-US"/>
          </a:p>
        </p:txBody>
      </p:sp>
      <p:sp>
        <p:nvSpPr>
          <p:cNvPr id="4" name="Footer Placeholder 2"/>
          <p:cNvSpPr>
            <a:spLocks noGrp="1"/>
          </p:cNvSpPr>
          <p:nvPr>
            <p:ph type="ftr" sz="quarter" idx="11"/>
          </p:nvPr>
        </p:nvSpPr>
        <p:spPr/>
        <p:txBody>
          <a:bodyPr/>
          <a:lstStyle>
            <a:lvl1pPr>
              <a:defRPr sz="1400"/>
            </a:lvl1pPr>
          </a:lstStyle>
          <a:p>
            <a:pPr>
              <a:defRPr/>
            </a:pPr>
            <a:r>
              <a:rPr lang="en-US"/>
              <a:t>U.S. Environmental Protection Agency</a:t>
            </a:r>
          </a:p>
        </p:txBody>
      </p:sp>
      <p:sp>
        <p:nvSpPr>
          <p:cNvPr id="5" name="Slide Number Placeholder 3"/>
          <p:cNvSpPr>
            <a:spLocks noGrp="1"/>
          </p:cNvSpPr>
          <p:nvPr>
            <p:ph type="sldNum" sz="quarter" idx="12"/>
          </p:nvPr>
        </p:nvSpPr>
        <p:spPr/>
        <p:txBody>
          <a:bodyPr/>
          <a:lstStyle>
            <a:lvl1pPr>
              <a:defRPr/>
            </a:lvl1pPr>
          </a:lstStyle>
          <a:p>
            <a:pPr>
              <a:defRPr/>
            </a:pPr>
            <a:fld id="{27594B81-7D04-4B43-A4B9-BF0A2583115D}" type="slidenum">
              <a:rPr lang="en-US"/>
              <a:pPr>
                <a:defRPr/>
              </a:pPr>
              <a:t>‹#›</a:t>
            </a:fld>
            <a:endParaRPr lang="en-US"/>
          </a:p>
        </p:txBody>
      </p:sp>
    </p:spTree>
    <p:extLst>
      <p:ext uri="{BB962C8B-B14F-4D97-AF65-F5344CB8AC3E}">
        <p14:creationId xmlns:p14="http://schemas.microsoft.com/office/powerpoint/2010/main" val="127016037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21CD4D7C-6C5D-4C5E-BEF9-EC390F2859A0}" type="datetime1">
              <a:rPr lang="en-US"/>
              <a:pPr>
                <a:defRPr/>
              </a:pPr>
              <a:t>11/24/2015</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2BD90BE7-E572-475F-A5DF-8117F1085FFC}" type="slidenum">
              <a:rPr lang="en-US"/>
              <a:pPr>
                <a:defRPr/>
              </a:pPr>
              <a:t>‹#›</a:t>
            </a:fld>
            <a:endParaRPr lang="en-US"/>
          </a:p>
        </p:txBody>
      </p:sp>
    </p:spTree>
    <p:extLst>
      <p:ext uri="{BB962C8B-B14F-4D97-AF65-F5344CB8AC3E}">
        <p14:creationId xmlns:p14="http://schemas.microsoft.com/office/powerpoint/2010/main" val="283227489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54A82031-3A3A-4531-A567-77DBD43052ED}" type="datetime1">
              <a:rPr lang="en-US"/>
              <a:pPr>
                <a:defRPr/>
              </a:pPr>
              <a:t>11/24/2015</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96854377-9769-4E75-A903-CB40B981282E}" type="slidenum">
              <a:rPr lang="en-US"/>
              <a:pPr>
                <a:defRPr/>
              </a:pPr>
              <a:t>‹#›</a:t>
            </a:fld>
            <a:endParaRPr lang="en-US"/>
          </a:p>
        </p:txBody>
      </p:sp>
    </p:spTree>
    <p:extLst>
      <p:ext uri="{BB962C8B-B14F-4D97-AF65-F5344CB8AC3E}">
        <p14:creationId xmlns:p14="http://schemas.microsoft.com/office/powerpoint/2010/main" val="139771925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B3F8C0E-7A0C-45B3-95AD-6461E99396A0}" type="datetime1">
              <a:rPr lang="en-US"/>
              <a:pPr>
                <a:defRPr/>
              </a:pPr>
              <a:t>11/24/2015</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26C8E797-D150-4D4F-BE0C-67E76192279B}" type="slidenum">
              <a:rPr lang="en-US"/>
              <a:pPr>
                <a:defRPr/>
              </a:pPr>
              <a:t>‹#›</a:t>
            </a:fld>
            <a:endParaRPr lang="en-US"/>
          </a:p>
        </p:txBody>
      </p:sp>
    </p:spTree>
    <p:extLst>
      <p:ext uri="{BB962C8B-B14F-4D97-AF65-F5344CB8AC3E}">
        <p14:creationId xmlns:p14="http://schemas.microsoft.com/office/powerpoint/2010/main" val="1638507939"/>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AC0B33-557F-4039-9893-EA9F5ABEEE76}" type="datetime1">
              <a:rPr lang="en-US"/>
              <a:pPr>
                <a:defRPr/>
              </a:pPr>
              <a:t>11/24/2015</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628C84F7-BFEB-406D-A863-58A1DDCA50D6}" type="slidenum">
              <a:rPr lang="en-US"/>
              <a:pPr>
                <a:defRPr/>
              </a:pPr>
              <a:t>‹#›</a:t>
            </a:fld>
            <a:endParaRPr lang="en-US"/>
          </a:p>
        </p:txBody>
      </p:sp>
    </p:spTree>
    <p:extLst>
      <p:ext uri="{BB962C8B-B14F-4D97-AF65-F5344CB8AC3E}">
        <p14:creationId xmlns:p14="http://schemas.microsoft.com/office/powerpoint/2010/main" val="2744774922"/>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r>
              <a:rPr lang="en-US" noProof="0" smtClean="0"/>
              <a:t>Click icon to add clip art</a:t>
            </a:r>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5AF09312-70E9-4B2C-828C-F942693C072D}" type="datetime1">
              <a:rPr lang="en-US"/>
              <a:pPr>
                <a:defRPr/>
              </a:pPr>
              <a:t>11/24/2015</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365DEA30-1F1E-4A0A-A6B9-A5F87805691B}" type="slidenum">
              <a:rPr lang="en-US"/>
              <a:pPr>
                <a:defRPr/>
              </a:pPr>
              <a:t>‹#›</a:t>
            </a:fld>
            <a:endParaRPr lang="en-US"/>
          </a:p>
        </p:txBody>
      </p:sp>
    </p:spTree>
    <p:extLst>
      <p:ext uri="{BB962C8B-B14F-4D97-AF65-F5344CB8AC3E}">
        <p14:creationId xmlns:p14="http://schemas.microsoft.com/office/powerpoint/2010/main" val="23753416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r>
              <a:rPr lang="en-US" noProof="0" smtClean="0"/>
              <a:t>Click icon to add SmartArt graphic</a:t>
            </a:r>
          </a:p>
        </p:txBody>
      </p:sp>
      <p:sp>
        <p:nvSpPr>
          <p:cNvPr id="5" name="Date Placeholder 3"/>
          <p:cNvSpPr>
            <a:spLocks noGrp="1"/>
          </p:cNvSpPr>
          <p:nvPr>
            <p:ph type="dt" sz="half" idx="10"/>
          </p:nvPr>
        </p:nvSpPr>
        <p:spPr/>
        <p:txBody>
          <a:bodyPr/>
          <a:lstStyle>
            <a:lvl1pPr>
              <a:defRPr/>
            </a:lvl1pPr>
          </a:lstStyle>
          <a:p>
            <a:pPr>
              <a:defRPr/>
            </a:pPr>
            <a:fld id="{48FAE32F-CBEC-4D72-8FDA-29810837AE12}" type="datetime1">
              <a:rPr lang="en-US"/>
              <a:pPr>
                <a:defRPr/>
              </a:pPr>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29EB714A-5F16-49DA-B6D2-76816B9F1ED6}" type="slidenum">
              <a:rPr lang="en-US"/>
              <a:pPr>
                <a:defRPr/>
              </a:pPr>
              <a:t>‹#›</a:t>
            </a:fld>
            <a:endParaRPr lang="en-US"/>
          </a:p>
        </p:txBody>
      </p:sp>
    </p:spTree>
    <p:extLst>
      <p:ext uri="{BB962C8B-B14F-4D97-AF65-F5344CB8AC3E}">
        <p14:creationId xmlns:p14="http://schemas.microsoft.com/office/powerpoint/2010/main" val="1277581931"/>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3B6376F0-DABA-4F0B-903B-13F83430EE47}" type="datetime1">
              <a:rPr lang="en-US"/>
              <a:pPr>
                <a:defRPr/>
              </a:pPr>
              <a:t>11/24/2015</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C3E8DDD1-916E-4FFD-A9D4-6AEE2C165041}" type="slidenum">
              <a:rPr lang="en-US"/>
              <a:pPr>
                <a:defRPr/>
              </a:pPr>
              <a:t>‹#›</a:t>
            </a:fld>
            <a:endParaRPr lang="en-US"/>
          </a:p>
        </p:txBody>
      </p:sp>
    </p:spTree>
    <p:extLst>
      <p:ext uri="{BB962C8B-B14F-4D97-AF65-F5344CB8AC3E}">
        <p14:creationId xmlns:p14="http://schemas.microsoft.com/office/powerpoint/2010/main" val="68796780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spcBef>
                <a:spcPts val="600"/>
              </a:spcBef>
              <a:spcAft>
                <a:spcPts val="0"/>
              </a:spcAft>
              <a:defRPr sz="1800"/>
            </a:lvl1pPr>
            <a:lvl2pPr>
              <a:spcBef>
                <a:spcPts val="600"/>
              </a:spcBef>
              <a:spcAft>
                <a:spcPts val="0"/>
              </a:spcAft>
              <a:defRPr sz="1600"/>
            </a:lvl2pPr>
            <a:lvl3pPr>
              <a:spcBef>
                <a:spcPts val="600"/>
              </a:spcBef>
              <a:spcAft>
                <a:spcPts val="0"/>
              </a:spcAft>
              <a:defRPr sz="14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spcBef>
                <a:spcPts val="600"/>
              </a:spcBef>
              <a:spcAft>
                <a:spcPts val="0"/>
              </a:spcAft>
              <a:defRPr sz="1800"/>
            </a:lvl1pPr>
            <a:lvl2pPr>
              <a:spcBef>
                <a:spcPts val="600"/>
              </a:spcBef>
              <a:spcAft>
                <a:spcPts val="0"/>
              </a:spcAft>
              <a:defRPr sz="1600"/>
            </a:lvl2pPr>
            <a:lvl3pPr>
              <a:spcBef>
                <a:spcPts val="600"/>
              </a:spcBef>
              <a:spcAft>
                <a:spcPts val="0"/>
              </a:spcAft>
              <a:defRPr sz="14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a:lvl1pPr>
          </a:lstStyle>
          <a:p>
            <a:pPr>
              <a:defRPr/>
            </a:pPr>
            <a:fld id="{29C8A4AF-CFF0-4F56-BD28-2C2640B7BCBD}" type="datetime1">
              <a:rPr lang="en-US"/>
              <a:pPr>
                <a:defRPr/>
              </a:pPr>
              <a:t>11/24/2015</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a:lvl1pPr>
          </a:lstStyle>
          <a:p>
            <a:pPr>
              <a:defRPr/>
            </a:pPr>
            <a:fld id="{AF1D3FB7-96B5-41FB-A890-58DB8114AF0A}" type="slidenum">
              <a:rPr lang="en-US"/>
              <a:pPr>
                <a:defRPr/>
              </a:pPr>
              <a:t>‹#›</a:t>
            </a:fld>
            <a:endParaRPr lang="en-US"/>
          </a:p>
        </p:txBody>
      </p:sp>
    </p:spTree>
    <p:extLst>
      <p:ext uri="{BB962C8B-B14F-4D97-AF65-F5344CB8AC3E}">
        <p14:creationId xmlns:p14="http://schemas.microsoft.com/office/powerpoint/2010/main" val="166471193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889000" y="2651125"/>
            <a:ext cx="3413125" cy="3270250"/>
          </a:xfrm>
          <a:prstGeom prst="rect">
            <a:avLst/>
          </a:prstGeom>
        </p:spPr>
        <p:txBody>
          <a:bodyPr vert="horz"/>
          <a:lstStyle>
            <a:lvl1pPr marL="0" indent="0" algn="l">
              <a:spcAft>
                <a:spcPts val="0"/>
              </a:spcAft>
              <a:buNone/>
              <a:defRPr sz="3200">
                <a:latin typeface="Arial"/>
                <a:cs typeface="Arial"/>
              </a:defRPr>
            </a:lvl1pPr>
          </a:lstStyle>
          <a:p>
            <a:pPr algn="l">
              <a:spcAft>
                <a:spcPts val="0"/>
              </a:spcAft>
            </a:pPr>
            <a:r>
              <a:rPr lang="en-US" sz="2500" b="1" i="0" dirty="0" smtClean="0">
                <a:solidFill>
                  <a:schemeClr val="bg1"/>
                </a:solidFill>
                <a:latin typeface="Helvetica"/>
                <a:cs typeface="Helvetica"/>
              </a:rPr>
              <a:t>Presentation to the most amazing corporation in </a:t>
            </a:r>
          </a:p>
          <a:p>
            <a:pPr algn="l">
              <a:spcAft>
                <a:spcPts val="0"/>
              </a:spcAft>
            </a:pPr>
            <a:r>
              <a:rPr lang="en-US" sz="2500" b="1" i="0" dirty="0" smtClean="0">
                <a:solidFill>
                  <a:schemeClr val="bg1"/>
                </a:solidFill>
                <a:latin typeface="Helvetica"/>
                <a:cs typeface="Helvetica"/>
              </a:rPr>
              <a:t>the world. </a:t>
            </a:r>
          </a:p>
          <a:p>
            <a:pPr algn="l">
              <a:spcAft>
                <a:spcPts val="0"/>
              </a:spcAft>
            </a:pPr>
            <a:endParaRPr lang="en-US" sz="2500" b="1" i="0" dirty="0" smtClean="0">
              <a:solidFill>
                <a:schemeClr val="bg1"/>
              </a:solidFill>
              <a:latin typeface="Helvetica"/>
              <a:cs typeface="Helvetica"/>
            </a:endParaRPr>
          </a:p>
          <a:p>
            <a:pPr algn="l">
              <a:spcAft>
                <a:spcPts val="0"/>
              </a:spcAft>
            </a:pPr>
            <a:r>
              <a:rPr lang="en-US" sz="2500" b="0" i="0" dirty="0" err="1" smtClean="0">
                <a:solidFill>
                  <a:schemeClr val="bg1"/>
                </a:solidFill>
                <a:latin typeface="Helvetica"/>
                <a:cs typeface="Helvetica"/>
              </a:rPr>
              <a:t>Lorem</a:t>
            </a:r>
            <a:r>
              <a:rPr lang="en-US" sz="2500" b="0" i="0" dirty="0" smtClean="0">
                <a:solidFill>
                  <a:schemeClr val="bg1"/>
                </a:solidFill>
                <a:latin typeface="Helvetica"/>
                <a:cs typeface="Helvetica"/>
              </a:rPr>
              <a:t> </a:t>
            </a:r>
            <a:r>
              <a:rPr lang="en-US" sz="2500" b="0" i="0" dirty="0" err="1" smtClean="0">
                <a:solidFill>
                  <a:schemeClr val="bg1"/>
                </a:solidFill>
                <a:latin typeface="Helvetica"/>
                <a:cs typeface="Helvetica"/>
              </a:rPr>
              <a:t>ipsum</a:t>
            </a:r>
            <a:r>
              <a:rPr lang="en-US" sz="2500" b="0" i="0" dirty="0" smtClean="0">
                <a:solidFill>
                  <a:schemeClr val="bg1"/>
                </a:solidFill>
                <a:latin typeface="Helvetica"/>
                <a:cs typeface="Helvetica"/>
              </a:rPr>
              <a:t> dolor set </a:t>
            </a:r>
            <a:r>
              <a:rPr lang="en-US" sz="2500" b="0" i="0" dirty="0" err="1" smtClean="0">
                <a:solidFill>
                  <a:schemeClr val="bg1"/>
                </a:solidFill>
                <a:latin typeface="Helvetica"/>
                <a:cs typeface="Helvetica"/>
              </a:rPr>
              <a:t>amet</a:t>
            </a:r>
            <a:r>
              <a:rPr lang="en-US" sz="2500" b="0" i="0" dirty="0" smtClean="0">
                <a:solidFill>
                  <a:schemeClr val="bg1"/>
                </a:solidFill>
                <a:latin typeface="Helvetica"/>
                <a:cs typeface="Helvetica"/>
              </a:rPr>
              <a:t> magnum</a:t>
            </a:r>
            <a:r>
              <a:rPr lang="en-US" sz="2500" b="0" i="0" baseline="0" dirty="0" smtClean="0">
                <a:solidFill>
                  <a:schemeClr val="bg1"/>
                </a:solidFill>
                <a:latin typeface="Helvetica"/>
                <a:cs typeface="Helvetica"/>
              </a:rPr>
              <a:t> allure. </a:t>
            </a:r>
            <a:endParaRPr lang="en-US" sz="2500" b="0" i="0" dirty="0" smtClean="0">
              <a:solidFill>
                <a:schemeClr val="bg1"/>
              </a:solidFill>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76400"/>
            <a:ext cx="48768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smtClean="0"/>
              <a:t>Click to edit Master title style</a:t>
            </a:r>
            <a:endParaRPr lang="en-US"/>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6" name="Rectangle 5"/>
          <p:cNvSpPr>
            <a:spLocks noGrp="1" noChangeArrowheads="1"/>
          </p:cNvSpPr>
          <p:nvPr>
            <p:ph type="dt" sz="half" idx="10"/>
          </p:nvPr>
        </p:nvSpPr>
        <p:spPr/>
        <p:txBody>
          <a:bodyPr/>
          <a:lstStyle>
            <a:lvl1pPr>
              <a:defRPr/>
            </a:lvl1pPr>
          </a:lstStyle>
          <a:p>
            <a:pPr>
              <a:defRPr/>
            </a:pPr>
            <a:fld id="{C2571E86-2481-45CC-8CCE-0482A03B43D3}" type="datetime1">
              <a:rPr lang="en-US"/>
              <a:pPr>
                <a:defRPr/>
              </a:pPr>
              <a:t>11/24/2015</a:t>
            </a:fld>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a:lvl1pPr>
          </a:lstStyle>
          <a:p>
            <a:pPr>
              <a:defRPr/>
            </a:pPr>
            <a:r>
              <a:rPr lang="en-US"/>
              <a:t>U.S. Environmental Protection Agency</a:t>
            </a:r>
          </a:p>
        </p:txBody>
      </p:sp>
      <p:sp>
        <p:nvSpPr>
          <p:cNvPr id="8" name="Rectangle 7"/>
          <p:cNvSpPr>
            <a:spLocks noGrp="1" noChangeArrowheads="1"/>
          </p:cNvSpPr>
          <p:nvPr>
            <p:ph type="sldNum" sz="quarter" idx="12"/>
          </p:nvPr>
        </p:nvSpPr>
        <p:spPr/>
        <p:txBody>
          <a:bodyPr/>
          <a:lstStyle>
            <a:lvl1pPr>
              <a:defRPr/>
            </a:lvl1pPr>
          </a:lstStyle>
          <a:p>
            <a:pPr>
              <a:defRPr/>
            </a:pPr>
            <a:fld id="{42CD9BA9-39A8-4657-B433-4DA9B63C5F38}" type="slidenum">
              <a:rPr lang="en-US"/>
              <a:pPr>
                <a:defRPr/>
              </a:pPr>
              <a:t>‹#›</a:t>
            </a:fld>
            <a:endParaRPr lang="en-US"/>
          </a:p>
        </p:txBody>
      </p:sp>
    </p:spTree>
    <p:extLst>
      <p:ext uri="{BB962C8B-B14F-4D97-AF65-F5344CB8AC3E}">
        <p14:creationId xmlns:p14="http://schemas.microsoft.com/office/powerpoint/2010/main" val="2707883322"/>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6DE162-F46F-40F6-8F72-74871C52AFC8}" type="datetime1">
              <a:rPr lang="en-US"/>
              <a:pPr>
                <a:defRPr/>
              </a:pPr>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EB0BB325-E50F-40E1-8508-9A247AB48126}" type="slidenum">
              <a:rPr lang="en-US"/>
              <a:pPr>
                <a:defRPr/>
              </a:pPr>
              <a:t>‹#›</a:t>
            </a:fld>
            <a:endParaRPr lang="en-US" dirty="0"/>
          </a:p>
        </p:txBody>
      </p:sp>
    </p:spTree>
    <p:extLst>
      <p:ext uri="{BB962C8B-B14F-4D97-AF65-F5344CB8AC3E}">
        <p14:creationId xmlns:p14="http://schemas.microsoft.com/office/powerpoint/2010/main" val="2503391938"/>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4001E6-660C-4D7D-ACF3-A1A48E10C5BB}" type="datetime1">
              <a:rPr lang="en-US"/>
              <a:pPr>
                <a:defRPr/>
              </a:pPr>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55D9B06E-246B-4947-BD56-4B7A42700F0E}" type="slidenum">
              <a:rPr lang="en-US"/>
              <a:pPr>
                <a:defRPr/>
              </a:pPr>
              <a:t>‹#›</a:t>
            </a:fld>
            <a:endParaRPr lang="en-US"/>
          </a:p>
        </p:txBody>
      </p:sp>
    </p:spTree>
    <p:extLst>
      <p:ext uri="{BB962C8B-B14F-4D97-AF65-F5344CB8AC3E}">
        <p14:creationId xmlns:p14="http://schemas.microsoft.com/office/powerpoint/2010/main" val="4080139726"/>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E63191B2-945A-40D9-BCD5-BF298BBABFB6}" type="datetime1">
              <a:rPr lang="en-US"/>
              <a:pPr>
                <a:defRPr/>
              </a:pPr>
              <a:t>11/24/2015</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19B97C7E-E994-4E5A-A0FE-A7BA1EDE3108}" type="slidenum">
              <a:rPr lang="en-US"/>
              <a:pPr>
                <a:defRPr/>
              </a:pPr>
              <a:t>‹#›</a:t>
            </a:fld>
            <a:endParaRPr lang="en-US"/>
          </a:p>
        </p:txBody>
      </p:sp>
    </p:spTree>
    <p:extLst>
      <p:ext uri="{BB962C8B-B14F-4D97-AF65-F5344CB8AC3E}">
        <p14:creationId xmlns:p14="http://schemas.microsoft.com/office/powerpoint/2010/main" val="3424352666"/>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4.png"/><Relationship Id="rId2" Type="http://schemas.openxmlformats.org/officeDocument/2006/relationships/slideLayout" Target="../slideLayouts/slideLayout7.xml"/><Relationship Id="rId16"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ounded Rectangle 22"/>
          <p:cNvSpPr/>
          <p:nvPr/>
        </p:nvSpPr>
        <p:spPr>
          <a:xfrm>
            <a:off x="6554724" y="6291232"/>
            <a:ext cx="1920239" cy="241300"/>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692150" y="469900"/>
            <a:ext cx="6775147" cy="914400"/>
          </a:xfrm>
          <a:prstGeom prst="roundRect">
            <a:avLst>
              <a:gd name="adj" fmla="val 4514"/>
            </a:avLst>
          </a:prstGeom>
          <a:solidFill>
            <a:schemeClr val="accent1"/>
          </a:solidFill>
          <a:ln>
            <a:solidFill>
              <a:srgbClr val="DA291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13232" y="469900"/>
            <a:ext cx="6747715" cy="922338"/>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723900" y="1536700"/>
            <a:ext cx="7721600" cy="4601909"/>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marL="1143000" lvl="2" indent="-285750" algn="l" defTabSz="457200" rtl="0" eaLnBrk="1" latinLnBrk="0" hangingPunct="1">
              <a:spcBef>
                <a:spcPct val="20000"/>
              </a:spcBef>
              <a:buFont typeface="Arial"/>
              <a:buChar char="–"/>
            </a:pPr>
            <a:r>
              <a:rPr lang="en-US" dirty="0" smtClean="0"/>
              <a:t>Third level</a:t>
            </a:r>
          </a:p>
        </p:txBody>
      </p:sp>
      <p:sp>
        <p:nvSpPr>
          <p:cNvPr id="7"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FF000A"/>
              </a:solidFill>
              <a:effectLst/>
              <a:uLnTx/>
              <a:uFillTx/>
              <a:latin typeface="Arial"/>
              <a:ea typeface="+mj-ea"/>
              <a:cs typeface="Arial"/>
            </a:endParaRPr>
          </a:p>
        </p:txBody>
      </p:sp>
      <p:sp>
        <p:nvSpPr>
          <p:cNvPr id="13"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FF000A"/>
              </a:solidFill>
              <a:effectLst/>
              <a:uLnTx/>
              <a:uFillTx/>
              <a:latin typeface="Arial"/>
              <a:ea typeface="+mj-ea"/>
              <a:cs typeface="Arial"/>
            </a:endParaRPr>
          </a:p>
        </p:txBody>
      </p:sp>
      <p:pic>
        <p:nvPicPr>
          <p:cNvPr id="15" name="Picture 14" descr="abt_GEO_white.ai"/>
          <p:cNvPicPr>
            <a:picLocks/>
          </p:cNvPicPr>
          <p:nvPr/>
        </p:nvPicPr>
        <p:blipFill>
          <a:blip r:embed="rId5" cstate="screen">
            <a:extLst>
              <a:ext uri="{28A0092B-C50C-407E-A947-70E740481C1C}">
                <a14:useLocalDpi xmlns:a14="http://schemas.microsoft.com/office/drawing/2010/main"/>
              </a:ext>
            </a:extLst>
          </a:blip>
          <a:srcRect/>
          <a:stretch>
            <a:fillRect/>
          </a:stretch>
        </p:blipFill>
        <p:spPr>
          <a:xfrm>
            <a:off x="7523480" y="469900"/>
            <a:ext cx="914400" cy="914400"/>
          </a:xfrm>
          <a:prstGeom prst="roundRect">
            <a:avLst>
              <a:gd name="adj" fmla="val 3376"/>
            </a:avLst>
          </a:prstGeom>
          <a:solidFill>
            <a:schemeClr val="accent2"/>
          </a:solidFill>
        </p:spPr>
      </p:pic>
      <p:sp>
        <p:nvSpPr>
          <p:cNvPr id="9" name="Slide Number Placeholder 5"/>
          <p:cNvSpPr txBox="1">
            <a:spLocks/>
          </p:cNvSpPr>
          <p:nvPr/>
        </p:nvSpPr>
        <p:spPr>
          <a:xfrm>
            <a:off x="6058753" y="6234082"/>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srgbClr val="FFFFFF"/>
                </a:solidFill>
                <a:effectLst/>
                <a:uLnTx/>
                <a:uFillTx/>
                <a:latin typeface="Arial"/>
                <a:ea typeface="+mn-ea"/>
                <a:cs typeface="Arial"/>
              </a:rPr>
              <a:t>Abt Associates </a:t>
            </a:r>
            <a:r>
              <a:rPr lang="en-US" sz="800" dirty="0" smtClean="0">
                <a:solidFill>
                  <a:srgbClr val="FFFFFF"/>
                </a:solidFill>
                <a:latin typeface="Arial"/>
                <a:cs typeface="Arial"/>
              </a:rPr>
              <a:t>| pg </a:t>
            </a:r>
            <a:fld id="{B24152A7-EAFD-4862-85A2-527423E9945A}" type="slidenum">
              <a:rPr lang="en-US" sz="800" smtClean="0">
                <a:solidFill>
                  <a:srgbClr val="FFFFFF"/>
                </a:solidFill>
                <a:latin typeface="Arial"/>
                <a:cs typeface="Arial"/>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1" i="0" u="none" strike="noStrike" kern="1200" cap="none" spc="0" normalizeH="0" baseline="0" noProof="0" dirty="0" smtClean="0">
              <a:ln>
                <a:noFill/>
              </a:ln>
              <a:solidFill>
                <a:srgbClr val="FFFFFF"/>
              </a:solidFill>
              <a:effectLst/>
              <a:uLnTx/>
              <a:uFillTx/>
              <a:latin typeface="Arial"/>
              <a:ea typeface="+mn-ea"/>
              <a:cs typeface="Arial"/>
            </a:endParaRPr>
          </a:p>
        </p:txBody>
      </p:sp>
      <p:sp>
        <p:nvSpPr>
          <p:cNvPr id="16" name="Rounded Rectangle 15"/>
          <p:cNvSpPr/>
          <p:nvPr/>
        </p:nvSpPr>
        <p:spPr>
          <a:xfrm>
            <a:off x="685803" y="6291232"/>
            <a:ext cx="2880360" cy="241300"/>
          </a:xfrm>
          <a:prstGeom prst="roundRect">
            <a:avLst>
              <a:gd name="adj" fmla="val 0"/>
            </a:avLst>
          </a:prstGeom>
          <a:solidFill>
            <a:srgbClr val="D0D3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3619500" y="6291232"/>
            <a:ext cx="932688" cy="241300"/>
          </a:xfrm>
          <a:prstGeom prst="roundRect">
            <a:avLst>
              <a:gd name="adj" fmla="val 0"/>
            </a:avLst>
          </a:prstGeom>
          <a:solidFill>
            <a:srgbClr val="C3C6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4589018" y="6291232"/>
            <a:ext cx="1920239" cy="241300"/>
          </a:xfrm>
          <a:prstGeom prst="roundRect">
            <a:avLst>
              <a:gd name="adj" fmla="val 0"/>
            </a:avLst>
          </a:prstGeom>
          <a:solidFill>
            <a:srgbClr val="B7C9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5" r:id="rId2"/>
    <p:sldLayoutId id="2147483686" r:id="rId3"/>
  </p:sldLayoutIdLst>
  <p:hf sldNum="0" hdr="0" dt="0"/>
  <p:txStyles>
    <p:titleStyle>
      <a:lvl1pPr algn="l" defTabSz="457200" rtl="0" eaLnBrk="1" latinLnBrk="0" hangingPunct="1">
        <a:spcBef>
          <a:spcPct val="0"/>
        </a:spcBef>
        <a:buNone/>
        <a:defRPr sz="3600" b="0" i="0" kern="1200">
          <a:solidFill>
            <a:schemeClr val="bg1"/>
          </a:solidFill>
          <a:latin typeface="Arial"/>
          <a:ea typeface="+mj-ea"/>
          <a:cs typeface="Arial"/>
        </a:defRPr>
      </a:lvl1pPr>
    </p:titleStyle>
    <p:bodyStyle>
      <a:lvl1pPr marL="342900" indent="-342900" algn="l" defTabSz="457200" rtl="0" eaLnBrk="1" latinLnBrk="0" hangingPunct="1">
        <a:lnSpc>
          <a:spcPct val="100000"/>
        </a:lnSpc>
        <a:spcBef>
          <a:spcPts val="768"/>
        </a:spcBef>
        <a:spcAft>
          <a:spcPts val="800"/>
        </a:spcAft>
        <a:buClr>
          <a:srgbClr val="DA291C"/>
        </a:buClr>
        <a:buFont typeface="Wingdings" charset="2"/>
        <a:buChar char="§"/>
        <a:defRPr sz="2400" kern="1200" baseline="0">
          <a:solidFill>
            <a:schemeClr val="tx1"/>
          </a:solidFill>
          <a:latin typeface="Arial"/>
          <a:ea typeface="+mn-ea"/>
          <a:cs typeface="Arial"/>
        </a:defRPr>
      </a:lvl1pPr>
      <a:lvl2pPr marL="742950" indent="-285750" algn="l" defTabSz="457200" rtl="0" eaLnBrk="1" latinLnBrk="0" hangingPunct="1">
        <a:lnSpc>
          <a:spcPct val="100000"/>
        </a:lnSpc>
        <a:spcBef>
          <a:spcPts val="768"/>
        </a:spcBef>
        <a:spcAft>
          <a:spcPts val="800"/>
        </a:spcAft>
        <a:buFont typeface="Arial"/>
        <a:buChar char="–"/>
        <a:defRPr lang="en-US" sz="2000" kern="1200" dirty="0" smtClean="0">
          <a:solidFill>
            <a:schemeClr val="tx1"/>
          </a:solidFill>
          <a:latin typeface="Arial"/>
          <a:ea typeface="+mn-ea"/>
          <a:cs typeface="Arial"/>
        </a:defRPr>
      </a:lvl2pPr>
      <a:lvl3pPr marL="1143000" indent="-228600" algn="l" defTabSz="457200" rtl="0" eaLnBrk="1" latinLnBrk="0" hangingPunct="1">
        <a:lnSpc>
          <a:spcPct val="100000"/>
        </a:lnSpc>
        <a:spcBef>
          <a:spcPts val="768"/>
        </a:spcBef>
        <a:spcAft>
          <a:spcPts val="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FF000A"/>
              </a:solidFill>
              <a:effectLst/>
              <a:uLnTx/>
              <a:uFillTx/>
              <a:latin typeface="Arial"/>
              <a:ea typeface="+mj-ea"/>
              <a:cs typeface="Arial"/>
            </a:endParaRPr>
          </a:p>
        </p:txBody>
      </p:sp>
      <p:pic>
        <p:nvPicPr>
          <p:cNvPr id="4" name="Picture 3" descr="abt_assoc_lockup.ai"/>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698500" y="627211"/>
            <a:ext cx="1460250" cy="1471727"/>
          </a:xfrm>
          <a:prstGeom prst="rect">
            <a:avLst/>
          </a:prstGeom>
        </p:spPr>
      </p:pic>
      <p:sp>
        <p:nvSpPr>
          <p:cNvPr id="5" name="Rounded Rectangle 4"/>
          <p:cNvSpPr/>
          <p:nvPr/>
        </p:nvSpPr>
        <p:spPr>
          <a:xfrm>
            <a:off x="698500" y="2404645"/>
            <a:ext cx="3848778" cy="3826144"/>
          </a:xfrm>
          <a:prstGeom prst="roundRect">
            <a:avLst>
              <a:gd name="adj" fmla="val 953"/>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8" r:id="rId1"/>
  </p:sldLayoutIdLst>
  <p:hf sldNum="0" hdr="0" dt="0"/>
  <p:txStyles>
    <p:titleStyle>
      <a:lvl1pPr algn="l" defTabSz="457200" rtl="0" eaLnBrk="1" latinLnBrk="0" hangingPunct="1">
        <a:spcBef>
          <a:spcPct val="0"/>
        </a:spcBef>
        <a:buNone/>
        <a:defRPr sz="4400" b="1" i="0" kern="1200">
          <a:solidFill>
            <a:srgbClr val="FF000A"/>
          </a:solidFill>
          <a:latin typeface="Helvetica"/>
          <a:ea typeface="+mj-ea"/>
          <a:cs typeface="Helvetica"/>
        </a:defRPr>
      </a:lvl1pPr>
    </p:titleStyle>
    <p:bodyStyle>
      <a:lvl1pPr marL="342900" indent="-342900" algn="l" defTabSz="457200" rtl="0" eaLnBrk="1" latinLnBrk="0" hangingPunct="1">
        <a:spcBef>
          <a:spcPct val="20000"/>
        </a:spcBef>
        <a:buClr>
          <a:srgbClr val="FF000A"/>
        </a:buClr>
        <a:buFont typeface="Wingdings" charset="2"/>
        <a:buChar char="§"/>
        <a:defRPr sz="3200" kern="1200" baseline="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ounded Rectangle 22"/>
          <p:cNvSpPr/>
          <p:nvPr/>
        </p:nvSpPr>
        <p:spPr>
          <a:xfrm>
            <a:off x="6554724" y="6291232"/>
            <a:ext cx="1920239" cy="241300"/>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FF000A"/>
              </a:solidFill>
              <a:effectLst/>
              <a:uLnTx/>
              <a:uFillTx/>
              <a:latin typeface="Arial"/>
              <a:ea typeface="+mj-ea"/>
              <a:cs typeface="Arial"/>
            </a:endParaRPr>
          </a:p>
        </p:txBody>
      </p:sp>
      <p:sp>
        <p:nvSpPr>
          <p:cNvPr id="13" name="Title Placeholder 1"/>
          <p:cNvSpPr txBox="1">
            <a:spLocks/>
          </p:cNvSpPr>
          <p:nvPr/>
        </p:nvSpPr>
        <p:spPr>
          <a:xfrm>
            <a:off x="7471615" y="274638"/>
            <a:ext cx="1215185" cy="11430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FF000A"/>
              </a:solidFill>
              <a:effectLst/>
              <a:uLnTx/>
              <a:uFillTx/>
              <a:latin typeface="Arial"/>
              <a:ea typeface="+mj-ea"/>
              <a:cs typeface="Arial"/>
            </a:endParaRPr>
          </a:p>
        </p:txBody>
      </p:sp>
      <p:sp>
        <p:nvSpPr>
          <p:cNvPr id="16" name="Rounded Rectangle 15"/>
          <p:cNvSpPr/>
          <p:nvPr/>
        </p:nvSpPr>
        <p:spPr>
          <a:xfrm>
            <a:off x="685803" y="6291232"/>
            <a:ext cx="2880360" cy="241300"/>
          </a:xfrm>
          <a:prstGeom prst="roundRect">
            <a:avLst>
              <a:gd name="adj" fmla="val 0"/>
            </a:avLst>
          </a:prstGeom>
          <a:solidFill>
            <a:srgbClr val="D0D3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3619500" y="6291232"/>
            <a:ext cx="932688" cy="241300"/>
          </a:xfrm>
          <a:prstGeom prst="roundRect">
            <a:avLst>
              <a:gd name="adj" fmla="val 0"/>
            </a:avLst>
          </a:prstGeom>
          <a:solidFill>
            <a:srgbClr val="C3C6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4589018" y="6291232"/>
            <a:ext cx="1920239" cy="241300"/>
          </a:xfrm>
          <a:prstGeom prst="roundRect">
            <a:avLst>
              <a:gd name="adj" fmla="val 0"/>
            </a:avLst>
          </a:prstGeom>
          <a:solidFill>
            <a:srgbClr val="B7C9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abt_logo.tag_rgb.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7723" y="4223680"/>
            <a:ext cx="3110527" cy="1421149"/>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Lst>
  <p:hf sldNum="0" hdr="0" dt="0"/>
  <p:txStyles>
    <p:titleStyle>
      <a:lvl1pPr algn="l" defTabSz="457200" rtl="0" eaLnBrk="1" latinLnBrk="0" hangingPunct="1">
        <a:spcBef>
          <a:spcPct val="0"/>
        </a:spcBef>
        <a:buNone/>
        <a:defRPr sz="3600" b="0" i="0" kern="1200">
          <a:solidFill>
            <a:schemeClr val="bg1"/>
          </a:solidFill>
          <a:latin typeface="Arial"/>
          <a:ea typeface="+mj-ea"/>
          <a:cs typeface="Arial"/>
        </a:defRPr>
      </a:lvl1pPr>
    </p:titleStyle>
    <p:bodyStyle>
      <a:lvl1pPr marL="342900" indent="-342900" algn="l" defTabSz="457200" rtl="0" eaLnBrk="1" latinLnBrk="0" hangingPunct="1">
        <a:lnSpc>
          <a:spcPct val="100000"/>
        </a:lnSpc>
        <a:spcBef>
          <a:spcPts val="768"/>
        </a:spcBef>
        <a:spcAft>
          <a:spcPts val="800"/>
        </a:spcAft>
        <a:buClr>
          <a:srgbClr val="DA291C"/>
        </a:buClr>
        <a:buFont typeface="Wingdings" charset="2"/>
        <a:buChar char="§"/>
        <a:defRPr sz="2400" kern="1200" baseline="0">
          <a:solidFill>
            <a:schemeClr val="tx1"/>
          </a:solidFill>
          <a:latin typeface="Arial"/>
          <a:ea typeface="+mn-ea"/>
          <a:cs typeface="Arial"/>
        </a:defRPr>
      </a:lvl1pPr>
      <a:lvl2pPr marL="742950" indent="-285750" algn="l" defTabSz="457200" rtl="0" eaLnBrk="1" latinLnBrk="0" hangingPunct="1">
        <a:lnSpc>
          <a:spcPct val="100000"/>
        </a:lnSpc>
        <a:spcBef>
          <a:spcPts val="768"/>
        </a:spcBef>
        <a:spcAft>
          <a:spcPts val="800"/>
        </a:spcAft>
        <a:buFont typeface="Arial"/>
        <a:buChar char="–"/>
        <a:defRPr lang="en-US" sz="2000" kern="1200" dirty="0" smtClean="0">
          <a:solidFill>
            <a:schemeClr val="tx1"/>
          </a:solidFill>
          <a:latin typeface="Arial"/>
          <a:ea typeface="+mn-ea"/>
          <a:cs typeface="Arial"/>
        </a:defRPr>
      </a:lvl2pPr>
      <a:lvl3pPr marL="1143000" indent="-228600" algn="l" defTabSz="457200" rtl="0" eaLnBrk="1" latinLnBrk="0" hangingPunct="1">
        <a:lnSpc>
          <a:spcPct val="100000"/>
        </a:lnSpc>
        <a:spcBef>
          <a:spcPts val="768"/>
        </a:spcBef>
        <a:spcAft>
          <a:spcPts val="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p:nvPicPr>
        <p:blipFill>
          <a:blip r:embed="rId17">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762000" y="16002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12ED8C18-2553-4DEA-B63C-7A4262A3BC23}" type="datetime1">
              <a:rPr lang="en-US"/>
              <a:pPr>
                <a:defRPr/>
              </a:pPr>
              <a:t>11/24/2015</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U.S. Environmental Protection Agency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AA99F443-53A0-407C-A22D-8F4D4633CE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Lst>
  <p:hf sldNum="0" hdr="0" dt="0"/>
  <p:txStyles>
    <p:titleStyle>
      <a:lvl1pPr algn="ctr" rtl="0" eaLnBrk="1" fontAlgn="base" hangingPunct="1">
        <a:spcBef>
          <a:spcPct val="0"/>
        </a:spcBef>
        <a:spcAft>
          <a:spcPct val="0"/>
        </a:spcAft>
        <a:defRPr sz="3200">
          <a:solidFill>
            <a:schemeClr val="tx1"/>
          </a:solidFill>
          <a:latin typeface="+mj-lt"/>
          <a:ea typeface="+mj-ea"/>
          <a:cs typeface="+mj-cs"/>
        </a:defRPr>
      </a:lvl1pPr>
      <a:lvl2pPr algn="ctr" rtl="0" eaLnBrk="1" fontAlgn="base" hangingPunct="1">
        <a:spcBef>
          <a:spcPct val="0"/>
        </a:spcBef>
        <a:spcAft>
          <a:spcPct val="0"/>
        </a:spcAft>
        <a:defRPr sz="3200">
          <a:solidFill>
            <a:schemeClr val="tx1"/>
          </a:solidFill>
          <a:latin typeface="Arial" charset="0"/>
          <a:ea typeface="ＭＳ Ｐゴシック" pitchFamily="84" charset="-128"/>
        </a:defRPr>
      </a:lvl2pPr>
      <a:lvl3pPr algn="ctr" rtl="0" eaLnBrk="1" fontAlgn="base" hangingPunct="1">
        <a:spcBef>
          <a:spcPct val="0"/>
        </a:spcBef>
        <a:spcAft>
          <a:spcPct val="0"/>
        </a:spcAft>
        <a:defRPr sz="3200">
          <a:solidFill>
            <a:schemeClr val="tx1"/>
          </a:solidFill>
          <a:latin typeface="Arial" charset="0"/>
          <a:ea typeface="ＭＳ Ｐゴシック" pitchFamily="84" charset="-128"/>
        </a:defRPr>
      </a:lvl3pPr>
      <a:lvl4pPr algn="ctr" rtl="0" eaLnBrk="1" fontAlgn="base" hangingPunct="1">
        <a:spcBef>
          <a:spcPct val="0"/>
        </a:spcBef>
        <a:spcAft>
          <a:spcPct val="0"/>
        </a:spcAft>
        <a:defRPr sz="3200">
          <a:solidFill>
            <a:schemeClr val="tx1"/>
          </a:solidFill>
          <a:latin typeface="Arial" charset="0"/>
          <a:ea typeface="ＭＳ Ｐゴシック" pitchFamily="84" charset="-128"/>
        </a:defRPr>
      </a:lvl4pPr>
      <a:lvl5pPr algn="ctr" rtl="0" eaLnBrk="1" fontAlgn="base" hangingPunct="1">
        <a:spcBef>
          <a:spcPct val="0"/>
        </a:spcBef>
        <a:spcAft>
          <a:spcPct val="0"/>
        </a:spcAft>
        <a:defRPr sz="3200">
          <a:solidFill>
            <a:schemeClr val="tx1"/>
          </a:solidFill>
          <a:latin typeface="Arial" charset="0"/>
          <a:ea typeface="ＭＳ Ｐゴシック" pitchFamily="84" charset="-128"/>
        </a:defRPr>
      </a:lvl5pPr>
      <a:lvl6pPr marL="457200" algn="ctr" rtl="0" eaLnBrk="1" fontAlgn="base" hangingPunct="1">
        <a:spcBef>
          <a:spcPct val="0"/>
        </a:spcBef>
        <a:spcAft>
          <a:spcPct val="0"/>
        </a:spcAft>
        <a:defRPr sz="3200">
          <a:solidFill>
            <a:schemeClr val="tx1"/>
          </a:solidFill>
          <a:latin typeface="Arial" charset="0"/>
          <a:ea typeface="ＭＳ Ｐゴシック" pitchFamily="84" charset="-128"/>
        </a:defRPr>
      </a:lvl6pPr>
      <a:lvl7pPr marL="914400" algn="ctr" rtl="0" eaLnBrk="1" fontAlgn="base" hangingPunct="1">
        <a:spcBef>
          <a:spcPct val="0"/>
        </a:spcBef>
        <a:spcAft>
          <a:spcPct val="0"/>
        </a:spcAft>
        <a:defRPr sz="3200">
          <a:solidFill>
            <a:schemeClr val="tx1"/>
          </a:solidFill>
          <a:latin typeface="Arial" charset="0"/>
          <a:ea typeface="ＭＳ Ｐゴシック" pitchFamily="84" charset="-128"/>
        </a:defRPr>
      </a:lvl7pPr>
      <a:lvl8pPr marL="1371600" algn="ctr" rtl="0" eaLnBrk="1" fontAlgn="base" hangingPunct="1">
        <a:spcBef>
          <a:spcPct val="0"/>
        </a:spcBef>
        <a:spcAft>
          <a:spcPct val="0"/>
        </a:spcAft>
        <a:defRPr sz="3200">
          <a:solidFill>
            <a:schemeClr val="tx1"/>
          </a:solidFill>
          <a:latin typeface="Arial" charset="0"/>
          <a:ea typeface="ＭＳ Ｐゴシック" pitchFamily="84" charset="-128"/>
        </a:defRPr>
      </a:lvl8pPr>
      <a:lvl9pPr marL="1828800" algn="ctr" rtl="0" eaLnBrk="1" fontAlgn="base" hangingPunct="1">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6.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themeOverride" Target="../theme/themeOverride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5.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221227" y="1288143"/>
            <a:ext cx="8922773" cy="2971800"/>
          </a:xfrm>
        </p:spPr>
        <p:txBody>
          <a:bodyPr/>
          <a:lstStyle/>
          <a:p>
            <a:r>
              <a:rPr lang="en-US" sz="3200" dirty="0">
                <a:solidFill>
                  <a:srgbClr val="008000"/>
                </a:solidFill>
              </a:rPr>
              <a:t>On the Use of the U.S. </a:t>
            </a:r>
            <a:r>
              <a:rPr lang="en-US" sz="3200" dirty="0" smtClean="0">
                <a:solidFill>
                  <a:srgbClr val="008000"/>
                </a:solidFill>
              </a:rPr>
              <a:t>EPA’s </a:t>
            </a:r>
            <a:br>
              <a:rPr lang="en-US" sz="3200" dirty="0" smtClean="0">
                <a:solidFill>
                  <a:srgbClr val="008000"/>
                </a:solidFill>
              </a:rPr>
            </a:br>
            <a:r>
              <a:rPr lang="en-US" sz="3200" dirty="0" smtClean="0">
                <a:solidFill>
                  <a:srgbClr val="008000"/>
                </a:solidFill>
              </a:rPr>
              <a:t>Toxics </a:t>
            </a:r>
            <a:r>
              <a:rPr lang="en-US" sz="3200" dirty="0">
                <a:solidFill>
                  <a:srgbClr val="008000"/>
                </a:solidFill>
              </a:rPr>
              <a:t>Release Inventory to Assess Implementation and Impact of </a:t>
            </a:r>
            <a:r>
              <a:rPr lang="en-US" sz="3200" dirty="0" smtClean="0">
                <a:solidFill>
                  <a:srgbClr val="008000"/>
                </a:solidFill>
              </a:rPr>
              <a:t/>
            </a:r>
            <a:br>
              <a:rPr lang="en-US" sz="3200" dirty="0" smtClean="0">
                <a:solidFill>
                  <a:srgbClr val="008000"/>
                </a:solidFill>
              </a:rPr>
            </a:br>
            <a:r>
              <a:rPr lang="en-US" sz="3200" dirty="0" smtClean="0">
                <a:solidFill>
                  <a:srgbClr val="008000"/>
                </a:solidFill>
              </a:rPr>
              <a:t>Green </a:t>
            </a:r>
            <a:r>
              <a:rPr lang="en-US" sz="3200" dirty="0">
                <a:solidFill>
                  <a:srgbClr val="008000"/>
                </a:solidFill>
              </a:rPr>
              <a:t>Chemistry Practices by the Pharmaceutical Manufacturing </a:t>
            </a:r>
            <a:r>
              <a:rPr lang="en-US" sz="3200" dirty="0" smtClean="0">
                <a:solidFill>
                  <a:srgbClr val="008000"/>
                </a:solidFill>
              </a:rPr>
              <a:t>Sector</a:t>
            </a:r>
            <a:endParaRPr lang="en-US" altLang="en-US" sz="3200" dirty="0" smtClean="0">
              <a:solidFill>
                <a:srgbClr val="008000"/>
              </a:solidFill>
            </a:endParaRPr>
          </a:p>
        </p:txBody>
      </p:sp>
      <p:sp>
        <p:nvSpPr>
          <p:cNvPr id="17411" name="Rectangle 3"/>
          <p:cNvSpPr>
            <a:spLocks noGrp="1" noChangeArrowheads="1"/>
          </p:cNvSpPr>
          <p:nvPr>
            <p:ph type="subTitle" idx="1"/>
          </p:nvPr>
        </p:nvSpPr>
        <p:spPr>
          <a:xfrm>
            <a:off x="1482213" y="4259943"/>
            <a:ext cx="6400800" cy="2416628"/>
          </a:xfrm>
        </p:spPr>
        <p:txBody>
          <a:bodyPr/>
          <a:lstStyle/>
          <a:p>
            <a:r>
              <a:rPr lang="en-US" sz="1600" dirty="0" smtClean="0"/>
              <a:t>Stephen </a:t>
            </a:r>
            <a:r>
              <a:rPr lang="en-US" sz="1600" dirty="0"/>
              <a:t>C. DeVito, Ph.D., </a:t>
            </a:r>
            <a:r>
              <a:rPr lang="en-US" sz="1600" dirty="0" err="1"/>
              <a:t>R.Ph</a:t>
            </a:r>
            <a:r>
              <a:rPr lang="en-US" sz="1600" dirty="0"/>
              <a:t>.</a:t>
            </a:r>
          </a:p>
          <a:p>
            <a:r>
              <a:rPr lang="en-US" sz="1600" dirty="0"/>
              <a:t>Toxics Release Inventory Program</a:t>
            </a:r>
          </a:p>
          <a:p>
            <a:r>
              <a:rPr lang="en-US" sz="1600" dirty="0"/>
              <a:t>United States Environmental Protection </a:t>
            </a:r>
            <a:r>
              <a:rPr lang="en-US" sz="1600" dirty="0" smtClean="0"/>
              <a:t>Agency</a:t>
            </a:r>
          </a:p>
          <a:p>
            <a:endParaRPr lang="en-US" sz="1400" dirty="0"/>
          </a:p>
          <a:p>
            <a:r>
              <a:rPr lang="en-US" sz="1600" dirty="0" smtClean="0"/>
              <a:t>Presented at:</a:t>
            </a:r>
          </a:p>
          <a:p>
            <a:r>
              <a:rPr lang="en-US" sz="1600" dirty="0" smtClean="0"/>
              <a:t>2</a:t>
            </a:r>
            <a:r>
              <a:rPr lang="en-US" sz="1600" baseline="30000" dirty="0" smtClean="0"/>
              <a:t>nd</a:t>
            </a:r>
            <a:r>
              <a:rPr lang="en-US" sz="1600" dirty="0" smtClean="0"/>
              <a:t> Global Round Table on Pollutant Release and Transfer Registers</a:t>
            </a:r>
          </a:p>
          <a:p>
            <a:r>
              <a:rPr lang="en-US" sz="1600" dirty="0" smtClean="0"/>
              <a:t>Madrid, Spain</a:t>
            </a:r>
            <a:endParaRPr lang="en-US" sz="1600" dirty="0"/>
          </a:p>
          <a:p>
            <a:r>
              <a:rPr lang="en-US" sz="1600" dirty="0" smtClean="0"/>
              <a:t>November 25</a:t>
            </a:r>
            <a:r>
              <a:rPr lang="en-US" sz="1600" baseline="30000" dirty="0" smtClean="0"/>
              <a:t>th</a:t>
            </a:r>
            <a:r>
              <a:rPr lang="en-US" sz="1600" dirty="0"/>
              <a:t>, 2015</a:t>
            </a:r>
          </a:p>
        </p:txBody>
      </p:sp>
    </p:spTree>
    <p:extLst>
      <p:ext uri="{BB962C8B-B14F-4D97-AF65-F5344CB8AC3E}">
        <p14:creationId xmlns:p14="http://schemas.microsoft.com/office/powerpoint/2010/main" val="2221113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0" y="1343866"/>
            <a:ext cx="9144000" cy="457200"/>
          </a:xfrm>
        </p:spPr>
        <p:txBody>
          <a:bodyPr>
            <a:noAutofit/>
          </a:bodyPr>
          <a:lstStyle/>
          <a:p>
            <a:r>
              <a:rPr lang="en-US" sz="2900" dirty="0" smtClean="0">
                <a:solidFill>
                  <a:srgbClr val="008000"/>
                </a:solidFill>
              </a:rPr>
              <a:t>Are the chemicals driving the trend associated with green chemistry advances? </a:t>
            </a:r>
            <a:endParaRPr lang="en-US" sz="2900" dirty="0">
              <a:solidFill>
                <a:srgbClr val="008000"/>
              </a:solidFill>
            </a:endParaRPr>
          </a:p>
        </p:txBody>
      </p:sp>
      <p:sp>
        <p:nvSpPr>
          <p:cNvPr id="8" name="Content Placeholder 7"/>
          <p:cNvSpPr>
            <a:spLocks noGrp="1"/>
          </p:cNvSpPr>
          <p:nvPr>
            <p:ph idx="1"/>
          </p:nvPr>
        </p:nvSpPr>
        <p:spPr>
          <a:xfrm>
            <a:off x="457199" y="6004540"/>
            <a:ext cx="8686801" cy="798286"/>
          </a:xfrm>
        </p:spPr>
        <p:txBody>
          <a:bodyPr>
            <a:noAutofit/>
          </a:bodyPr>
          <a:lstStyle/>
          <a:p>
            <a:pPr>
              <a:lnSpc>
                <a:spcPct val="110000"/>
              </a:lnSpc>
            </a:pPr>
            <a:r>
              <a:rPr lang="en-US" sz="2000" dirty="0"/>
              <a:t>Solvents driving the declining </a:t>
            </a:r>
            <a:r>
              <a:rPr lang="en-US" sz="2000" dirty="0" smtClean="0"/>
              <a:t>trend:</a:t>
            </a:r>
            <a:r>
              <a:rPr lang="en-US" sz="2400" dirty="0" smtClean="0"/>
              <a:t> </a:t>
            </a:r>
            <a:r>
              <a:rPr lang="en-US" sz="1800" dirty="0" smtClean="0"/>
              <a:t>Methanol, Dichloromethane, Toluene, </a:t>
            </a:r>
            <a:r>
              <a:rPr lang="en-US" sz="1800" dirty="0" err="1" smtClean="0"/>
              <a:t>Dimethylformamide</a:t>
            </a:r>
            <a:r>
              <a:rPr lang="en-US" sz="1800" dirty="0" smtClean="0"/>
              <a:t>, Acetonitrile</a:t>
            </a:r>
            <a:endParaRPr lang="en-US" sz="2000" dirty="0"/>
          </a:p>
          <a:p>
            <a:pPr lvl="1">
              <a:buNone/>
            </a:pPr>
            <a:endParaRPr lang="en-US" sz="2000" dirty="0" smtClean="0"/>
          </a:p>
        </p:txBody>
      </p:sp>
      <p:graphicFrame>
        <p:nvGraphicFramePr>
          <p:cNvPr id="12" name="Chart 11"/>
          <p:cNvGraphicFramePr>
            <a:graphicFrameLocks/>
          </p:cNvGraphicFramePr>
          <p:nvPr>
            <p:extLst>
              <p:ext uri="{D42A27DB-BD31-4B8C-83A1-F6EECF244321}">
                <p14:modId xmlns:p14="http://schemas.microsoft.com/office/powerpoint/2010/main" val="3090764689"/>
              </p:ext>
            </p:extLst>
          </p:nvPr>
        </p:nvGraphicFramePr>
        <p:xfrm>
          <a:off x="798286" y="1831683"/>
          <a:ext cx="7605485"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074084" y="4584339"/>
            <a:ext cx="1979756" cy="369332"/>
          </a:xfrm>
          <a:prstGeom prst="rect">
            <a:avLst/>
          </a:prstGeom>
          <a:noFill/>
        </p:spPr>
        <p:txBody>
          <a:bodyPr wrap="square" rtlCol="0">
            <a:spAutoFit/>
          </a:bodyPr>
          <a:lstStyle/>
          <a:p>
            <a:r>
              <a:rPr lang="en-US" sz="1200" b="1" dirty="0" smtClean="0"/>
              <a:t> </a:t>
            </a:r>
            <a:r>
              <a:rPr lang="en-US" b="1" dirty="0" smtClean="0"/>
              <a:t>five solvents</a:t>
            </a:r>
            <a:endParaRPr lang="en-US" b="1" dirty="0"/>
          </a:p>
        </p:txBody>
      </p:sp>
      <p:sp>
        <p:nvSpPr>
          <p:cNvPr id="9" name="TextBox 8"/>
          <p:cNvSpPr txBox="1"/>
          <p:nvPr/>
        </p:nvSpPr>
        <p:spPr>
          <a:xfrm>
            <a:off x="3707128" y="3533471"/>
            <a:ext cx="2419351" cy="369332"/>
          </a:xfrm>
          <a:prstGeom prst="rect">
            <a:avLst/>
          </a:prstGeom>
          <a:noFill/>
        </p:spPr>
        <p:txBody>
          <a:bodyPr wrap="square" rtlCol="0">
            <a:spAutoFit/>
          </a:bodyPr>
          <a:lstStyle/>
          <a:p>
            <a:r>
              <a:rPr lang="en-US" b="1" dirty="0"/>
              <a:t>a</a:t>
            </a:r>
            <a:r>
              <a:rPr lang="en-US" b="1" dirty="0" smtClean="0"/>
              <a:t>ll other chemicals</a:t>
            </a:r>
            <a:endParaRPr lang="en-US" b="1" dirty="0"/>
          </a:p>
        </p:txBody>
      </p:sp>
    </p:spTree>
    <p:extLst>
      <p:ext uri="{BB962C8B-B14F-4D97-AF65-F5344CB8AC3E}">
        <p14:creationId xmlns:p14="http://schemas.microsoft.com/office/powerpoint/2010/main" val="21422081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Graphic spid="12" grpId="0">
        <p:bldAsOne/>
      </p:bldGraphic>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65238"/>
            <a:ext cx="9144000" cy="457200"/>
          </a:xfrm>
        </p:spPr>
        <p:txBody>
          <a:bodyPr/>
          <a:lstStyle/>
          <a:p>
            <a:r>
              <a:rPr lang="en-US" sz="2900" dirty="0" smtClean="0">
                <a:solidFill>
                  <a:srgbClr val="008000"/>
                </a:solidFill>
              </a:rPr>
              <a:t>Pollution Prevention in TRI</a:t>
            </a:r>
            <a:endParaRPr lang="en-US" sz="2900" dirty="0">
              <a:solidFill>
                <a:srgbClr val="008000"/>
              </a:solidFill>
            </a:endParaRPr>
          </a:p>
        </p:txBody>
      </p:sp>
      <p:sp>
        <p:nvSpPr>
          <p:cNvPr id="4" name="Content Placeholder 3"/>
          <p:cNvSpPr>
            <a:spLocks noGrp="1"/>
          </p:cNvSpPr>
          <p:nvPr>
            <p:ph sz="half" idx="2"/>
          </p:nvPr>
        </p:nvSpPr>
        <p:spPr>
          <a:xfrm>
            <a:off x="152400" y="6096000"/>
            <a:ext cx="8686800" cy="762000"/>
          </a:xfrm>
        </p:spPr>
        <p:txBody>
          <a:bodyPr>
            <a:normAutofit lnSpcReduction="10000"/>
          </a:bodyPr>
          <a:lstStyle/>
          <a:p>
            <a:pPr>
              <a:lnSpc>
                <a:spcPct val="120000"/>
              </a:lnSpc>
            </a:pPr>
            <a:r>
              <a:rPr lang="en-US" sz="2000" dirty="0"/>
              <a:t>Pharmaceutical facilities report more process modifications than the rest of manufacturing</a:t>
            </a:r>
          </a:p>
        </p:txBody>
      </p:sp>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4270" r="1614" b="6185"/>
          <a:stretch/>
        </p:blipFill>
        <p:spPr>
          <a:xfrm>
            <a:off x="415111" y="1872332"/>
            <a:ext cx="8728889" cy="4223668"/>
          </a:xfrm>
          <a:prstGeom prst="rect">
            <a:avLst/>
          </a:prstGeom>
          <a:solidFill>
            <a:schemeClr val="bg1"/>
          </a:solidFill>
        </p:spPr>
      </p:pic>
    </p:spTree>
    <p:extLst>
      <p:ext uri="{BB962C8B-B14F-4D97-AF65-F5344CB8AC3E}">
        <p14:creationId xmlns:p14="http://schemas.microsoft.com/office/powerpoint/2010/main" val="36486659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6" name="Rectangle 8"/>
          <p:cNvSpPr>
            <a:spLocks noGrp="1" noChangeArrowheads="1"/>
          </p:cNvSpPr>
          <p:nvPr>
            <p:ph type="title"/>
          </p:nvPr>
        </p:nvSpPr>
        <p:spPr>
          <a:xfrm>
            <a:off x="0" y="1270000"/>
            <a:ext cx="9144000" cy="457200"/>
          </a:xfrm>
        </p:spPr>
        <p:txBody>
          <a:bodyPr>
            <a:noAutofit/>
          </a:bodyPr>
          <a:lstStyle/>
          <a:p>
            <a:r>
              <a:rPr lang="en-US" sz="2900" dirty="0" smtClean="0">
                <a:solidFill>
                  <a:srgbClr val="008000"/>
                </a:solidFill>
              </a:rPr>
              <a:t>Wrap up</a:t>
            </a:r>
            <a:endParaRPr lang="en-US" sz="2900" dirty="0">
              <a:solidFill>
                <a:srgbClr val="008000"/>
              </a:solidFill>
            </a:endParaRPr>
          </a:p>
        </p:txBody>
      </p:sp>
      <p:sp>
        <p:nvSpPr>
          <p:cNvPr id="73735" name="Rectangle 7"/>
          <p:cNvSpPr>
            <a:spLocks noGrp="1" noChangeArrowheads="1"/>
          </p:cNvSpPr>
          <p:nvPr>
            <p:ph idx="1"/>
          </p:nvPr>
        </p:nvSpPr>
        <p:spPr>
          <a:xfrm>
            <a:off x="468090" y="1912272"/>
            <a:ext cx="8153396" cy="4191000"/>
          </a:xfrm>
        </p:spPr>
        <p:txBody>
          <a:bodyPr>
            <a:noAutofit/>
          </a:bodyPr>
          <a:lstStyle/>
          <a:p>
            <a:pPr>
              <a:lnSpc>
                <a:spcPct val="120000"/>
              </a:lnSpc>
            </a:pPr>
            <a:r>
              <a:rPr lang="en-US" sz="2600" dirty="0"/>
              <a:t>Can TRI data be used to quantify environmental progress?</a:t>
            </a:r>
          </a:p>
          <a:p>
            <a:pPr>
              <a:lnSpc>
                <a:spcPct val="120000"/>
              </a:lnSpc>
            </a:pPr>
            <a:r>
              <a:rPr lang="en-US" sz="2600" dirty="0"/>
              <a:t>The results of our analyses indicate that the implementation of green chemistry by the pharmaceutical industry is reflected in the TRI data</a:t>
            </a:r>
          </a:p>
          <a:p>
            <a:pPr marL="342900" lvl="1" indent="-342900">
              <a:lnSpc>
                <a:spcPct val="120000"/>
              </a:lnSpc>
              <a:buChar char="•"/>
            </a:pPr>
            <a:r>
              <a:rPr lang="en-US" sz="2600" dirty="0">
                <a:cs typeface="+mn-cs"/>
              </a:rPr>
              <a:t>The results more broadly suggest a potential for the use of </a:t>
            </a:r>
            <a:r>
              <a:rPr lang="en-US" sz="2600" dirty="0" smtClean="0">
                <a:cs typeface="+mn-cs"/>
              </a:rPr>
              <a:t>PRTR data </a:t>
            </a:r>
            <a:r>
              <a:rPr lang="en-US" sz="2600" dirty="0">
                <a:cs typeface="+mn-cs"/>
              </a:rPr>
              <a:t>as a tool to track </a:t>
            </a:r>
            <a:r>
              <a:rPr lang="en-US" sz="2600" dirty="0" smtClean="0">
                <a:cs typeface="+mn-cs"/>
              </a:rPr>
              <a:t>implementation of green chemistry and sustainability progress.</a:t>
            </a:r>
            <a:endParaRPr lang="en-US" sz="2600" dirty="0">
              <a:cs typeface="+mn-cs"/>
            </a:endParaRPr>
          </a:p>
          <a:p>
            <a:pPr lvl="0">
              <a:lnSpc>
                <a:spcPct val="120000"/>
              </a:lnSpc>
            </a:pPr>
            <a:endParaRPr lang="en-US" sz="2600" dirty="0"/>
          </a:p>
        </p:txBody>
      </p:sp>
    </p:spTree>
    <p:extLst>
      <p:ext uri="{BB962C8B-B14F-4D97-AF65-F5344CB8AC3E}">
        <p14:creationId xmlns:p14="http://schemas.microsoft.com/office/powerpoint/2010/main" val="19484792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6" name="Rectangle 8"/>
          <p:cNvSpPr>
            <a:spLocks noGrp="1" noChangeArrowheads="1"/>
          </p:cNvSpPr>
          <p:nvPr>
            <p:ph type="title"/>
          </p:nvPr>
        </p:nvSpPr>
        <p:spPr>
          <a:xfrm>
            <a:off x="0" y="1498600"/>
            <a:ext cx="9144000" cy="457200"/>
          </a:xfrm>
        </p:spPr>
        <p:txBody>
          <a:bodyPr>
            <a:noAutofit/>
          </a:bodyPr>
          <a:lstStyle/>
          <a:p>
            <a:r>
              <a:rPr lang="en-US" b="1" dirty="0" smtClean="0">
                <a:solidFill>
                  <a:srgbClr val="008000"/>
                </a:solidFill>
              </a:rPr>
              <a:t>Acknowledgements</a:t>
            </a:r>
            <a:r>
              <a:rPr lang="en-US" sz="2900" dirty="0" smtClean="0">
                <a:solidFill>
                  <a:srgbClr val="008000"/>
                </a:solidFill>
              </a:rPr>
              <a:t> </a:t>
            </a:r>
            <a:endParaRPr lang="en-US" sz="2900" dirty="0">
              <a:solidFill>
                <a:srgbClr val="008000"/>
              </a:solidFill>
            </a:endParaRPr>
          </a:p>
        </p:txBody>
      </p:sp>
      <p:sp>
        <p:nvSpPr>
          <p:cNvPr id="73735" name="Rectangle 7"/>
          <p:cNvSpPr>
            <a:spLocks noGrp="1" noChangeArrowheads="1"/>
          </p:cNvSpPr>
          <p:nvPr>
            <p:ph idx="1"/>
          </p:nvPr>
        </p:nvSpPr>
        <p:spPr>
          <a:xfrm>
            <a:off x="495302" y="2293272"/>
            <a:ext cx="8153396" cy="4191000"/>
          </a:xfrm>
        </p:spPr>
        <p:txBody>
          <a:bodyPr>
            <a:noAutofit/>
          </a:bodyPr>
          <a:lstStyle/>
          <a:p>
            <a:pPr>
              <a:lnSpc>
                <a:spcPct val="120000"/>
              </a:lnSpc>
            </a:pPr>
            <a:r>
              <a:rPr lang="en-US" sz="2600" dirty="0" smtClean="0"/>
              <a:t>Cheryl Keenan, MSc</a:t>
            </a:r>
            <a:r>
              <a:rPr lang="en-US" sz="2000" dirty="0" smtClean="0"/>
              <a:t>,</a:t>
            </a:r>
          </a:p>
          <a:p>
            <a:pPr marL="0" indent="0">
              <a:lnSpc>
                <a:spcPct val="120000"/>
              </a:lnSpc>
              <a:buNone/>
            </a:pPr>
            <a:r>
              <a:rPr lang="en-US" sz="2000" dirty="0"/>
              <a:t>	</a:t>
            </a:r>
            <a:r>
              <a:rPr lang="en-US" sz="2000" dirty="0" smtClean="0"/>
              <a:t>Senior Associate at </a:t>
            </a:r>
            <a:r>
              <a:rPr lang="en-US" sz="2000" dirty="0" err="1" smtClean="0"/>
              <a:t>Abt</a:t>
            </a:r>
            <a:r>
              <a:rPr lang="en-US" sz="2000" dirty="0" smtClean="0"/>
              <a:t> Associates, Cambridge MA</a:t>
            </a:r>
          </a:p>
          <a:p>
            <a:pPr>
              <a:lnSpc>
                <a:spcPct val="120000"/>
              </a:lnSpc>
            </a:pPr>
            <a:endParaRPr lang="en-US" sz="2000" dirty="0"/>
          </a:p>
          <a:p>
            <a:pPr>
              <a:lnSpc>
                <a:spcPct val="120000"/>
              </a:lnSpc>
            </a:pPr>
            <a:r>
              <a:rPr lang="en-US" sz="2600" dirty="0" smtClean="0"/>
              <a:t>Dana Lazarus</a:t>
            </a:r>
          </a:p>
          <a:p>
            <a:pPr marL="457200" lvl="1" indent="0">
              <a:lnSpc>
                <a:spcPct val="120000"/>
              </a:lnSpc>
              <a:buNone/>
            </a:pPr>
            <a:r>
              <a:rPr lang="en-US" sz="2000" dirty="0" smtClean="0"/>
              <a:t>	Formerly of </a:t>
            </a:r>
            <a:r>
              <a:rPr lang="en-US" sz="2000" dirty="0" err="1" smtClean="0"/>
              <a:t>Abt</a:t>
            </a:r>
            <a:r>
              <a:rPr lang="en-US" sz="2000" dirty="0" smtClean="0"/>
              <a:t> </a:t>
            </a:r>
            <a:r>
              <a:rPr lang="en-US" sz="2000" dirty="0"/>
              <a:t>Associates, Cambridge MA</a:t>
            </a:r>
          </a:p>
          <a:p>
            <a:pPr marL="457200" lvl="1" indent="0">
              <a:lnSpc>
                <a:spcPct val="120000"/>
              </a:lnSpc>
              <a:buNone/>
            </a:pPr>
            <a:endParaRPr lang="en-US" sz="2200" dirty="0" smtClean="0"/>
          </a:p>
          <a:p>
            <a:pPr marL="457200" lvl="1" indent="0">
              <a:lnSpc>
                <a:spcPct val="120000"/>
              </a:lnSpc>
              <a:buNone/>
            </a:pPr>
            <a:endParaRPr lang="en-US" sz="2200" dirty="0" smtClean="0"/>
          </a:p>
          <a:p>
            <a:pPr marL="457200" indent="0">
              <a:buNone/>
            </a:pPr>
            <a:r>
              <a:rPr lang="en-US" sz="2400" dirty="0"/>
              <a:t>S.C. </a:t>
            </a:r>
            <a:r>
              <a:rPr lang="en-US" sz="2400" dirty="0" err="1"/>
              <a:t>DeVito,</a:t>
            </a:r>
            <a:r>
              <a:rPr lang="en-US" sz="2400" dirty="0"/>
              <a:t> C. Keenan and D. Lazarus: </a:t>
            </a:r>
            <a:endParaRPr lang="en-US" sz="2400" dirty="0" smtClean="0"/>
          </a:p>
          <a:p>
            <a:pPr marL="457200" indent="0">
              <a:buNone/>
            </a:pPr>
            <a:r>
              <a:rPr lang="en-US" sz="2400" i="1" dirty="0" smtClean="0"/>
              <a:t>Green </a:t>
            </a:r>
            <a:r>
              <a:rPr lang="en-US" sz="2400" i="1" dirty="0"/>
              <a:t>Chemistry</a:t>
            </a:r>
            <a:r>
              <a:rPr lang="en-US" sz="2400" dirty="0"/>
              <a:t>, volume 17, pages 2679-2692 (2015)</a:t>
            </a:r>
          </a:p>
          <a:p>
            <a:pPr marL="0" lvl="0" indent="0">
              <a:lnSpc>
                <a:spcPct val="120000"/>
              </a:lnSpc>
              <a:buNone/>
            </a:pPr>
            <a:endParaRPr lang="en-US" sz="2600" dirty="0"/>
          </a:p>
        </p:txBody>
      </p:sp>
    </p:spTree>
    <p:extLst>
      <p:ext uri="{BB962C8B-B14F-4D97-AF65-F5344CB8AC3E}">
        <p14:creationId xmlns:p14="http://schemas.microsoft.com/office/powerpoint/2010/main" val="42040411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a:xfrm>
            <a:off x="0" y="1282700"/>
            <a:ext cx="9144000" cy="457200"/>
          </a:xfrm>
        </p:spPr>
        <p:txBody>
          <a:bodyPr/>
          <a:lstStyle/>
          <a:p>
            <a:r>
              <a:rPr lang="en-US" b="1" dirty="0" smtClean="0">
                <a:solidFill>
                  <a:srgbClr val="008000"/>
                </a:solidFill>
              </a:rPr>
              <a:t>Overview</a:t>
            </a:r>
            <a:endParaRPr lang="en-US" b="1" dirty="0">
              <a:solidFill>
                <a:srgbClr val="008000"/>
              </a:solidFill>
            </a:endParaRPr>
          </a:p>
        </p:txBody>
      </p:sp>
      <p:sp>
        <p:nvSpPr>
          <p:cNvPr id="306186" name="Rectangle 10"/>
          <p:cNvSpPr>
            <a:spLocks noGrp="1" noChangeArrowheads="1"/>
          </p:cNvSpPr>
          <p:nvPr>
            <p:ph idx="1"/>
          </p:nvPr>
        </p:nvSpPr>
        <p:spPr>
          <a:xfrm>
            <a:off x="581025" y="1917700"/>
            <a:ext cx="7981950" cy="4541157"/>
          </a:xfrm>
        </p:spPr>
        <p:txBody>
          <a:bodyPr>
            <a:normAutofit lnSpcReduction="10000"/>
          </a:bodyPr>
          <a:lstStyle/>
          <a:p>
            <a:pPr lvl="0">
              <a:lnSpc>
                <a:spcPct val="120000"/>
              </a:lnSpc>
            </a:pPr>
            <a:r>
              <a:rPr lang="en-US" sz="2600" dirty="0" smtClean="0"/>
              <a:t>Many examples exist that describe green chemistry successes </a:t>
            </a:r>
          </a:p>
          <a:p>
            <a:pPr lvl="0">
              <a:lnSpc>
                <a:spcPct val="120000"/>
              </a:lnSpc>
            </a:pPr>
            <a:endParaRPr lang="en-US" sz="2600" dirty="0" smtClean="0"/>
          </a:p>
          <a:p>
            <a:pPr>
              <a:lnSpc>
                <a:spcPct val="120000"/>
              </a:lnSpc>
            </a:pPr>
            <a:r>
              <a:rPr lang="en-US" sz="2600" dirty="0" smtClean="0"/>
              <a:t>Can </a:t>
            </a:r>
            <a:r>
              <a:rPr lang="en-US" sz="2600" dirty="0"/>
              <a:t>EPA’s </a:t>
            </a:r>
            <a:r>
              <a:rPr lang="en-US" sz="2600" dirty="0" smtClean="0"/>
              <a:t>Toxics </a:t>
            </a:r>
            <a:r>
              <a:rPr lang="en-US" sz="2600" dirty="0"/>
              <a:t>Release Inventory (TRI) be used as a tool to measure </a:t>
            </a:r>
            <a:r>
              <a:rPr lang="en-US" sz="2600" dirty="0" smtClean="0"/>
              <a:t>this progress?</a:t>
            </a:r>
          </a:p>
          <a:p>
            <a:pPr>
              <a:lnSpc>
                <a:spcPct val="120000"/>
              </a:lnSpc>
            </a:pPr>
            <a:endParaRPr lang="en-US" sz="2600" dirty="0"/>
          </a:p>
          <a:p>
            <a:pPr>
              <a:lnSpc>
                <a:spcPct val="120000"/>
              </a:lnSpc>
            </a:pPr>
            <a:r>
              <a:rPr lang="en-US" sz="2600" dirty="0"/>
              <a:t>More broadly, can </a:t>
            </a:r>
            <a:r>
              <a:rPr lang="en-US" sz="2600" dirty="0" smtClean="0"/>
              <a:t>PRTRs </a:t>
            </a:r>
            <a:r>
              <a:rPr lang="en-US" sz="2600" dirty="0"/>
              <a:t>be used as a tool to evaluate </a:t>
            </a:r>
            <a:r>
              <a:rPr lang="en-US" sz="2600" dirty="0" smtClean="0"/>
              <a:t>the impact of green chemistry practices and progress </a:t>
            </a:r>
            <a:r>
              <a:rPr lang="en-US" sz="2600" dirty="0"/>
              <a:t>toward sustainability goals</a:t>
            </a:r>
            <a:r>
              <a:rPr lang="en-US" sz="2600" dirty="0" smtClean="0"/>
              <a:t>?</a:t>
            </a:r>
            <a:endParaRPr lang="en-US" sz="26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0" y="1282700"/>
            <a:ext cx="9144000" cy="457200"/>
          </a:xfrm>
        </p:spPr>
        <p:txBody>
          <a:bodyPr>
            <a:noAutofit/>
          </a:bodyPr>
          <a:lstStyle/>
          <a:p>
            <a:r>
              <a:rPr lang="en-US" sz="2900" dirty="0" smtClean="0">
                <a:solidFill>
                  <a:srgbClr val="008000"/>
                </a:solidFill>
              </a:rPr>
              <a:t>Green Chemistry in Pharmaceuticals</a:t>
            </a:r>
            <a:endParaRPr lang="en-US" sz="2900" dirty="0">
              <a:solidFill>
                <a:srgbClr val="008000"/>
              </a:solidFill>
            </a:endParaRPr>
          </a:p>
        </p:txBody>
      </p:sp>
      <p:sp>
        <p:nvSpPr>
          <p:cNvPr id="2" name="TextBox 1"/>
          <p:cNvSpPr txBox="1"/>
          <p:nvPr/>
        </p:nvSpPr>
        <p:spPr>
          <a:xfrm>
            <a:off x="444499" y="6356876"/>
            <a:ext cx="4742835" cy="350865"/>
          </a:xfrm>
          <a:prstGeom prst="rect">
            <a:avLst/>
          </a:prstGeom>
          <a:noFill/>
        </p:spPr>
        <p:txBody>
          <a:bodyPr wrap="square" rtlCol="0">
            <a:spAutoFit/>
          </a:bodyPr>
          <a:lstStyle/>
          <a:p>
            <a:pPr marL="0" lvl="1" indent="0">
              <a:lnSpc>
                <a:spcPct val="120000"/>
              </a:lnSpc>
              <a:spcBef>
                <a:spcPts val="0"/>
              </a:spcBef>
              <a:spcAft>
                <a:spcPts val="0"/>
              </a:spcAft>
              <a:buClr>
                <a:srgbClr val="DA291C"/>
              </a:buClr>
              <a:buNone/>
            </a:pPr>
            <a:r>
              <a:rPr lang="en-US" sz="1500" dirty="0"/>
              <a:t>*Received EPA’s Presidential Green Chemistry award</a:t>
            </a:r>
          </a:p>
        </p:txBody>
      </p:sp>
      <p:sp>
        <p:nvSpPr>
          <p:cNvPr id="5" name="Rectangle 10"/>
          <p:cNvSpPr txBox="1">
            <a:spLocks noChangeArrowheads="1"/>
          </p:cNvSpPr>
          <p:nvPr/>
        </p:nvSpPr>
        <p:spPr bwMode="auto">
          <a:xfrm>
            <a:off x="444499" y="1917700"/>
            <a:ext cx="7756072"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a:lstStyle>
          <a:p>
            <a:pPr defTabSz="914400">
              <a:lnSpc>
                <a:spcPct val="120000"/>
              </a:lnSpc>
            </a:pPr>
            <a:r>
              <a:rPr lang="en-US" sz="2600" kern="0" dirty="0" smtClean="0"/>
              <a:t>Many examples in literature</a:t>
            </a:r>
          </a:p>
          <a:p>
            <a:pPr lvl="1" defTabSz="914400">
              <a:lnSpc>
                <a:spcPct val="120000"/>
              </a:lnSpc>
            </a:pPr>
            <a:r>
              <a:rPr lang="en-US" sz="2000" dirty="0"/>
              <a:t>Pfizer identified a greener synthesis of sildenafil </a:t>
            </a:r>
            <a:r>
              <a:rPr lang="en-US" sz="2000" dirty="0" smtClean="0"/>
              <a:t>citrate (</a:t>
            </a:r>
            <a:r>
              <a:rPr lang="en-US" sz="2000" dirty="0" err="1" smtClean="0"/>
              <a:t>Viagra</a:t>
            </a:r>
            <a:r>
              <a:rPr lang="en-US" sz="2000" baseline="30000" dirty="0" err="1" smtClean="0"/>
              <a:t>TM</a:t>
            </a:r>
            <a:r>
              <a:rPr lang="en-US" sz="2000" dirty="0" smtClean="0"/>
              <a:t>)</a:t>
            </a:r>
          </a:p>
          <a:p>
            <a:pPr lvl="1" defTabSz="914400">
              <a:lnSpc>
                <a:spcPct val="120000"/>
              </a:lnSpc>
            </a:pPr>
            <a:r>
              <a:rPr lang="en-US" sz="2000" dirty="0"/>
              <a:t>Merck and </a:t>
            </a:r>
            <a:r>
              <a:rPr lang="en-US" sz="2000" dirty="0" err="1"/>
              <a:t>Codexis</a:t>
            </a:r>
            <a:r>
              <a:rPr lang="en-US" sz="2000" dirty="0"/>
              <a:t> developed a green synthesis of </a:t>
            </a:r>
            <a:r>
              <a:rPr lang="en-US" sz="2000" dirty="0" err="1"/>
              <a:t>sitagliptin</a:t>
            </a:r>
            <a:r>
              <a:rPr lang="en-US" sz="2000" dirty="0"/>
              <a:t>, the active ingredient in Januvia™, a treatment for type 2 diabetes</a:t>
            </a:r>
            <a:r>
              <a:rPr lang="en-US" sz="2000" dirty="0" smtClean="0"/>
              <a:t>.*</a:t>
            </a:r>
          </a:p>
          <a:p>
            <a:pPr lvl="1" defTabSz="914400">
              <a:lnSpc>
                <a:spcPct val="120000"/>
              </a:lnSpc>
            </a:pPr>
            <a:r>
              <a:rPr lang="en-US" sz="2000" dirty="0"/>
              <a:t>Pfizer developed a sustainable </a:t>
            </a:r>
            <a:r>
              <a:rPr lang="en-US" sz="2000" dirty="0" err="1"/>
              <a:t>biocatalytic</a:t>
            </a:r>
            <a:r>
              <a:rPr lang="en-US" sz="2000" dirty="0"/>
              <a:t> process for making </a:t>
            </a:r>
            <a:r>
              <a:rPr lang="en-US" sz="2000" dirty="0" err="1"/>
              <a:t>Pregabalin</a:t>
            </a:r>
            <a:r>
              <a:rPr lang="en-US" sz="2000" dirty="0"/>
              <a:t>, the active ingredient in Lyrica®, which is used to treat neuropathic pain</a:t>
            </a:r>
            <a:r>
              <a:rPr lang="en-US" sz="2000" dirty="0" smtClean="0"/>
              <a:t>.*</a:t>
            </a:r>
            <a:endParaRPr lang="en-US" sz="2600" kern="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6" name="Rectangle 8"/>
          <p:cNvSpPr>
            <a:spLocks noGrp="1" noChangeArrowheads="1"/>
          </p:cNvSpPr>
          <p:nvPr>
            <p:ph type="title"/>
          </p:nvPr>
        </p:nvSpPr>
        <p:spPr>
          <a:xfrm>
            <a:off x="0" y="1054100"/>
            <a:ext cx="9144000" cy="457200"/>
          </a:xfrm>
        </p:spPr>
        <p:txBody>
          <a:bodyPr/>
          <a:lstStyle/>
          <a:p>
            <a:r>
              <a:rPr lang="en-US" sz="2900" dirty="0" smtClean="0">
                <a:solidFill>
                  <a:srgbClr val="008000"/>
                </a:solidFill>
              </a:rPr>
              <a:t>Approach</a:t>
            </a:r>
            <a:endParaRPr lang="en-US" sz="2900" dirty="0">
              <a:solidFill>
                <a:srgbClr val="008000"/>
              </a:solidFill>
            </a:endParaRPr>
          </a:p>
        </p:txBody>
      </p:sp>
      <p:sp>
        <p:nvSpPr>
          <p:cNvPr id="73735" name="Rectangle 7"/>
          <p:cNvSpPr>
            <a:spLocks noGrp="1" noChangeArrowheads="1"/>
          </p:cNvSpPr>
          <p:nvPr>
            <p:ph idx="1"/>
          </p:nvPr>
        </p:nvSpPr>
        <p:spPr>
          <a:xfrm>
            <a:off x="457200" y="1758042"/>
            <a:ext cx="7823200" cy="5099957"/>
          </a:xfrm>
        </p:spPr>
        <p:txBody>
          <a:bodyPr>
            <a:noAutofit/>
          </a:bodyPr>
          <a:lstStyle/>
          <a:p>
            <a:pPr>
              <a:lnSpc>
                <a:spcPct val="120000"/>
              </a:lnSpc>
            </a:pPr>
            <a:r>
              <a:rPr lang="en-US" sz="2600" dirty="0"/>
              <a:t>Examined trends in TRI releases by the pharmaceuticals sector</a:t>
            </a:r>
          </a:p>
          <a:p>
            <a:pPr>
              <a:lnSpc>
                <a:spcPct val="120000"/>
              </a:lnSpc>
            </a:pPr>
            <a:r>
              <a:rPr lang="en-US" sz="2600" dirty="0"/>
              <a:t>Examined likely drivers for the trends observed:</a:t>
            </a:r>
          </a:p>
          <a:p>
            <a:pPr marL="800100" lvl="3" indent="-342900">
              <a:spcBef>
                <a:spcPts val="0"/>
              </a:spcBef>
            </a:pPr>
            <a:r>
              <a:rPr lang="en-US" sz="2400" dirty="0">
                <a:cs typeface="+mn-cs"/>
              </a:rPr>
              <a:t>Economic trends</a:t>
            </a:r>
          </a:p>
          <a:p>
            <a:pPr marL="800100" lvl="3" indent="-342900">
              <a:spcBef>
                <a:spcPts val="0"/>
              </a:spcBef>
            </a:pPr>
            <a:r>
              <a:rPr lang="en-US" sz="2400" dirty="0">
                <a:cs typeface="+mn-cs"/>
              </a:rPr>
              <a:t>Outsourcing</a:t>
            </a:r>
          </a:p>
          <a:p>
            <a:pPr marL="800100" lvl="3" indent="-342900">
              <a:spcBef>
                <a:spcPts val="0"/>
              </a:spcBef>
            </a:pPr>
            <a:r>
              <a:rPr lang="en-US" sz="2400" dirty="0">
                <a:cs typeface="+mn-cs"/>
              </a:rPr>
              <a:t>Regulations</a:t>
            </a:r>
          </a:p>
          <a:p>
            <a:pPr marL="800100" lvl="3" indent="-342900">
              <a:spcBef>
                <a:spcPts val="0"/>
              </a:spcBef>
            </a:pPr>
            <a:r>
              <a:rPr lang="en-US" sz="2400" dirty="0">
                <a:cs typeface="+mn-cs"/>
              </a:rPr>
              <a:t>Shifts to other waste management practices</a:t>
            </a:r>
          </a:p>
          <a:p>
            <a:pPr marL="800100" lvl="3" indent="-342900">
              <a:spcBef>
                <a:spcPts val="0"/>
              </a:spcBef>
            </a:pPr>
            <a:r>
              <a:rPr lang="en-US" sz="2400" dirty="0">
                <a:cs typeface="+mn-cs"/>
              </a:rPr>
              <a:t>Influence of large firms </a:t>
            </a:r>
          </a:p>
          <a:p>
            <a:pPr>
              <a:lnSpc>
                <a:spcPct val="120000"/>
              </a:lnSpc>
            </a:pPr>
            <a:r>
              <a:rPr lang="en-US" sz="2600" dirty="0" smtClean="0"/>
              <a:t>For the complete analysis, see: </a:t>
            </a:r>
            <a:endParaRPr lang="en-US" sz="2600" dirty="0"/>
          </a:p>
          <a:p>
            <a:pPr marL="457200" indent="0">
              <a:buNone/>
            </a:pPr>
            <a:r>
              <a:rPr lang="en-US" sz="2400" dirty="0"/>
              <a:t>S.C. DeVito, C. Keenan and D. Lazarus: </a:t>
            </a:r>
            <a:r>
              <a:rPr lang="en-US" sz="2400" i="1" dirty="0"/>
              <a:t>Green Chemistry</a:t>
            </a:r>
            <a:r>
              <a:rPr lang="en-US" sz="2400" dirty="0"/>
              <a:t>, volume 17, pages 2679-2692 (2015)</a:t>
            </a:r>
          </a:p>
          <a:p>
            <a:pPr>
              <a:lnSpc>
                <a:spcPct val="120000"/>
              </a:lnSpc>
            </a:pPr>
            <a:endParaRPr lang="en-US" sz="2600" dirty="0"/>
          </a:p>
        </p:txBody>
      </p:sp>
    </p:spTree>
    <p:extLst>
      <p:ext uri="{BB962C8B-B14F-4D97-AF65-F5344CB8AC3E}">
        <p14:creationId xmlns:p14="http://schemas.microsoft.com/office/powerpoint/2010/main" val="9596634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2700" y="1328059"/>
            <a:ext cx="9144000" cy="457200"/>
          </a:xfrm>
        </p:spPr>
        <p:txBody>
          <a:bodyPr>
            <a:noAutofit/>
          </a:bodyPr>
          <a:lstStyle/>
          <a:p>
            <a:r>
              <a:rPr lang="en-US" sz="2900" dirty="0" smtClean="0">
                <a:solidFill>
                  <a:srgbClr val="008000"/>
                </a:solidFill>
              </a:rPr>
              <a:t>Large reductions in release and other waste management quantities observed.  </a:t>
            </a:r>
            <a:endParaRPr lang="en-US" sz="2900" dirty="0">
              <a:solidFill>
                <a:srgbClr val="008000"/>
              </a:solidFill>
            </a:endParaRPr>
          </a:p>
        </p:txBody>
      </p:sp>
      <p:sp>
        <p:nvSpPr>
          <p:cNvPr id="8" name="Content Placeholder 7"/>
          <p:cNvSpPr>
            <a:spLocks noGrp="1"/>
          </p:cNvSpPr>
          <p:nvPr>
            <p:ph idx="1"/>
          </p:nvPr>
        </p:nvSpPr>
        <p:spPr>
          <a:xfrm>
            <a:off x="459463" y="6125029"/>
            <a:ext cx="8132994" cy="438603"/>
          </a:xfrm>
        </p:spPr>
        <p:txBody>
          <a:bodyPr>
            <a:normAutofit/>
          </a:bodyPr>
          <a:lstStyle/>
          <a:p>
            <a:pPr>
              <a:lnSpc>
                <a:spcPct val="110000"/>
              </a:lnSpc>
            </a:pPr>
            <a:r>
              <a:rPr lang="en-US" sz="2000" dirty="0"/>
              <a:t>Similar trend in waste managed indicates real </a:t>
            </a:r>
            <a:r>
              <a:rPr lang="en-US" sz="2000" dirty="0" smtClean="0"/>
              <a:t>reductions</a:t>
            </a:r>
            <a:endParaRPr lang="en-US" sz="2000" dirty="0"/>
          </a:p>
        </p:txBody>
      </p:sp>
      <p:graphicFrame>
        <p:nvGraphicFramePr>
          <p:cNvPr id="13" name="Chart 12"/>
          <p:cNvGraphicFramePr>
            <a:graphicFrameLocks/>
          </p:cNvGraphicFramePr>
          <p:nvPr>
            <p:extLst>
              <p:ext uri="{D42A27DB-BD31-4B8C-83A1-F6EECF244321}">
                <p14:modId xmlns:p14="http://schemas.microsoft.com/office/powerpoint/2010/main" val="3443992364"/>
              </p:ext>
            </p:extLst>
          </p:nvPr>
        </p:nvGraphicFramePr>
        <p:xfrm>
          <a:off x="885371" y="1785259"/>
          <a:ext cx="7707086" cy="41365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3605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1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2700" y="1331688"/>
            <a:ext cx="9144000" cy="457200"/>
          </a:xfrm>
        </p:spPr>
        <p:txBody>
          <a:bodyPr>
            <a:noAutofit/>
          </a:bodyPr>
          <a:lstStyle/>
          <a:p>
            <a:r>
              <a:rPr lang="en-US" sz="2900" dirty="0" smtClean="0">
                <a:solidFill>
                  <a:srgbClr val="008000"/>
                </a:solidFill>
              </a:rPr>
              <a:t>Does the trend reflect general improvements seen across sectors?</a:t>
            </a:r>
            <a:endParaRPr lang="en-US" sz="2900" dirty="0">
              <a:solidFill>
                <a:srgbClr val="008000"/>
              </a:solidFill>
            </a:endParaRPr>
          </a:p>
        </p:txBody>
      </p:sp>
      <p:sp>
        <p:nvSpPr>
          <p:cNvPr id="8" name="Content Placeholder 7"/>
          <p:cNvSpPr>
            <a:spLocks noGrp="1"/>
          </p:cNvSpPr>
          <p:nvPr>
            <p:ph idx="1"/>
          </p:nvPr>
        </p:nvSpPr>
        <p:spPr>
          <a:xfrm>
            <a:off x="363945" y="5908951"/>
            <a:ext cx="8330111" cy="818375"/>
          </a:xfrm>
        </p:spPr>
        <p:txBody>
          <a:bodyPr>
            <a:normAutofit/>
          </a:bodyPr>
          <a:lstStyle/>
          <a:p>
            <a:pPr>
              <a:lnSpc>
                <a:spcPct val="110000"/>
              </a:lnSpc>
            </a:pPr>
            <a:r>
              <a:rPr lang="en-US" sz="2000" dirty="0"/>
              <a:t>The decline in releases for pharmaceuticals facilities is much greater than the trend for the rest of </a:t>
            </a:r>
            <a:r>
              <a:rPr lang="en-US" sz="2000" dirty="0" smtClean="0"/>
              <a:t>manufacturing industry</a:t>
            </a:r>
            <a:endParaRPr lang="en-US" sz="2000" dirty="0"/>
          </a:p>
          <a:p>
            <a:pPr>
              <a:lnSpc>
                <a:spcPct val="110000"/>
              </a:lnSpc>
            </a:pPr>
            <a:endParaRPr lang="en-US" sz="2000" dirty="0"/>
          </a:p>
          <a:p>
            <a:pPr lvl="1">
              <a:lnSpc>
                <a:spcPct val="110000"/>
              </a:lnSpc>
              <a:buNone/>
            </a:pPr>
            <a:endParaRPr lang="en-US" sz="2000" dirty="0">
              <a:cs typeface="+mn-cs"/>
            </a:endParaRPr>
          </a:p>
        </p:txBody>
      </p:sp>
      <p:graphicFrame>
        <p:nvGraphicFramePr>
          <p:cNvPr id="6" name="Chart 5"/>
          <p:cNvGraphicFramePr>
            <a:graphicFrameLocks/>
          </p:cNvGraphicFramePr>
          <p:nvPr>
            <p:extLst>
              <p:ext uri="{D42A27DB-BD31-4B8C-83A1-F6EECF244321}">
                <p14:modId xmlns:p14="http://schemas.microsoft.com/office/powerpoint/2010/main" val="3415024853"/>
              </p:ext>
            </p:extLst>
          </p:nvPr>
        </p:nvGraphicFramePr>
        <p:xfrm>
          <a:off x="533400" y="1788888"/>
          <a:ext cx="8412479" cy="41200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107492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700" y="1270000"/>
            <a:ext cx="9144000" cy="457200"/>
          </a:xfrm>
        </p:spPr>
        <p:txBody>
          <a:bodyPr>
            <a:noAutofit/>
          </a:bodyPr>
          <a:lstStyle/>
          <a:p>
            <a:r>
              <a:rPr lang="en-US" sz="2900" dirty="0" smtClean="0">
                <a:solidFill>
                  <a:srgbClr val="008000"/>
                </a:solidFill>
              </a:rPr>
              <a:t>Are reductions due to economic trends? </a:t>
            </a:r>
            <a:endParaRPr lang="en-US" sz="2900" dirty="0">
              <a:solidFill>
                <a:srgbClr val="008000"/>
              </a:solidFill>
            </a:endParaRPr>
          </a:p>
        </p:txBody>
      </p:sp>
      <p:sp>
        <p:nvSpPr>
          <p:cNvPr id="8" name="Content Placeholder 7"/>
          <p:cNvSpPr>
            <a:spLocks noGrp="1"/>
          </p:cNvSpPr>
          <p:nvPr>
            <p:ph idx="1"/>
          </p:nvPr>
        </p:nvSpPr>
        <p:spPr>
          <a:xfrm>
            <a:off x="12700" y="6070432"/>
            <a:ext cx="8868229" cy="566057"/>
          </a:xfrm>
        </p:spPr>
        <p:txBody>
          <a:bodyPr>
            <a:noAutofit/>
          </a:bodyPr>
          <a:lstStyle/>
          <a:p>
            <a:pPr>
              <a:lnSpc>
                <a:spcPct val="110000"/>
              </a:lnSpc>
            </a:pPr>
            <a:r>
              <a:rPr lang="en-US" sz="2000" dirty="0" smtClean="0"/>
              <a:t>Changes in annual </a:t>
            </a:r>
            <a:r>
              <a:rPr lang="en-US" sz="2000" dirty="0"/>
              <a:t>value-added has little impact on the </a:t>
            </a:r>
            <a:r>
              <a:rPr lang="en-US" sz="2000" dirty="0" smtClean="0"/>
              <a:t>release trend</a:t>
            </a:r>
            <a:endParaRPr lang="en-US" sz="2000" dirty="0"/>
          </a:p>
        </p:txBody>
      </p:sp>
      <p:graphicFrame>
        <p:nvGraphicFramePr>
          <p:cNvPr id="5" name="Chart 4"/>
          <p:cNvGraphicFramePr>
            <a:graphicFrameLocks/>
          </p:cNvGraphicFramePr>
          <p:nvPr>
            <p:extLst>
              <p:ext uri="{D42A27DB-BD31-4B8C-83A1-F6EECF244321}">
                <p14:modId xmlns:p14="http://schemas.microsoft.com/office/powerpoint/2010/main" val="1114823060"/>
              </p:ext>
            </p:extLst>
          </p:nvPr>
        </p:nvGraphicFramePr>
        <p:xfrm>
          <a:off x="742353" y="1727200"/>
          <a:ext cx="7890369" cy="44474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632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120098"/>
            <a:ext cx="9144000" cy="457200"/>
          </a:xfrm>
        </p:spPr>
        <p:txBody>
          <a:bodyPr>
            <a:noAutofit/>
          </a:bodyPr>
          <a:lstStyle/>
          <a:p>
            <a:r>
              <a:rPr lang="en-US" sz="2900" dirty="0" smtClean="0">
                <a:solidFill>
                  <a:srgbClr val="008000"/>
                </a:solidFill>
              </a:rPr>
              <a:t>Are reductions a result of outsourcing? </a:t>
            </a:r>
            <a:endParaRPr lang="en-US" sz="2900" dirty="0">
              <a:solidFill>
                <a:srgbClr val="008000"/>
              </a:solidFill>
            </a:endParaRPr>
          </a:p>
        </p:txBody>
      </p:sp>
      <p:sp>
        <p:nvSpPr>
          <p:cNvPr id="8" name="Content Placeholder 7"/>
          <p:cNvSpPr>
            <a:spLocks noGrp="1"/>
          </p:cNvSpPr>
          <p:nvPr>
            <p:ph idx="1"/>
          </p:nvPr>
        </p:nvSpPr>
        <p:spPr>
          <a:xfrm>
            <a:off x="457200" y="6072363"/>
            <a:ext cx="8469086" cy="669711"/>
          </a:xfrm>
        </p:spPr>
        <p:txBody>
          <a:bodyPr>
            <a:normAutofit fontScale="85000" lnSpcReduction="20000"/>
          </a:bodyPr>
          <a:lstStyle/>
          <a:p>
            <a:pPr>
              <a:lnSpc>
                <a:spcPct val="110000"/>
              </a:lnSpc>
            </a:pPr>
            <a:r>
              <a:rPr lang="en-US" sz="2400" dirty="0"/>
              <a:t>Facilities that reported continuously over the </a:t>
            </a:r>
            <a:r>
              <a:rPr lang="en-US" sz="2400" dirty="0" smtClean="0"/>
              <a:t>10-year </a:t>
            </a:r>
            <a:r>
              <a:rPr lang="en-US" sz="2400" dirty="0"/>
              <a:t>period reduced releases as much as the entire </a:t>
            </a:r>
            <a:r>
              <a:rPr lang="en-US" sz="2400" dirty="0" smtClean="0"/>
              <a:t>sector</a:t>
            </a:r>
            <a:endParaRPr lang="en-US" sz="2400" dirty="0"/>
          </a:p>
        </p:txBody>
      </p:sp>
      <p:graphicFrame>
        <p:nvGraphicFramePr>
          <p:cNvPr id="12" name="Chart 11"/>
          <p:cNvGraphicFramePr>
            <a:graphicFrameLocks/>
          </p:cNvGraphicFramePr>
          <p:nvPr>
            <p:extLst/>
          </p:nvPr>
        </p:nvGraphicFramePr>
        <p:xfrm>
          <a:off x="957943" y="1410100"/>
          <a:ext cx="7416800" cy="465687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2285464" y="2457720"/>
            <a:ext cx="3841016" cy="5099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smtClean="0">
                <a:solidFill>
                  <a:srgbClr val="953735"/>
                </a:solidFill>
              </a:rPr>
              <a:t>All Pharmaceutical Sector Reporters</a:t>
            </a:r>
            <a:endParaRPr lang="en-US" sz="1600" b="1" dirty="0">
              <a:solidFill>
                <a:srgbClr val="953735"/>
              </a:solidFill>
            </a:endParaRPr>
          </a:p>
        </p:txBody>
      </p:sp>
      <p:sp>
        <p:nvSpPr>
          <p:cNvPr id="9" name="TextBox 1"/>
          <p:cNvSpPr txBox="1"/>
          <p:nvPr/>
        </p:nvSpPr>
        <p:spPr>
          <a:xfrm>
            <a:off x="2073302" y="4846219"/>
            <a:ext cx="4449418" cy="4268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smtClean="0">
                <a:solidFill>
                  <a:srgbClr val="376092"/>
                </a:solidFill>
              </a:rPr>
              <a:t>Facility-Chemicals Reporting All Years</a:t>
            </a:r>
            <a:endParaRPr lang="en-US" sz="1600" b="1" dirty="0">
              <a:solidFill>
                <a:srgbClr val="376092"/>
              </a:solidFill>
            </a:endParaRPr>
          </a:p>
        </p:txBody>
      </p:sp>
      <p:sp>
        <p:nvSpPr>
          <p:cNvPr id="6" name="TextBox 1"/>
          <p:cNvSpPr txBox="1"/>
          <p:nvPr/>
        </p:nvSpPr>
        <p:spPr>
          <a:xfrm>
            <a:off x="1889817" y="4152651"/>
            <a:ext cx="3409707" cy="3673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smtClean="0">
                <a:solidFill>
                  <a:srgbClr val="608E3A"/>
                </a:solidFill>
              </a:rPr>
              <a:t>Facilities Reporting All Years</a:t>
            </a:r>
            <a:endParaRPr lang="en-US" sz="1600" b="1" dirty="0">
              <a:solidFill>
                <a:srgbClr val="608E3A"/>
              </a:solidFill>
            </a:endParaRPr>
          </a:p>
        </p:txBody>
      </p:sp>
    </p:spTree>
    <p:extLst>
      <p:ext uri="{BB962C8B-B14F-4D97-AF65-F5344CB8AC3E}">
        <p14:creationId xmlns:p14="http://schemas.microsoft.com/office/powerpoint/2010/main" val="32370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12" grpId="0">
        <p:bldAsOne/>
      </p:bldGraphic>
      <p:bldP spid="5" grpId="0"/>
      <p:bldP spid="9"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nvPr>
        </p:nvGraphicFramePr>
        <p:xfrm>
          <a:off x="914400" y="1839448"/>
          <a:ext cx="822960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a:xfrm>
            <a:off x="0" y="1322491"/>
            <a:ext cx="9144000" cy="457200"/>
          </a:xfrm>
        </p:spPr>
        <p:txBody>
          <a:bodyPr>
            <a:normAutofit fontScale="90000"/>
          </a:bodyPr>
          <a:lstStyle/>
          <a:p>
            <a:r>
              <a:rPr lang="en-US" dirty="0" smtClean="0">
                <a:solidFill>
                  <a:srgbClr val="008000"/>
                </a:solidFill>
              </a:rPr>
              <a:t>Are reductions sector-wide or driven by a few companies? </a:t>
            </a:r>
            <a:endParaRPr lang="en-US" dirty="0">
              <a:solidFill>
                <a:srgbClr val="008000"/>
              </a:solidFill>
            </a:endParaRPr>
          </a:p>
        </p:txBody>
      </p:sp>
      <p:sp>
        <p:nvSpPr>
          <p:cNvPr id="8" name="Content Placeholder 7"/>
          <p:cNvSpPr>
            <a:spLocks noGrp="1"/>
          </p:cNvSpPr>
          <p:nvPr>
            <p:ph idx="1"/>
          </p:nvPr>
        </p:nvSpPr>
        <p:spPr>
          <a:xfrm>
            <a:off x="317336" y="6156756"/>
            <a:ext cx="4755406" cy="431801"/>
          </a:xfrm>
        </p:spPr>
        <p:txBody>
          <a:bodyPr>
            <a:normAutofit fontScale="92500" lnSpcReduction="10000"/>
          </a:bodyPr>
          <a:lstStyle/>
          <a:p>
            <a:pPr>
              <a:lnSpc>
                <a:spcPct val="110000"/>
              </a:lnSpc>
            </a:pPr>
            <a:r>
              <a:rPr lang="en-US" sz="2400" dirty="0"/>
              <a:t>Reductions are sector-wide</a:t>
            </a:r>
          </a:p>
          <a:p>
            <a:pPr lvl="4"/>
            <a:endParaRPr lang="en-US" sz="2000" dirty="0"/>
          </a:p>
          <a:p>
            <a:pPr lvl="1">
              <a:buNone/>
            </a:pPr>
            <a:endParaRPr lang="en-US" sz="2000" dirty="0" smtClean="0"/>
          </a:p>
        </p:txBody>
      </p:sp>
      <p:sp>
        <p:nvSpPr>
          <p:cNvPr id="6" name="TextBox 1"/>
          <p:cNvSpPr txBox="1"/>
          <p:nvPr/>
        </p:nvSpPr>
        <p:spPr>
          <a:xfrm>
            <a:off x="2491654" y="2764118"/>
            <a:ext cx="3390986" cy="67188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solidFill>
                  <a:srgbClr val="953735"/>
                </a:solidFill>
              </a:rPr>
              <a:t>Entire Pharmaceutical Industry</a:t>
            </a:r>
            <a:endParaRPr lang="en-US" sz="1800" b="1" dirty="0">
              <a:solidFill>
                <a:srgbClr val="953735"/>
              </a:solidFill>
            </a:endParaRPr>
          </a:p>
        </p:txBody>
      </p:sp>
      <p:sp>
        <p:nvSpPr>
          <p:cNvPr id="9" name="TextBox 1"/>
          <p:cNvSpPr txBox="1"/>
          <p:nvPr/>
        </p:nvSpPr>
        <p:spPr>
          <a:xfrm>
            <a:off x="2659294" y="4392055"/>
            <a:ext cx="2413448" cy="5561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solidFill>
                  <a:srgbClr val="608E3A"/>
                </a:solidFill>
              </a:rPr>
              <a:t>Top </a:t>
            </a:r>
            <a:r>
              <a:rPr lang="en-US" sz="1800" b="1" dirty="0">
                <a:solidFill>
                  <a:srgbClr val="608E3A"/>
                </a:solidFill>
              </a:rPr>
              <a:t>3</a:t>
            </a:r>
            <a:r>
              <a:rPr lang="en-US" sz="1800" b="1" dirty="0" smtClean="0">
                <a:solidFill>
                  <a:srgbClr val="608E3A"/>
                </a:solidFill>
              </a:rPr>
              <a:t> Companies</a:t>
            </a:r>
            <a:endParaRPr lang="en-US" sz="1800" b="1" dirty="0">
              <a:solidFill>
                <a:srgbClr val="608E3A"/>
              </a:solidFill>
            </a:endParaRPr>
          </a:p>
        </p:txBody>
      </p:sp>
      <p:sp>
        <p:nvSpPr>
          <p:cNvPr id="11" name="TextBox 1"/>
          <p:cNvSpPr txBox="1"/>
          <p:nvPr/>
        </p:nvSpPr>
        <p:spPr>
          <a:xfrm>
            <a:off x="1903820" y="5070113"/>
            <a:ext cx="4222660" cy="64345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solidFill>
                  <a:srgbClr val="376092"/>
                </a:solidFill>
              </a:rPr>
              <a:t>Other Pharmaceutical Facilities</a:t>
            </a:r>
            <a:endParaRPr lang="en-US" sz="1800" b="1" dirty="0">
              <a:solidFill>
                <a:srgbClr val="376092"/>
              </a:solidFill>
            </a:endParaRPr>
          </a:p>
        </p:txBody>
      </p:sp>
    </p:spTree>
    <p:extLst>
      <p:ext uri="{BB962C8B-B14F-4D97-AF65-F5344CB8AC3E}">
        <p14:creationId xmlns:p14="http://schemas.microsoft.com/office/powerpoint/2010/main" val="318441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8" grpId="0" build="p"/>
      <p:bldP spid="6" grpId="0"/>
      <p:bldP spid="9" grpId="0"/>
      <p:bldP spid="11" grpId="0"/>
    </p:bldLst>
  </p:timing>
</p:sld>
</file>

<file path=ppt/theme/theme1.xml><?xml version="1.0" encoding="utf-8"?>
<a:theme xmlns:a="http://schemas.openxmlformats.org/drawingml/2006/main" name="Abt Powerpoint Template Geo Icon">
  <a:themeElements>
    <a:clrScheme name="Abt Brand">
      <a:dk1>
        <a:sysClr val="windowText" lastClr="000000"/>
      </a:dk1>
      <a:lt1>
        <a:sysClr val="window" lastClr="FFFFFF"/>
      </a:lt1>
      <a:dk2>
        <a:srgbClr val="996633"/>
      </a:dk2>
      <a:lt2>
        <a:srgbClr val="EEECE1"/>
      </a:lt2>
      <a:accent1>
        <a:srgbClr val="DA291C"/>
      </a:accent1>
      <a:accent2>
        <a:srgbClr val="776E6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Custom 4">
      <a:dk1>
        <a:sysClr val="windowText" lastClr="000000"/>
      </a:dk1>
      <a:lt1>
        <a:sysClr val="window" lastClr="FFFFFF"/>
      </a:lt1>
      <a:dk2>
        <a:srgbClr val="898D8D"/>
      </a:dk2>
      <a:lt2>
        <a:srgbClr val="EEECE1"/>
      </a:lt2>
      <a:accent1>
        <a:srgbClr val="DA291C"/>
      </a:accent1>
      <a:accent2>
        <a:srgbClr val="898D8D"/>
      </a:accent2>
      <a:accent3>
        <a:srgbClr val="789D4A"/>
      </a:accent3>
      <a:accent4>
        <a:srgbClr val="7566A0"/>
      </a:accent4>
      <a:accent5>
        <a:srgbClr val="48A9C5"/>
      </a:accent5>
      <a:accent6>
        <a:srgbClr val="E87722"/>
      </a:accent6>
      <a:hlink>
        <a:srgbClr val="DA291C"/>
      </a:hlink>
      <a:folHlink>
        <a:srgbClr val="898D8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66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Office Theme">
  <a:themeElements>
    <a:clrScheme name="Abt Brand">
      <a:dk1>
        <a:sysClr val="windowText" lastClr="000000"/>
      </a:dk1>
      <a:lt1>
        <a:sysClr val="window" lastClr="FFFFFF"/>
      </a:lt1>
      <a:dk2>
        <a:srgbClr val="996633"/>
      </a:dk2>
      <a:lt2>
        <a:srgbClr val="EEECE1"/>
      </a:lt2>
      <a:accent1>
        <a:srgbClr val="DA291C"/>
      </a:accent1>
      <a:accent2>
        <a:srgbClr val="776E6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9878B52-BD37-4F55-BE0F-D001F7C607ED}">
  <ds:schemaRefs>
    <ds:schemaRef ds:uri="ESRI.ArcGIS.Mapping.OfficeIntegration.PowerPointInfo"/>
  </ds:schemaRefs>
</ds:datastoreItem>
</file>

<file path=customXml/itemProps2.xml><?xml version="1.0" encoding="utf-8"?>
<ds:datastoreItem xmlns:ds="http://schemas.openxmlformats.org/officeDocument/2006/customXml" ds:itemID="{EF18135F-22E5-4960-A63E-37749AF00085}">
  <ds:schemaRefs>
    <ds:schemaRef ds:uri="ESRI.ArcGIS.Mapping.OfficeIntegration.PowerPointInfo"/>
  </ds:schemaRefs>
</ds:datastoreItem>
</file>

<file path=customXml/itemProps3.xml><?xml version="1.0" encoding="utf-8"?>
<ds:datastoreItem xmlns:ds="http://schemas.openxmlformats.org/officeDocument/2006/customXml" ds:itemID="{16312825-8D70-4FA3-953D-9D2C577B4671}">
  <ds:schemaRefs>
    <ds:schemaRef ds:uri="ESRI.ArcGIS.Mapping.OfficeIntegration.PowerPointInfo"/>
  </ds:schemaRefs>
</ds:datastoreItem>
</file>

<file path=customXml/itemProps4.xml><?xml version="1.0" encoding="utf-8"?>
<ds:datastoreItem xmlns:ds="http://schemas.openxmlformats.org/officeDocument/2006/customXml" ds:itemID="{4526AE09-4734-4538-B402-174D3D8748D7}">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Abt Powerpoint Template Geo Icon</Template>
  <TotalTime>8248</TotalTime>
  <Words>1793</Words>
  <Application>Microsoft Office PowerPoint</Application>
  <PresentationFormat>On-screen Show (4:3)</PresentationFormat>
  <Paragraphs>125</Paragraphs>
  <Slides>13</Slides>
  <Notes>13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13</vt:i4>
      </vt:variant>
    </vt:vector>
  </HeadingPairs>
  <TitlesOfParts>
    <vt:vector size="23" baseType="lpstr">
      <vt:lpstr>ＭＳ Ｐゴシック</vt:lpstr>
      <vt:lpstr>Arial</vt:lpstr>
      <vt:lpstr>Calibri</vt:lpstr>
      <vt:lpstr>Helvetica</vt:lpstr>
      <vt:lpstr>Times New Roman</vt:lpstr>
      <vt:lpstr>Wingdings</vt:lpstr>
      <vt:lpstr>Abt Powerpoint Template Geo Icon</vt:lpstr>
      <vt:lpstr>3_Office Theme</vt:lpstr>
      <vt:lpstr>5_Office Theme</vt:lpstr>
      <vt:lpstr>Blank Presentation</vt:lpstr>
      <vt:lpstr>On the Use of the U.S. EPA’s  Toxics Release Inventory to Assess Implementation and Impact of  Green Chemistry Practices by the Pharmaceutical Manufacturing Sector</vt:lpstr>
      <vt:lpstr>Overview</vt:lpstr>
      <vt:lpstr>Green Chemistry in Pharmaceuticals</vt:lpstr>
      <vt:lpstr>Approach</vt:lpstr>
      <vt:lpstr>Large reductions in release and other waste management quantities observed.  </vt:lpstr>
      <vt:lpstr>Does the trend reflect general improvements seen across sectors?</vt:lpstr>
      <vt:lpstr>Are reductions due to economic trends? </vt:lpstr>
      <vt:lpstr>Are reductions a result of outsourcing? </vt:lpstr>
      <vt:lpstr>Are reductions sector-wide or driven by a few companies? </vt:lpstr>
      <vt:lpstr>Are the chemicals driving the trend associated with green chemistry advances? </vt:lpstr>
      <vt:lpstr>Pollution Prevention in TRI</vt:lpstr>
      <vt:lpstr>Wrap up</vt:lpstr>
      <vt:lpstr>Acknowledgements </vt:lpstr>
    </vt:vector>
  </TitlesOfParts>
  <Company>Abt Associates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Keenan</dc:creator>
  <cp:lastModifiedBy>Devito, Steve</cp:lastModifiedBy>
  <cp:revision>202</cp:revision>
  <cp:lastPrinted>2012-01-23T18:35:26Z</cp:lastPrinted>
  <dcterms:created xsi:type="dcterms:W3CDTF">2012-01-23T16:57:27Z</dcterms:created>
  <dcterms:modified xsi:type="dcterms:W3CDTF">2015-11-25T08:07:16Z</dcterms:modified>
</cp:coreProperties>
</file>