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257" r:id="rId3"/>
    <p:sldId id="279" r:id="rId4"/>
    <p:sldId id="286" r:id="rId5"/>
    <p:sldId id="264" r:id="rId6"/>
    <p:sldId id="265" r:id="rId7"/>
    <p:sldId id="266" r:id="rId8"/>
    <p:sldId id="267" r:id="rId9"/>
    <p:sldId id="268" r:id="rId10"/>
    <p:sldId id="277" r:id="rId11"/>
    <p:sldId id="280" r:id="rId12"/>
    <p:sldId id="281" r:id="rId13"/>
    <p:sldId id="284" r:id="rId14"/>
    <p:sldId id="282" r:id="rId15"/>
    <p:sldId id="283" r:id="rId16"/>
    <p:sldId id="285" r:id="rId17"/>
  </p:sldIdLst>
  <p:sldSz cx="9144000" cy="5143500" type="screen16x9"/>
  <p:notesSz cx="6858000" cy="99790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700" autoAdjust="0"/>
  </p:normalViewPr>
  <p:slideViewPr>
    <p:cSldViewPr>
      <p:cViewPr varScale="1">
        <p:scale>
          <a:sx n="107" d="100"/>
          <a:sy n="107" d="100"/>
        </p:scale>
        <p:origin x="-677"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92" y="-102"/>
      </p:cViewPr>
      <p:guideLst>
        <p:guide orient="horz" pos="314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2971800" cy="499440"/>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defRPr sz="1200"/>
            </a:lvl1pPr>
          </a:lstStyle>
          <a:p>
            <a:pPr>
              <a:defRPr/>
            </a:pPr>
            <a:endParaRPr lang="en-GB"/>
          </a:p>
        </p:txBody>
      </p:sp>
      <p:sp>
        <p:nvSpPr>
          <p:cNvPr id="75779" name="Rectangle 3"/>
          <p:cNvSpPr>
            <a:spLocks noGrp="1" noChangeArrowheads="1"/>
          </p:cNvSpPr>
          <p:nvPr>
            <p:ph type="dt" sz="quarter" idx="1"/>
          </p:nvPr>
        </p:nvSpPr>
        <p:spPr bwMode="auto">
          <a:xfrm>
            <a:off x="3884613" y="0"/>
            <a:ext cx="2971800" cy="499440"/>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a:defRPr sz="1200"/>
            </a:lvl1pPr>
          </a:lstStyle>
          <a:p>
            <a:pPr>
              <a:defRPr/>
            </a:pPr>
            <a:endParaRPr lang="en-GB"/>
          </a:p>
        </p:txBody>
      </p:sp>
      <p:sp>
        <p:nvSpPr>
          <p:cNvPr id="75780" name="Rectangle 4"/>
          <p:cNvSpPr>
            <a:spLocks noGrp="1" noChangeArrowheads="1"/>
          </p:cNvSpPr>
          <p:nvPr>
            <p:ph type="ftr" sz="quarter" idx="2"/>
          </p:nvPr>
        </p:nvSpPr>
        <p:spPr bwMode="auto">
          <a:xfrm>
            <a:off x="1" y="9477959"/>
            <a:ext cx="2971800" cy="499440"/>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defRPr sz="1200"/>
            </a:lvl1pPr>
          </a:lstStyle>
          <a:p>
            <a:pPr>
              <a:defRPr/>
            </a:pPr>
            <a:endParaRPr lang="en-GB"/>
          </a:p>
        </p:txBody>
      </p:sp>
      <p:sp>
        <p:nvSpPr>
          <p:cNvPr id="75781" name="Rectangle 5"/>
          <p:cNvSpPr>
            <a:spLocks noGrp="1" noChangeArrowheads="1"/>
          </p:cNvSpPr>
          <p:nvPr>
            <p:ph type="sldNum" sz="quarter" idx="3"/>
          </p:nvPr>
        </p:nvSpPr>
        <p:spPr bwMode="auto">
          <a:xfrm>
            <a:off x="3884613" y="9477959"/>
            <a:ext cx="2971800" cy="499440"/>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a:defRPr sz="1200"/>
            </a:lvl1pPr>
          </a:lstStyle>
          <a:p>
            <a:pPr>
              <a:defRPr/>
            </a:pPr>
            <a:fld id="{16AF991F-C623-4EBF-BC43-98F472199981}" type="slidenum">
              <a:rPr lang="en-GB"/>
              <a:pPr>
                <a:defRPr/>
              </a:pPr>
              <a:t>‹#›</a:t>
            </a:fld>
            <a:endParaRPr lang="en-GB"/>
          </a:p>
        </p:txBody>
      </p:sp>
    </p:spTree>
    <p:extLst>
      <p:ext uri="{BB962C8B-B14F-4D97-AF65-F5344CB8AC3E}">
        <p14:creationId xmlns:p14="http://schemas.microsoft.com/office/powerpoint/2010/main" val="36105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1800" cy="499440"/>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99440"/>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a:defRPr sz="1200"/>
            </a:lvl1pPr>
          </a:lstStyle>
          <a:p>
            <a:pPr>
              <a:defRPr/>
            </a:pPr>
            <a:endParaRPr lang="en-GB"/>
          </a:p>
        </p:txBody>
      </p:sp>
      <p:sp>
        <p:nvSpPr>
          <p:cNvPr id="15364" name="Rectangle 4"/>
          <p:cNvSpPr>
            <a:spLocks noGrp="1" noRot="1" noChangeAspect="1" noChangeArrowheads="1" noTextEdit="1"/>
          </p:cNvSpPr>
          <p:nvPr>
            <p:ph type="sldImg" idx="2"/>
          </p:nvPr>
        </p:nvSpPr>
        <p:spPr bwMode="auto">
          <a:xfrm>
            <a:off x="103188" y="749300"/>
            <a:ext cx="6653212" cy="3741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740607"/>
            <a:ext cx="5486400" cy="4490073"/>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3078" name="Rectangle 6"/>
          <p:cNvSpPr>
            <a:spLocks noGrp="1" noChangeArrowheads="1"/>
          </p:cNvSpPr>
          <p:nvPr>
            <p:ph type="ftr" sz="quarter" idx="4"/>
          </p:nvPr>
        </p:nvSpPr>
        <p:spPr bwMode="auto">
          <a:xfrm>
            <a:off x="1" y="9477959"/>
            <a:ext cx="2971800" cy="499440"/>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9477959"/>
            <a:ext cx="2971800" cy="499440"/>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a:defRPr sz="1200"/>
            </a:lvl1pPr>
          </a:lstStyle>
          <a:p>
            <a:pPr>
              <a:defRPr/>
            </a:pPr>
            <a:fld id="{70A3D9B8-A122-495A-9878-A506AE9D54F2}" type="slidenum">
              <a:rPr lang="en-GB"/>
              <a:pPr>
                <a:defRPr/>
              </a:pPr>
              <a:t>‹#›</a:t>
            </a:fld>
            <a:endParaRPr lang="en-GB"/>
          </a:p>
        </p:txBody>
      </p:sp>
    </p:spTree>
    <p:extLst>
      <p:ext uri="{BB962C8B-B14F-4D97-AF65-F5344CB8AC3E}">
        <p14:creationId xmlns:p14="http://schemas.microsoft.com/office/powerpoint/2010/main" val="2129959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7A9F757-5C74-435D-9A79-9098E440DD26}" type="slidenum">
              <a:rPr lang="en-GB" altLang="fr-FR" smtClean="0"/>
              <a:pPr eaLnBrk="1" hangingPunct="1">
                <a:spcBef>
                  <a:spcPct val="0"/>
                </a:spcBef>
              </a:pPr>
              <a:t>1</a:t>
            </a:fld>
            <a:endParaRPr lang="en-GB" altLang="fr-F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10</a:t>
            </a:fld>
            <a:endParaRPr lang="en-GB"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11</a:t>
            </a:fld>
            <a:endParaRPr lang="en-GB"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12</a:t>
            </a:fld>
            <a:endParaRPr lang="en-GB"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13</a:t>
            </a:fld>
            <a:endParaRPr lang="en-GB"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14</a:t>
            </a:fld>
            <a:endParaRPr lang="en-GB"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15</a:t>
            </a:fld>
            <a:endParaRPr lang="en-GB"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2</a:t>
            </a:fld>
            <a:endParaRPr lang="en-GB"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3</a:t>
            </a:fld>
            <a:endParaRPr lang="en-GB"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4</a:t>
            </a:fld>
            <a:endParaRPr lang="en-GB"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5</a:t>
            </a:fld>
            <a:endParaRPr lang="en-GB"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6</a:t>
            </a:fld>
            <a:endParaRPr lang="en-GB"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7</a:t>
            </a:fld>
            <a:endParaRPr lang="en-GB"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8</a:t>
            </a:fld>
            <a:endParaRPr lang="en-GB"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6813" indent="-287236" eaLnBrk="0" hangingPunct="0">
              <a:spcBef>
                <a:spcPct val="30000"/>
              </a:spcBef>
              <a:defRPr sz="1200">
                <a:solidFill>
                  <a:schemeClr val="tx1"/>
                </a:solidFill>
                <a:latin typeface="Arial" charset="0"/>
                <a:cs typeface="Arial" charset="0"/>
              </a:defRPr>
            </a:lvl2pPr>
            <a:lvl3pPr marL="1148944" indent="-229789" eaLnBrk="0" hangingPunct="0">
              <a:spcBef>
                <a:spcPct val="30000"/>
              </a:spcBef>
              <a:defRPr sz="1200">
                <a:solidFill>
                  <a:schemeClr val="tx1"/>
                </a:solidFill>
                <a:latin typeface="Arial" charset="0"/>
                <a:cs typeface="Arial" charset="0"/>
              </a:defRPr>
            </a:lvl3pPr>
            <a:lvl4pPr marL="1608521" indent="-229789" eaLnBrk="0" hangingPunct="0">
              <a:spcBef>
                <a:spcPct val="30000"/>
              </a:spcBef>
              <a:defRPr sz="1200">
                <a:solidFill>
                  <a:schemeClr val="tx1"/>
                </a:solidFill>
                <a:latin typeface="Arial" charset="0"/>
                <a:cs typeface="Arial" charset="0"/>
              </a:defRPr>
            </a:lvl4pPr>
            <a:lvl5pPr marL="2068098" indent="-229789" eaLnBrk="0" hangingPunct="0">
              <a:spcBef>
                <a:spcPct val="30000"/>
              </a:spcBef>
              <a:defRPr sz="1200">
                <a:solidFill>
                  <a:schemeClr val="tx1"/>
                </a:solidFill>
                <a:latin typeface="Arial" charset="0"/>
                <a:cs typeface="Arial" charset="0"/>
              </a:defRPr>
            </a:lvl5pPr>
            <a:lvl6pPr marL="2527676" indent="-229789" eaLnBrk="0" fontAlgn="base" hangingPunct="0">
              <a:spcBef>
                <a:spcPct val="30000"/>
              </a:spcBef>
              <a:spcAft>
                <a:spcPct val="0"/>
              </a:spcAft>
              <a:defRPr sz="1200">
                <a:solidFill>
                  <a:schemeClr val="tx1"/>
                </a:solidFill>
                <a:latin typeface="Arial" charset="0"/>
                <a:cs typeface="Arial" charset="0"/>
              </a:defRPr>
            </a:lvl6pPr>
            <a:lvl7pPr marL="2987253" indent="-229789" eaLnBrk="0" fontAlgn="base" hangingPunct="0">
              <a:spcBef>
                <a:spcPct val="30000"/>
              </a:spcBef>
              <a:spcAft>
                <a:spcPct val="0"/>
              </a:spcAft>
              <a:defRPr sz="1200">
                <a:solidFill>
                  <a:schemeClr val="tx1"/>
                </a:solidFill>
                <a:latin typeface="Arial" charset="0"/>
                <a:cs typeface="Arial" charset="0"/>
              </a:defRPr>
            </a:lvl7pPr>
            <a:lvl8pPr marL="3446831" indent="-229789" eaLnBrk="0" fontAlgn="base" hangingPunct="0">
              <a:spcBef>
                <a:spcPct val="30000"/>
              </a:spcBef>
              <a:spcAft>
                <a:spcPct val="0"/>
              </a:spcAft>
              <a:defRPr sz="1200">
                <a:solidFill>
                  <a:schemeClr val="tx1"/>
                </a:solidFill>
                <a:latin typeface="Arial" charset="0"/>
                <a:cs typeface="Arial" charset="0"/>
              </a:defRPr>
            </a:lvl8pPr>
            <a:lvl9pPr marL="3906408" indent="-22978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BC68FC-8615-4D91-BF79-AA8AB4D582D7}" type="slidenum">
              <a:rPr lang="en-GB" altLang="fr-FR" smtClean="0"/>
              <a:pPr eaLnBrk="1" hangingPunct="1">
                <a:spcBef>
                  <a:spcPct val="0"/>
                </a:spcBef>
              </a:pPr>
              <a:t>9</a:t>
            </a:fld>
            <a:endParaRPr lang="en-GB"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Connecteur droit 3"/>
          <p:cNvCxnSpPr/>
          <p:nvPr userDrawn="1"/>
        </p:nvCxnSpPr>
        <p:spPr>
          <a:xfrm flipH="1">
            <a:off x="250825" y="627063"/>
            <a:ext cx="7921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userDrawn="1"/>
        </p:nvCxnSpPr>
        <p:spPr>
          <a:xfrm flipH="1">
            <a:off x="250825" y="4659313"/>
            <a:ext cx="86423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685800" y="1597819"/>
            <a:ext cx="7772400" cy="1102519"/>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6" name="Espace réservé du pied de page 3"/>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7" name="Espace réservé du numéro de diapositive 4"/>
          <p:cNvSpPr>
            <a:spLocks noGrp="1"/>
          </p:cNvSpPr>
          <p:nvPr>
            <p:ph type="sldNum" sz="quarter" idx="11"/>
          </p:nvPr>
        </p:nvSpPr>
        <p:spPr/>
        <p:txBody>
          <a:bodyPr/>
          <a:lstStyle>
            <a:lvl1pPr>
              <a:defRPr/>
            </a:lvl1pPr>
          </a:lstStyle>
          <a:p>
            <a:pPr>
              <a:defRPr/>
            </a:pPr>
            <a:fld id="{9BD938AE-5E6F-4B7C-BEFD-91E83CF13ECC}" type="slidenum">
              <a:rPr lang="fr-FR"/>
              <a:pPr>
                <a:defRPr/>
              </a:pPr>
              <a:t>‹#›</a:t>
            </a:fld>
            <a:endParaRPr lang="fr-FR" sz="1200" b="0"/>
          </a:p>
        </p:txBody>
      </p:sp>
    </p:spTree>
    <p:extLst>
      <p:ext uri="{BB962C8B-B14F-4D97-AF65-F5344CB8AC3E}">
        <p14:creationId xmlns:p14="http://schemas.microsoft.com/office/powerpoint/2010/main" val="363760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5" name="Espace réservé du numéro de diapositive 4"/>
          <p:cNvSpPr>
            <a:spLocks noGrp="1"/>
          </p:cNvSpPr>
          <p:nvPr>
            <p:ph type="sldNum" sz="quarter" idx="11"/>
          </p:nvPr>
        </p:nvSpPr>
        <p:spPr/>
        <p:txBody>
          <a:bodyPr/>
          <a:lstStyle>
            <a:lvl1pPr>
              <a:defRPr/>
            </a:lvl1pPr>
          </a:lstStyle>
          <a:p>
            <a:pPr>
              <a:defRPr/>
            </a:pPr>
            <a:fld id="{B0E6FB1A-083B-4D30-9063-7612B1CA220D}" type="slidenum">
              <a:rPr lang="fr-FR"/>
              <a:pPr>
                <a:defRPr/>
              </a:pPr>
              <a:t>‹#›</a:t>
            </a:fld>
            <a:endParaRPr lang="fr-FR" sz="1200" b="0"/>
          </a:p>
        </p:txBody>
      </p:sp>
    </p:spTree>
    <p:extLst>
      <p:ext uri="{BB962C8B-B14F-4D97-AF65-F5344CB8AC3E}">
        <p14:creationId xmlns:p14="http://schemas.microsoft.com/office/powerpoint/2010/main" val="228315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457200"/>
            <a:ext cx="1943100" cy="4114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457200"/>
            <a:ext cx="5676900" cy="4114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5" name="Espace réservé du numéro de diapositive 4"/>
          <p:cNvSpPr>
            <a:spLocks noGrp="1"/>
          </p:cNvSpPr>
          <p:nvPr>
            <p:ph type="sldNum" sz="quarter" idx="11"/>
          </p:nvPr>
        </p:nvSpPr>
        <p:spPr/>
        <p:txBody>
          <a:bodyPr/>
          <a:lstStyle>
            <a:lvl1pPr>
              <a:defRPr/>
            </a:lvl1pPr>
          </a:lstStyle>
          <a:p>
            <a:pPr>
              <a:defRPr/>
            </a:pPr>
            <a:fld id="{007CEBC8-B160-4901-A57C-8A993D9ECB5C}" type="slidenum">
              <a:rPr lang="fr-FR"/>
              <a:pPr>
                <a:defRPr/>
              </a:pPr>
              <a:t>‹#›</a:t>
            </a:fld>
            <a:endParaRPr lang="fr-FR" sz="1200" b="0"/>
          </a:p>
        </p:txBody>
      </p:sp>
    </p:spTree>
    <p:extLst>
      <p:ext uri="{BB962C8B-B14F-4D97-AF65-F5344CB8AC3E}">
        <p14:creationId xmlns:p14="http://schemas.microsoft.com/office/powerpoint/2010/main" val="63863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5" name="Espace réservé du numéro de diapositive 4"/>
          <p:cNvSpPr>
            <a:spLocks noGrp="1"/>
          </p:cNvSpPr>
          <p:nvPr>
            <p:ph type="sldNum" sz="quarter" idx="11"/>
          </p:nvPr>
        </p:nvSpPr>
        <p:spPr/>
        <p:txBody>
          <a:bodyPr/>
          <a:lstStyle>
            <a:lvl1pPr>
              <a:defRPr/>
            </a:lvl1pPr>
          </a:lstStyle>
          <a:p>
            <a:pPr>
              <a:defRPr/>
            </a:pPr>
            <a:fld id="{EFA57E69-433B-4BFA-85FB-8BA31033FF12}" type="slidenum">
              <a:rPr lang="fr-FR"/>
              <a:pPr>
                <a:defRPr/>
              </a:pPr>
              <a:t>‹#›</a:t>
            </a:fld>
            <a:endParaRPr lang="fr-FR" sz="1200" b="0"/>
          </a:p>
        </p:txBody>
      </p:sp>
    </p:spTree>
    <p:extLst>
      <p:ext uri="{BB962C8B-B14F-4D97-AF65-F5344CB8AC3E}">
        <p14:creationId xmlns:p14="http://schemas.microsoft.com/office/powerpoint/2010/main" val="103518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5" name="Espace réservé du numéro de diapositive 4"/>
          <p:cNvSpPr>
            <a:spLocks noGrp="1"/>
          </p:cNvSpPr>
          <p:nvPr>
            <p:ph type="sldNum" sz="quarter" idx="11"/>
          </p:nvPr>
        </p:nvSpPr>
        <p:spPr/>
        <p:txBody>
          <a:bodyPr/>
          <a:lstStyle>
            <a:lvl1pPr>
              <a:defRPr/>
            </a:lvl1pPr>
          </a:lstStyle>
          <a:p>
            <a:pPr>
              <a:defRPr/>
            </a:pPr>
            <a:fld id="{84C56528-7210-4512-AFC4-5E2BD084E73F}" type="slidenum">
              <a:rPr lang="fr-FR"/>
              <a:pPr>
                <a:defRPr/>
              </a:pPr>
              <a:t>‹#›</a:t>
            </a:fld>
            <a:endParaRPr lang="fr-FR" sz="1200" b="0"/>
          </a:p>
        </p:txBody>
      </p:sp>
    </p:spTree>
    <p:extLst>
      <p:ext uri="{BB962C8B-B14F-4D97-AF65-F5344CB8AC3E}">
        <p14:creationId xmlns:p14="http://schemas.microsoft.com/office/powerpoint/2010/main" val="129418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6" name="Espace réservé du numéro de diapositive 5"/>
          <p:cNvSpPr>
            <a:spLocks noGrp="1"/>
          </p:cNvSpPr>
          <p:nvPr>
            <p:ph type="sldNum" sz="quarter" idx="11"/>
          </p:nvPr>
        </p:nvSpPr>
        <p:spPr/>
        <p:txBody>
          <a:bodyPr/>
          <a:lstStyle>
            <a:lvl1pPr>
              <a:defRPr/>
            </a:lvl1pPr>
          </a:lstStyle>
          <a:p>
            <a:pPr>
              <a:defRPr/>
            </a:pPr>
            <a:fld id="{3125CB83-485F-497C-8F5A-BFB59B3A5FAA}" type="slidenum">
              <a:rPr lang="fr-FR"/>
              <a:pPr>
                <a:defRPr/>
              </a:pPr>
              <a:t>‹#›</a:t>
            </a:fld>
            <a:endParaRPr lang="fr-FR" sz="1200" b="0"/>
          </a:p>
        </p:txBody>
      </p:sp>
    </p:spTree>
    <p:extLst>
      <p:ext uri="{BB962C8B-B14F-4D97-AF65-F5344CB8AC3E}">
        <p14:creationId xmlns:p14="http://schemas.microsoft.com/office/powerpoint/2010/main" val="124858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8" name="Espace réservé du numéro de diapositive 7"/>
          <p:cNvSpPr>
            <a:spLocks noGrp="1"/>
          </p:cNvSpPr>
          <p:nvPr>
            <p:ph type="sldNum" sz="quarter" idx="11"/>
          </p:nvPr>
        </p:nvSpPr>
        <p:spPr/>
        <p:txBody>
          <a:bodyPr/>
          <a:lstStyle>
            <a:lvl1pPr>
              <a:defRPr/>
            </a:lvl1pPr>
          </a:lstStyle>
          <a:p>
            <a:pPr>
              <a:defRPr/>
            </a:pPr>
            <a:fld id="{5C2CBC36-9480-4097-8A12-3FEA3E9F2F92}" type="slidenum">
              <a:rPr lang="fr-FR"/>
              <a:pPr>
                <a:defRPr/>
              </a:pPr>
              <a:t>‹#›</a:t>
            </a:fld>
            <a:endParaRPr lang="fr-FR" sz="1200" b="0"/>
          </a:p>
        </p:txBody>
      </p:sp>
    </p:spTree>
    <p:extLst>
      <p:ext uri="{BB962C8B-B14F-4D97-AF65-F5344CB8AC3E}">
        <p14:creationId xmlns:p14="http://schemas.microsoft.com/office/powerpoint/2010/main" val="364065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4" name="Espace réservé du numéro de diapositive 3"/>
          <p:cNvSpPr>
            <a:spLocks noGrp="1"/>
          </p:cNvSpPr>
          <p:nvPr>
            <p:ph type="sldNum" sz="quarter" idx="11"/>
          </p:nvPr>
        </p:nvSpPr>
        <p:spPr/>
        <p:txBody>
          <a:bodyPr/>
          <a:lstStyle>
            <a:lvl1pPr>
              <a:defRPr/>
            </a:lvl1pPr>
          </a:lstStyle>
          <a:p>
            <a:pPr>
              <a:defRPr/>
            </a:pPr>
            <a:fld id="{67CE1AFC-99D5-4932-82EB-D4FC79A9AA01}" type="slidenum">
              <a:rPr lang="fr-FR"/>
              <a:pPr>
                <a:defRPr/>
              </a:pPr>
              <a:t>‹#›</a:t>
            </a:fld>
            <a:endParaRPr lang="fr-FR" sz="1200" b="0"/>
          </a:p>
        </p:txBody>
      </p:sp>
    </p:spTree>
    <p:extLst>
      <p:ext uri="{BB962C8B-B14F-4D97-AF65-F5344CB8AC3E}">
        <p14:creationId xmlns:p14="http://schemas.microsoft.com/office/powerpoint/2010/main" val="356325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3" name="Espace réservé du numéro de diapositive 2"/>
          <p:cNvSpPr>
            <a:spLocks noGrp="1"/>
          </p:cNvSpPr>
          <p:nvPr>
            <p:ph type="sldNum" sz="quarter" idx="11"/>
          </p:nvPr>
        </p:nvSpPr>
        <p:spPr/>
        <p:txBody>
          <a:bodyPr/>
          <a:lstStyle>
            <a:lvl1pPr>
              <a:defRPr/>
            </a:lvl1pPr>
          </a:lstStyle>
          <a:p>
            <a:pPr>
              <a:defRPr/>
            </a:pPr>
            <a:fld id="{AB55F010-55B5-4595-9C14-145265EB38C8}" type="slidenum">
              <a:rPr lang="fr-FR"/>
              <a:pPr>
                <a:defRPr/>
              </a:pPr>
              <a:t>‹#›</a:t>
            </a:fld>
            <a:endParaRPr lang="fr-FR" sz="1200" b="0"/>
          </a:p>
        </p:txBody>
      </p:sp>
    </p:spTree>
    <p:extLst>
      <p:ext uri="{BB962C8B-B14F-4D97-AF65-F5344CB8AC3E}">
        <p14:creationId xmlns:p14="http://schemas.microsoft.com/office/powerpoint/2010/main" val="136639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6" name="Espace réservé du numéro de diapositive 5"/>
          <p:cNvSpPr>
            <a:spLocks noGrp="1"/>
          </p:cNvSpPr>
          <p:nvPr>
            <p:ph type="sldNum" sz="quarter" idx="11"/>
          </p:nvPr>
        </p:nvSpPr>
        <p:spPr/>
        <p:txBody>
          <a:bodyPr/>
          <a:lstStyle>
            <a:lvl1pPr>
              <a:defRPr/>
            </a:lvl1pPr>
          </a:lstStyle>
          <a:p>
            <a:pPr>
              <a:defRPr/>
            </a:pPr>
            <a:fld id="{DFD9648D-1C57-4D56-9706-F3849023A5DD}" type="slidenum">
              <a:rPr lang="fr-FR"/>
              <a:pPr>
                <a:defRPr/>
              </a:pPr>
              <a:t>‹#›</a:t>
            </a:fld>
            <a:endParaRPr lang="fr-FR" sz="1200" b="0"/>
          </a:p>
        </p:txBody>
      </p:sp>
    </p:spTree>
    <p:extLst>
      <p:ext uri="{BB962C8B-B14F-4D97-AF65-F5344CB8AC3E}">
        <p14:creationId xmlns:p14="http://schemas.microsoft.com/office/powerpoint/2010/main" val="183555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r>
              <a:rPr lang="fr-FR"/>
              <a:t>T h e   E u r o p e a n   </a:t>
            </a:r>
            <a:r>
              <a:rPr lang="fr-FR" b="1"/>
              <a:t>T y r e   a n d   R i m  </a:t>
            </a:r>
            <a:r>
              <a:rPr lang="fr-FR"/>
              <a:t> T e c h n i c a l   O r g a n i s a t i o n</a:t>
            </a:r>
          </a:p>
        </p:txBody>
      </p:sp>
      <p:sp>
        <p:nvSpPr>
          <p:cNvPr id="6" name="Espace réservé du numéro de diapositive 5"/>
          <p:cNvSpPr>
            <a:spLocks noGrp="1"/>
          </p:cNvSpPr>
          <p:nvPr>
            <p:ph type="sldNum" sz="quarter" idx="11"/>
          </p:nvPr>
        </p:nvSpPr>
        <p:spPr/>
        <p:txBody>
          <a:bodyPr/>
          <a:lstStyle>
            <a:lvl1pPr>
              <a:defRPr/>
            </a:lvl1pPr>
          </a:lstStyle>
          <a:p>
            <a:pPr>
              <a:defRPr/>
            </a:pPr>
            <a:fld id="{A24517AB-ED3D-405F-BEBE-E1290317B331}" type="slidenum">
              <a:rPr lang="fr-FR"/>
              <a:pPr>
                <a:defRPr/>
              </a:pPr>
              <a:t>‹#›</a:t>
            </a:fld>
            <a:endParaRPr lang="fr-FR" sz="1200" b="0"/>
          </a:p>
        </p:txBody>
      </p:sp>
    </p:spTree>
    <p:extLst>
      <p:ext uri="{BB962C8B-B14F-4D97-AF65-F5344CB8AC3E}">
        <p14:creationId xmlns:p14="http://schemas.microsoft.com/office/powerpoint/2010/main" val="176743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36197" name="Rectangle 5"/>
          <p:cNvSpPr>
            <a:spLocks noGrp="1" noChangeArrowheads="1"/>
          </p:cNvSpPr>
          <p:nvPr>
            <p:ph type="ftr" sz="quarter" idx="3"/>
          </p:nvPr>
        </p:nvSpPr>
        <p:spPr bwMode="auto">
          <a:xfrm>
            <a:off x="1676400" y="4686300"/>
            <a:ext cx="594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lvl1pPr>
          </a:lstStyle>
          <a:p>
            <a:pPr>
              <a:defRPr/>
            </a:pPr>
            <a:r>
              <a:rPr lang="fr-FR"/>
              <a:t>T h e   E u r o p e a n   </a:t>
            </a:r>
            <a:r>
              <a:rPr lang="fr-FR" b="1"/>
              <a:t>T y r e   a n d   R i m  </a:t>
            </a:r>
            <a:r>
              <a:rPr lang="fr-FR"/>
              <a:t> T e c h n i c a l   O r g a n i s a t i o n</a:t>
            </a:r>
          </a:p>
        </p:txBody>
      </p:sp>
      <p:sp>
        <p:nvSpPr>
          <p:cNvPr id="136198" name="Rectangle 6"/>
          <p:cNvSpPr>
            <a:spLocks noGrp="1" noChangeArrowheads="1"/>
          </p:cNvSpPr>
          <p:nvPr>
            <p:ph type="sldNum" sz="quarter" idx="4"/>
          </p:nvPr>
        </p:nvSpPr>
        <p:spPr bwMode="auto">
          <a:xfrm>
            <a:off x="7848600" y="4686300"/>
            <a:ext cx="10668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300" b="1"/>
            </a:lvl1pPr>
          </a:lstStyle>
          <a:p>
            <a:pPr>
              <a:defRPr/>
            </a:pPr>
            <a:fld id="{4DB7C08F-86D1-42F1-8AFD-A6343DA54CE7}" type="slidenum">
              <a:rPr lang="fr-FR"/>
              <a:pPr>
                <a:defRPr/>
              </a:pPr>
              <a:t>‹#›</a:t>
            </a:fld>
            <a:endParaRPr lang="fr-FR" sz="1200"/>
          </a:p>
        </p:txBody>
      </p:sp>
      <p:pic>
        <p:nvPicPr>
          <p:cNvPr id="10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27988" y="50800"/>
            <a:ext cx="10969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userDrawn="1"/>
        </p:nvCxnSpPr>
        <p:spPr>
          <a:xfrm flipH="1">
            <a:off x="250825" y="627063"/>
            <a:ext cx="7921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H="1">
            <a:off x="250825" y="4659313"/>
            <a:ext cx="86423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subTitle" idx="1"/>
          </p:nvPr>
        </p:nvSpPr>
        <p:spPr>
          <a:xfrm>
            <a:off x="0" y="1419622"/>
            <a:ext cx="9144000" cy="2809478"/>
          </a:xfrm>
        </p:spPr>
        <p:txBody>
          <a:bodyPr/>
          <a:lstStyle/>
          <a:p>
            <a:pPr eaLnBrk="1" hangingPunct="1"/>
            <a:r>
              <a:rPr lang="en-US" altLang="fr-FR" sz="2800" b="1" dirty="0" smtClean="0">
                <a:latin typeface="Arial" charset="0"/>
                <a:cs typeface="Arial" charset="0"/>
              </a:rPr>
              <a:t>ASSESSMENT OF THE LATEST PROPOSAL</a:t>
            </a:r>
          </a:p>
          <a:p>
            <a:pPr eaLnBrk="1" hangingPunct="1"/>
            <a:r>
              <a:rPr lang="en-US" altLang="fr-FR" sz="2800" b="1" dirty="0" smtClean="0">
                <a:latin typeface="Arial" charset="0"/>
                <a:cs typeface="Arial" charset="0"/>
              </a:rPr>
              <a:t>BY THE NETHERLANDS AS PRESENTED</a:t>
            </a:r>
          </a:p>
          <a:p>
            <a:pPr eaLnBrk="1" hangingPunct="1"/>
            <a:r>
              <a:rPr lang="en-US" altLang="fr-FR" sz="2800" b="1" dirty="0" smtClean="0">
                <a:latin typeface="Arial" charset="0"/>
                <a:cs typeface="Arial" charset="0"/>
              </a:rPr>
              <a:t>DURING THE LAST 66</a:t>
            </a:r>
            <a:r>
              <a:rPr lang="en-US" altLang="fr-FR" sz="2800" b="1" baseline="30000" dirty="0" smtClean="0">
                <a:latin typeface="Arial" charset="0"/>
                <a:cs typeface="Arial" charset="0"/>
              </a:rPr>
              <a:t>th</a:t>
            </a:r>
            <a:r>
              <a:rPr lang="en-US" altLang="fr-FR" sz="2800" b="1" dirty="0" smtClean="0">
                <a:latin typeface="Arial" charset="0"/>
                <a:cs typeface="Arial" charset="0"/>
              </a:rPr>
              <a:t> SESSION OF GRB</a:t>
            </a:r>
            <a:endParaRPr lang="en-US" altLang="fr-FR" sz="2800" b="1" dirty="0">
              <a:latin typeface="Arial" charset="0"/>
              <a:cs typeface="Arial" charset="0"/>
            </a:endParaRPr>
          </a:p>
          <a:p>
            <a:pPr eaLnBrk="1" hangingPunct="1"/>
            <a:endParaRPr lang="en-US" altLang="fr-FR" sz="2800" dirty="0">
              <a:latin typeface="Arial" charset="0"/>
              <a:cs typeface="Arial" charset="0"/>
            </a:endParaRPr>
          </a:p>
          <a:p>
            <a:pPr eaLnBrk="1" hangingPunct="1"/>
            <a:r>
              <a:rPr lang="en-US" altLang="fr-FR" sz="2800" dirty="0">
                <a:latin typeface="Arial" charset="0"/>
                <a:cs typeface="Arial" charset="0"/>
              </a:rPr>
              <a:t>                                                      </a:t>
            </a:r>
            <a:r>
              <a:rPr lang="en-US" altLang="fr-FR" sz="1800" dirty="0" smtClean="0">
                <a:latin typeface="Arial" charset="0"/>
                <a:cs typeface="Arial" charset="0"/>
              </a:rPr>
              <a:t>January 22</a:t>
            </a:r>
            <a:r>
              <a:rPr lang="en-US" altLang="fr-FR" sz="1800" baseline="30000" dirty="0" smtClean="0">
                <a:latin typeface="Arial" charset="0"/>
                <a:cs typeface="Arial" charset="0"/>
              </a:rPr>
              <a:t>nd</a:t>
            </a:r>
            <a:r>
              <a:rPr lang="en-US" altLang="fr-FR" sz="1800" dirty="0" smtClean="0">
                <a:latin typeface="Arial" charset="0"/>
                <a:cs typeface="Arial" charset="0"/>
              </a:rPr>
              <a:t>, 2018</a:t>
            </a:r>
            <a:endParaRPr lang="fr-FR" altLang="fr-FR" sz="1800" dirty="0">
              <a:latin typeface="Arial" charset="0"/>
              <a:cs typeface="Arial" charset="0"/>
            </a:endParaRPr>
          </a:p>
        </p:txBody>
      </p:sp>
      <p:sp>
        <p:nvSpPr>
          <p:cNvPr id="13315" name="Espace réservé du pied de page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fr-FR" altLang="fr-FR" sz="1200" dirty="0">
                <a:latin typeface="Arial" charset="0"/>
              </a:rPr>
              <a:t>T h e   E u r o p e a n   T y r e   a n d   R i m   T e c h n i c a l   O r g a n i s a t i o n</a:t>
            </a:r>
          </a:p>
        </p:txBody>
      </p:sp>
      <p:sp>
        <p:nvSpPr>
          <p:cNvPr id="4" name="Rectangle 13"/>
          <p:cNvSpPr>
            <a:spLocks noChangeArrowheads="1"/>
          </p:cNvSpPr>
          <p:nvPr/>
        </p:nvSpPr>
        <p:spPr bwMode="auto">
          <a:xfrm>
            <a:off x="5724128" y="4764"/>
            <a:ext cx="24463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spAutoFit/>
          </a:bodyPr>
          <a:lstStyle/>
          <a:p>
            <a:r>
              <a:rPr lang="en-TT" altLang="de-DE" sz="1200" u="sng" dirty="0"/>
              <a:t>Informal document</a:t>
            </a:r>
            <a:r>
              <a:rPr lang="en-TT" altLang="de-DE" sz="1200" dirty="0"/>
              <a:t> </a:t>
            </a:r>
            <a:r>
              <a:rPr lang="en-TT" altLang="de-DE" sz="1200" b="1" dirty="0" smtClean="0"/>
              <a:t>GRB-</a:t>
            </a:r>
            <a:r>
              <a:rPr lang="en-TT" altLang="zh-CN" sz="1200" b="1" dirty="0" smtClean="0">
                <a:ea typeface="宋体" charset="-122"/>
              </a:rPr>
              <a:t>67</a:t>
            </a:r>
            <a:r>
              <a:rPr lang="en-TT" altLang="de-DE" sz="1200" b="1" dirty="0" smtClean="0"/>
              <a:t>-08</a:t>
            </a:r>
            <a:endParaRPr lang="en-US" altLang="zh-CN" sz="1200" b="1" dirty="0">
              <a:ea typeface="宋体" charset="-122"/>
            </a:endParaRPr>
          </a:p>
          <a:p>
            <a:r>
              <a:rPr lang="en-TT" altLang="zh-CN" sz="1200" dirty="0">
                <a:ea typeface="宋体" charset="-122"/>
              </a:rPr>
              <a:t>(67th GRB, 24-26 January 2018,</a:t>
            </a:r>
          </a:p>
          <a:p>
            <a:r>
              <a:rPr lang="en-TT" altLang="zh-CN" sz="1200" dirty="0">
                <a:ea typeface="宋体" charset="-122"/>
              </a:rPr>
              <a:t> agenda item </a:t>
            </a:r>
            <a:r>
              <a:rPr lang="en-TT" altLang="zh-CN" sz="1200" dirty="0" smtClean="0">
                <a:ea typeface="宋体" charset="-122"/>
              </a:rPr>
              <a:t>6)</a:t>
            </a:r>
            <a:r>
              <a:rPr lang="en-US" altLang="zh-CN" sz="1200" dirty="0" smtClean="0">
                <a:ea typeface="宋体" charset="-122"/>
              </a:rPr>
              <a:t> </a:t>
            </a:r>
            <a:endParaRPr lang="en-US" altLang="zh-CN" sz="1200" dirty="0">
              <a:ea typeface="宋体" charset="-122"/>
            </a:endParaRPr>
          </a:p>
        </p:txBody>
      </p:sp>
      <p:sp>
        <p:nvSpPr>
          <p:cNvPr id="5" name="Rectangle 5"/>
          <p:cNvSpPr>
            <a:spLocks noChangeArrowheads="1"/>
          </p:cNvSpPr>
          <p:nvPr/>
        </p:nvSpPr>
        <p:spPr bwMode="auto">
          <a:xfrm>
            <a:off x="179389" y="165100"/>
            <a:ext cx="345650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ctr">
            <a:spAutoFit/>
          </a:bodyPr>
          <a:lstStyle/>
          <a:p>
            <a:pPr algn="ctr"/>
            <a:r>
              <a:rPr kumimoji="1" lang="en-TT" altLang="zh-CN" sz="1200" dirty="0">
                <a:latin typeface="Tahoma" pitchFamily="34" charset="0"/>
                <a:ea typeface="宋体" charset="-122"/>
              </a:rPr>
              <a:t>Transmitted by the expert from </a:t>
            </a:r>
            <a:r>
              <a:rPr kumimoji="1" lang="en-TT" altLang="zh-CN" sz="1200" dirty="0" smtClean="0">
                <a:latin typeface="Tahoma" pitchFamily="34" charset="0"/>
                <a:ea typeface="宋体" charset="-122"/>
              </a:rPr>
              <a:t>ETRTO </a:t>
            </a:r>
            <a:r>
              <a:rPr kumimoji="1" lang="en-US" altLang="zh-CN" sz="1200" dirty="0" smtClean="0">
                <a:latin typeface="Tahoma" pitchFamily="34" charset="0"/>
                <a:ea typeface="宋体" charset="-122"/>
              </a:rPr>
              <a:t> </a:t>
            </a:r>
            <a:endParaRPr kumimoji="1" lang="en-US" altLang="zh-CN" sz="1200" dirty="0">
              <a:latin typeface="Tahoma" pitchFamily="34" charset="0"/>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9</a:t>
            </a:r>
            <a:endParaRPr lang="en-US" altLang="fr-FR" sz="1300" dirty="0">
              <a:latin typeface="Arial" charset="0"/>
            </a:endParaRPr>
          </a:p>
        </p:txBody>
      </p:sp>
      <p:sp>
        <p:nvSpPr>
          <p:cNvPr id="14340" name="Espace réservé du pied de page 1"/>
          <p:cNvSpPr txBox="1">
            <a:spLocks/>
          </p:cNvSpPr>
          <p:nvPr/>
        </p:nvSpPr>
        <p:spPr bwMode="auto">
          <a:xfrm>
            <a:off x="179388" y="123825"/>
            <a:ext cx="7776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C1 current limits VS proposal for a new Stage 3</a:t>
            </a:r>
            <a:endParaRPr lang="en-US" altLang="fr-FR" sz="1800" b="1" dirty="0">
              <a:latin typeface="Arial" charset="0"/>
            </a:endParaRPr>
          </a:p>
        </p:txBody>
      </p:sp>
      <p:sp>
        <p:nvSpPr>
          <p:cNvPr id="2" name="ZoneTexte 1"/>
          <p:cNvSpPr txBox="1"/>
          <p:nvPr/>
        </p:nvSpPr>
        <p:spPr>
          <a:xfrm>
            <a:off x="179388" y="627534"/>
            <a:ext cx="8065020" cy="461665"/>
          </a:xfrm>
          <a:prstGeom prst="rect">
            <a:avLst/>
          </a:prstGeom>
          <a:noFill/>
        </p:spPr>
        <p:txBody>
          <a:bodyPr wrap="square" rtlCol="0">
            <a:spAutoFit/>
          </a:bodyPr>
          <a:lstStyle/>
          <a:p>
            <a:r>
              <a:rPr lang="en-US" sz="1200" dirty="0">
                <a:solidFill>
                  <a:srgbClr val="FF0000"/>
                </a:solidFill>
              </a:rPr>
              <a:t>The claim in GRB-66-03 </a:t>
            </a:r>
            <a:r>
              <a:rPr lang="en-US" sz="1200" dirty="0"/>
              <a:t>“The proposed limits are technically achievable, as in 2016 around 50% of the new tyres meet the limits proposed.” </a:t>
            </a:r>
            <a:r>
              <a:rPr lang="en-US" sz="1200" dirty="0">
                <a:solidFill>
                  <a:srgbClr val="FF0000"/>
                </a:solidFill>
              </a:rPr>
              <a:t>cannot be confirmed</a:t>
            </a:r>
            <a:r>
              <a:rPr lang="en-US" sz="1200" dirty="0"/>
              <a:t>.</a:t>
            </a:r>
          </a:p>
        </p:txBody>
      </p:sp>
      <p:sp>
        <p:nvSpPr>
          <p:cNvPr id="11" name="TextBox 20"/>
          <p:cNvSpPr txBox="1"/>
          <p:nvPr/>
        </p:nvSpPr>
        <p:spPr>
          <a:xfrm>
            <a:off x="396089" y="4155926"/>
            <a:ext cx="7285969" cy="307777"/>
          </a:xfrm>
          <a:prstGeom prst="rect">
            <a:avLst/>
          </a:prstGeom>
          <a:noFill/>
          <a:ln w="28575">
            <a:solidFill>
              <a:srgbClr val="FF0000"/>
            </a:solidFill>
          </a:ln>
        </p:spPr>
        <p:txBody>
          <a:bodyPr wrap="none" rtlCol="0">
            <a:spAutoFit/>
          </a:bodyPr>
          <a:lstStyle/>
          <a:p>
            <a:pPr marL="285750" indent="-285750">
              <a:buFont typeface="Wingdings" panose="05000000000000000000" pitchFamily="2" charset="2"/>
              <a:buChar char="Ø"/>
            </a:pPr>
            <a:r>
              <a:rPr lang="en-US" sz="1400" dirty="0" smtClean="0"/>
              <a:t>Only </a:t>
            </a:r>
            <a:r>
              <a:rPr lang="en-US" sz="1400" b="1" dirty="0" smtClean="0"/>
              <a:t>15.5 </a:t>
            </a:r>
            <a:r>
              <a:rPr lang="en-US" sz="1400" b="1" dirty="0"/>
              <a:t>%</a:t>
            </a:r>
            <a:r>
              <a:rPr lang="en-US" sz="1400" dirty="0"/>
              <a:t> (3141 out of the 20220) of the C1 tires meet the proposed Stage 3 limits</a:t>
            </a:r>
          </a:p>
        </p:txBody>
      </p:sp>
      <p:sp>
        <p:nvSpPr>
          <p:cNvPr id="12" name="Rectangle 11"/>
          <p:cNvSpPr/>
          <p:nvPr/>
        </p:nvSpPr>
        <p:spPr>
          <a:xfrm>
            <a:off x="6804248" y="3795886"/>
            <a:ext cx="1959191" cy="215444"/>
          </a:xfrm>
          <a:prstGeom prst="rect">
            <a:avLst/>
          </a:prstGeom>
        </p:spPr>
        <p:txBody>
          <a:bodyPr wrap="none">
            <a:spAutoFit/>
          </a:bodyPr>
          <a:lstStyle/>
          <a:p>
            <a:pPr algn="r"/>
            <a:r>
              <a:rPr lang="en-US" sz="800" dirty="0"/>
              <a:t>Based on VACO database (April 2017)</a:t>
            </a:r>
          </a:p>
        </p:txBody>
      </p:sp>
      <p:pic>
        <p:nvPicPr>
          <p:cNvPr id="13" name="Image 12" descr="C1 S3.jpg"/>
          <p:cNvPicPr>
            <a:picLocks noChangeAspect="1"/>
          </p:cNvPicPr>
          <p:nvPr/>
        </p:nvPicPr>
        <p:blipFill>
          <a:blip r:embed="rId3" cstate="print"/>
          <a:stretch>
            <a:fillRect/>
          </a:stretch>
        </p:blipFill>
        <p:spPr>
          <a:xfrm>
            <a:off x="251520" y="1908465"/>
            <a:ext cx="8512629" cy="1959429"/>
          </a:xfrm>
          <a:prstGeom prst="rect">
            <a:avLst/>
          </a:prstGeom>
        </p:spPr>
      </p:pic>
      <p:sp>
        <p:nvSpPr>
          <p:cNvPr id="14" name="ZoneTexte 13"/>
          <p:cNvSpPr txBox="1"/>
          <p:nvPr/>
        </p:nvSpPr>
        <p:spPr>
          <a:xfrm>
            <a:off x="3923928" y="1317997"/>
            <a:ext cx="3528516" cy="461665"/>
          </a:xfrm>
          <a:prstGeom prst="rect">
            <a:avLst/>
          </a:prstGeom>
          <a:noFill/>
        </p:spPr>
        <p:txBody>
          <a:bodyPr wrap="square" rtlCol="0">
            <a:spAutoFit/>
          </a:bodyPr>
          <a:lstStyle/>
          <a:p>
            <a:r>
              <a:rPr lang="en-US" sz="1200" b="1" dirty="0" smtClean="0"/>
              <a:t>DIFFERENCE BETWEEN CURRENT LIMITS AND WHAT PROPOSED FOR A NEW </a:t>
            </a:r>
            <a:r>
              <a:rPr lang="en-US" sz="1200" b="1" dirty="0" smtClean="0">
                <a:solidFill>
                  <a:srgbClr val="FF0000"/>
                </a:solidFill>
              </a:rPr>
              <a:t>STAGE 3</a:t>
            </a:r>
            <a:endParaRPr lang="en-US" sz="1200" b="1" dirty="0">
              <a:solidFill>
                <a:srgbClr val="FF0000"/>
              </a:solidFill>
            </a:endParaRPr>
          </a:p>
        </p:txBody>
      </p:sp>
      <p:sp>
        <p:nvSpPr>
          <p:cNvPr id="15" name="Accolade ouvrante 14"/>
          <p:cNvSpPr/>
          <p:nvPr/>
        </p:nvSpPr>
        <p:spPr>
          <a:xfrm rot="5400000">
            <a:off x="5616116" y="591530"/>
            <a:ext cx="144016" cy="2520280"/>
          </a:xfrm>
          <a:prstGeom prst="leftBrace">
            <a:avLst>
              <a:gd name="adj1" fmla="val 47487"/>
              <a:gd name="adj2" fmla="val 50230"/>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720835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1 S4.jpg"/>
          <p:cNvPicPr>
            <a:picLocks noChangeAspect="1"/>
          </p:cNvPicPr>
          <p:nvPr/>
        </p:nvPicPr>
        <p:blipFill>
          <a:blip r:embed="rId3" cstate="print"/>
          <a:stretch>
            <a:fillRect/>
          </a:stretch>
        </p:blipFill>
        <p:spPr>
          <a:xfrm>
            <a:off x="251520" y="1923678"/>
            <a:ext cx="8496300" cy="1910443"/>
          </a:xfrm>
          <a:prstGeom prst="rect">
            <a:avLst/>
          </a:prstGeom>
        </p:spPr>
      </p:pic>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10</a:t>
            </a:r>
            <a:endParaRPr lang="en-US" altLang="fr-FR" sz="1300" dirty="0">
              <a:latin typeface="Arial" charset="0"/>
            </a:endParaRPr>
          </a:p>
        </p:txBody>
      </p:sp>
      <p:sp>
        <p:nvSpPr>
          <p:cNvPr id="14340" name="Espace réservé du pied de page 1"/>
          <p:cNvSpPr txBox="1">
            <a:spLocks/>
          </p:cNvSpPr>
          <p:nvPr/>
        </p:nvSpPr>
        <p:spPr bwMode="auto">
          <a:xfrm>
            <a:off x="179388" y="123825"/>
            <a:ext cx="7776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C1 current limits VS proposal for a new Stage 4</a:t>
            </a:r>
            <a:endParaRPr lang="en-US" altLang="fr-FR" sz="1800" b="1" dirty="0">
              <a:latin typeface="Arial" charset="0"/>
            </a:endParaRPr>
          </a:p>
        </p:txBody>
      </p:sp>
      <p:sp>
        <p:nvSpPr>
          <p:cNvPr id="11" name="TextBox 20"/>
          <p:cNvSpPr txBox="1"/>
          <p:nvPr/>
        </p:nvSpPr>
        <p:spPr>
          <a:xfrm>
            <a:off x="828137" y="4136181"/>
            <a:ext cx="7416271" cy="307777"/>
          </a:xfrm>
          <a:prstGeom prst="rect">
            <a:avLst/>
          </a:prstGeom>
          <a:noFill/>
          <a:ln w="28575">
            <a:solidFill>
              <a:srgbClr val="FF0000"/>
            </a:solidFill>
          </a:ln>
        </p:spPr>
        <p:txBody>
          <a:bodyPr wrap="square" rtlCol="0">
            <a:spAutoFit/>
          </a:bodyPr>
          <a:lstStyle/>
          <a:p>
            <a:pPr marL="285750" indent="-285750" algn="ctr"/>
            <a:r>
              <a:rPr lang="en-US" sz="1400" b="1" dirty="0" smtClean="0"/>
              <a:t>MORE THAN 99% OF CURRENT MARKET WOULD BE ELIMINATED</a:t>
            </a:r>
          </a:p>
        </p:txBody>
      </p:sp>
      <p:sp>
        <p:nvSpPr>
          <p:cNvPr id="12" name="Rectangle 11"/>
          <p:cNvSpPr/>
          <p:nvPr/>
        </p:nvSpPr>
        <p:spPr>
          <a:xfrm>
            <a:off x="6804248" y="3795886"/>
            <a:ext cx="1959191" cy="215444"/>
          </a:xfrm>
          <a:prstGeom prst="rect">
            <a:avLst/>
          </a:prstGeom>
        </p:spPr>
        <p:txBody>
          <a:bodyPr wrap="none">
            <a:spAutoFit/>
          </a:bodyPr>
          <a:lstStyle/>
          <a:p>
            <a:pPr algn="r"/>
            <a:r>
              <a:rPr lang="en-US" sz="800" dirty="0"/>
              <a:t>Based on VACO database (April 2017)</a:t>
            </a:r>
          </a:p>
        </p:txBody>
      </p:sp>
      <p:sp>
        <p:nvSpPr>
          <p:cNvPr id="14" name="ZoneTexte 13"/>
          <p:cNvSpPr txBox="1"/>
          <p:nvPr/>
        </p:nvSpPr>
        <p:spPr>
          <a:xfrm>
            <a:off x="3923928" y="1317997"/>
            <a:ext cx="3528516" cy="461665"/>
          </a:xfrm>
          <a:prstGeom prst="rect">
            <a:avLst/>
          </a:prstGeom>
          <a:noFill/>
        </p:spPr>
        <p:txBody>
          <a:bodyPr wrap="square" rtlCol="0">
            <a:spAutoFit/>
          </a:bodyPr>
          <a:lstStyle/>
          <a:p>
            <a:r>
              <a:rPr lang="en-US" sz="1200" b="1" dirty="0" smtClean="0"/>
              <a:t>DIFFERENCE BETWEEN CURRENT LIMITS AND WHAT PROPOSED FOR A NEW </a:t>
            </a:r>
            <a:r>
              <a:rPr lang="en-US" sz="1200" b="1" dirty="0" smtClean="0">
                <a:solidFill>
                  <a:srgbClr val="FF0000"/>
                </a:solidFill>
              </a:rPr>
              <a:t>STAGE 4</a:t>
            </a:r>
            <a:endParaRPr lang="en-US" sz="1200" b="1" dirty="0">
              <a:solidFill>
                <a:srgbClr val="FF0000"/>
              </a:solidFill>
            </a:endParaRPr>
          </a:p>
        </p:txBody>
      </p:sp>
      <p:sp>
        <p:nvSpPr>
          <p:cNvPr id="15" name="Accolade ouvrante 14"/>
          <p:cNvSpPr/>
          <p:nvPr/>
        </p:nvSpPr>
        <p:spPr>
          <a:xfrm rot="5400000">
            <a:off x="5616116" y="591530"/>
            <a:ext cx="144016" cy="2520280"/>
          </a:xfrm>
          <a:prstGeom prst="leftBrace">
            <a:avLst>
              <a:gd name="adj1" fmla="val 47487"/>
              <a:gd name="adj2" fmla="val 50230"/>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BE"/>
          </a:p>
        </p:txBody>
      </p:sp>
      <p:sp>
        <p:nvSpPr>
          <p:cNvPr id="13" name="TextBox 20"/>
          <p:cNvSpPr txBox="1"/>
          <p:nvPr/>
        </p:nvSpPr>
        <p:spPr>
          <a:xfrm>
            <a:off x="251520" y="771550"/>
            <a:ext cx="6699270" cy="307777"/>
          </a:xfrm>
          <a:prstGeom prst="rect">
            <a:avLst/>
          </a:prstGeom>
          <a:noFill/>
          <a:ln w="28575">
            <a:noFill/>
          </a:ln>
        </p:spPr>
        <p:txBody>
          <a:bodyPr wrap="none" rtlCol="0">
            <a:spAutoFit/>
          </a:bodyPr>
          <a:lstStyle/>
          <a:p>
            <a:pPr marL="285750" indent="-285750"/>
            <a:r>
              <a:rPr lang="en-US" sz="1400" dirty="0" smtClean="0"/>
              <a:t>Only </a:t>
            </a:r>
            <a:r>
              <a:rPr lang="en-US" sz="1400" b="1" dirty="0" smtClean="0"/>
              <a:t>0.9 %</a:t>
            </a:r>
            <a:r>
              <a:rPr lang="en-US" sz="1400" dirty="0" smtClean="0"/>
              <a:t> (180 out of the 20220) of the C1 tires meet the proposed Stage 4 limits</a:t>
            </a:r>
          </a:p>
        </p:txBody>
      </p:sp>
    </p:spTree>
    <p:extLst>
      <p:ext uri="{BB962C8B-B14F-4D97-AF65-F5344CB8AC3E}">
        <p14:creationId xmlns:p14="http://schemas.microsoft.com/office/powerpoint/2010/main" val="1720835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2 S3.jpg"/>
          <p:cNvPicPr>
            <a:picLocks noChangeAspect="1"/>
          </p:cNvPicPr>
          <p:nvPr/>
        </p:nvPicPr>
        <p:blipFill>
          <a:blip r:embed="rId3" cstate="print"/>
          <a:stretch>
            <a:fillRect/>
          </a:stretch>
        </p:blipFill>
        <p:spPr>
          <a:xfrm>
            <a:off x="288471" y="1923678"/>
            <a:ext cx="8459993" cy="1872208"/>
          </a:xfrm>
          <a:prstGeom prst="rect">
            <a:avLst/>
          </a:prstGeom>
        </p:spPr>
      </p:pic>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11</a:t>
            </a:r>
            <a:endParaRPr lang="en-US" altLang="fr-FR" sz="1300" dirty="0">
              <a:latin typeface="Arial" charset="0"/>
            </a:endParaRPr>
          </a:p>
        </p:txBody>
      </p:sp>
      <p:sp>
        <p:nvSpPr>
          <p:cNvPr id="14340" name="Espace réservé du pied de page 1"/>
          <p:cNvSpPr txBox="1">
            <a:spLocks/>
          </p:cNvSpPr>
          <p:nvPr/>
        </p:nvSpPr>
        <p:spPr bwMode="auto">
          <a:xfrm>
            <a:off x="179388" y="123825"/>
            <a:ext cx="7776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C2 current limits VS proposal for a new Stage 3</a:t>
            </a:r>
            <a:endParaRPr lang="en-US" altLang="fr-FR" sz="1800" b="1" dirty="0">
              <a:latin typeface="Arial" charset="0"/>
            </a:endParaRPr>
          </a:p>
        </p:txBody>
      </p:sp>
      <p:sp>
        <p:nvSpPr>
          <p:cNvPr id="2" name="ZoneTexte 1"/>
          <p:cNvSpPr txBox="1"/>
          <p:nvPr/>
        </p:nvSpPr>
        <p:spPr>
          <a:xfrm>
            <a:off x="179388" y="627534"/>
            <a:ext cx="8065020" cy="461665"/>
          </a:xfrm>
          <a:prstGeom prst="rect">
            <a:avLst/>
          </a:prstGeom>
          <a:noFill/>
        </p:spPr>
        <p:txBody>
          <a:bodyPr wrap="square" rtlCol="0">
            <a:spAutoFit/>
          </a:bodyPr>
          <a:lstStyle/>
          <a:p>
            <a:r>
              <a:rPr lang="en-US" sz="1200" dirty="0">
                <a:solidFill>
                  <a:srgbClr val="FF0000"/>
                </a:solidFill>
              </a:rPr>
              <a:t>The claim in GRB-66-03 </a:t>
            </a:r>
            <a:r>
              <a:rPr lang="en-US" sz="1200" dirty="0"/>
              <a:t>“The proposed limits are technically achievable, as in 2016 around 50% of the new tyres meet the limits proposed.” </a:t>
            </a:r>
            <a:r>
              <a:rPr lang="en-US" sz="1200" dirty="0">
                <a:solidFill>
                  <a:srgbClr val="FF0000"/>
                </a:solidFill>
              </a:rPr>
              <a:t>cannot be confirmed</a:t>
            </a:r>
            <a:r>
              <a:rPr lang="en-US" sz="1200" dirty="0"/>
              <a:t>.</a:t>
            </a:r>
          </a:p>
        </p:txBody>
      </p:sp>
      <p:sp>
        <p:nvSpPr>
          <p:cNvPr id="11" name="TextBox 20"/>
          <p:cNvSpPr txBox="1"/>
          <p:nvPr/>
        </p:nvSpPr>
        <p:spPr>
          <a:xfrm>
            <a:off x="396089" y="4155926"/>
            <a:ext cx="6987810" cy="307777"/>
          </a:xfrm>
          <a:prstGeom prst="rect">
            <a:avLst/>
          </a:prstGeom>
          <a:noFill/>
          <a:ln w="28575">
            <a:solidFill>
              <a:srgbClr val="FF0000"/>
            </a:solidFill>
          </a:ln>
        </p:spPr>
        <p:txBody>
          <a:bodyPr wrap="none" rtlCol="0">
            <a:spAutoFit/>
          </a:bodyPr>
          <a:lstStyle/>
          <a:p>
            <a:pPr marL="285750" indent="-285750">
              <a:buFont typeface="Wingdings" panose="05000000000000000000" pitchFamily="2" charset="2"/>
              <a:buChar char="Ø"/>
            </a:pPr>
            <a:r>
              <a:rPr lang="en-US" sz="1400" dirty="0" smtClean="0"/>
              <a:t>Only </a:t>
            </a:r>
            <a:r>
              <a:rPr lang="en-US" sz="1400" b="1" dirty="0" smtClean="0"/>
              <a:t>19.8 % </a:t>
            </a:r>
            <a:r>
              <a:rPr lang="en-US" sz="1400" dirty="0" smtClean="0"/>
              <a:t>(460 out of the 2318) of the C2 tires meet the proposed Stage 3 limits</a:t>
            </a:r>
            <a:endParaRPr lang="en-US" sz="1400" dirty="0"/>
          </a:p>
        </p:txBody>
      </p:sp>
      <p:sp>
        <p:nvSpPr>
          <p:cNvPr id="12" name="Rectangle 11"/>
          <p:cNvSpPr/>
          <p:nvPr/>
        </p:nvSpPr>
        <p:spPr>
          <a:xfrm>
            <a:off x="6804248" y="3795886"/>
            <a:ext cx="1959191" cy="215444"/>
          </a:xfrm>
          <a:prstGeom prst="rect">
            <a:avLst/>
          </a:prstGeom>
        </p:spPr>
        <p:txBody>
          <a:bodyPr wrap="none">
            <a:spAutoFit/>
          </a:bodyPr>
          <a:lstStyle/>
          <a:p>
            <a:pPr algn="r"/>
            <a:r>
              <a:rPr lang="en-US" sz="800" dirty="0"/>
              <a:t>Based on VACO database (April 2017)</a:t>
            </a:r>
          </a:p>
        </p:txBody>
      </p:sp>
      <p:sp>
        <p:nvSpPr>
          <p:cNvPr id="17" name="ZoneTexte 16"/>
          <p:cNvSpPr txBox="1"/>
          <p:nvPr/>
        </p:nvSpPr>
        <p:spPr>
          <a:xfrm>
            <a:off x="3851920" y="1390005"/>
            <a:ext cx="3528516" cy="461665"/>
          </a:xfrm>
          <a:prstGeom prst="rect">
            <a:avLst/>
          </a:prstGeom>
          <a:noFill/>
        </p:spPr>
        <p:txBody>
          <a:bodyPr wrap="square" rtlCol="0">
            <a:spAutoFit/>
          </a:bodyPr>
          <a:lstStyle/>
          <a:p>
            <a:r>
              <a:rPr lang="en-US" sz="1200" b="1" dirty="0" smtClean="0"/>
              <a:t>DIFFERENCE BETWEEN CURRENT LIMITS AND WHAT PROPOSED FOR A NEW </a:t>
            </a:r>
            <a:r>
              <a:rPr lang="en-US" sz="1200" b="1" dirty="0" smtClean="0">
                <a:solidFill>
                  <a:srgbClr val="FF0000"/>
                </a:solidFill>
              </a:rPr>
              <a:t>STAGE 3</a:t>
            </a:r>
            <a:endParaRPr lang="en-US" sz="1200" b="1" dirty="0">
              <a:solidFill>
                <a:srgbClr val="FF0000"/>
              </a:solidFill>
            </a:endParaRPr>
          </a:p>
        </p:txBody>
      </p:sp>
      <p:sp>
        <p:nvSpPr>
          <p:cNvPr id="18" name="Accolade ouvrante 17"/>
          <p:cNvSpPr/>
          <p:nvPr/>
        </p:nvSpPr>
        <p:spPr>
          <a:xfrm rot="5400000">
            <a:off x="4896036" y="879562"/>
            <a:ext cx="144016" cy="2088232"/>
          </a:xfrm>
          <a:prstGeom prst="leftBrace">
            <a:avLst>
              <a:gd name="adj1" fmla="val 47487"/>
              <a:gd name="adj2" fmla="val 50230"/>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720835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C2 S4.jpg"/>
          <p:cNvPicPr>
            <a:picLocks noChangeAspect="1"/>
          </p:cNvPicPr>
          <p:nvPr/>
        </p:nvPicPr>
        <p:blipFill>
          <a:blip r:embed="rId3" cstate="print"/>
          <a:stretch>
            <a:fillRect/>
          </a:stretch>
        </p:blipFill>
        <p:spPr>
          <a:xfrm>
            <a:off x="263978" y="1923678"/>
            <a:ext cx="8595869" cy="1944215"/>
          </a:xfrm>
          <a:prstGeom prst="rect">
            <a:avLst/>
          </a:prstGeom>
        </p:spPr>
      </p:pic>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12</a:t>
            </a:r>
            <a:endParaRPr lang="en-US" altLang="fr-FR" sz="1300" dirty="0">
              <a:latin typeface="Arial" charset="0"/>
            </a:endParaRPr>
          </a:p>
        </p:txBody>
      </p:sp>
      <p:sp>
        <p:nvSpPr>
          <p:cNvPr id="14340" name="Espace réservé du pied de page 1"/>
          <p:cNvSpPr txBox="1">
            <a:spLocks/>
          </p:cNvSpPr>
          <p:nvPr/>
        </p:nvSpPr>
        <p:spPr bwMode="auto">
          <a:xfrm>
            <a:off x="179388" y="123825"/>
            <a:ext cx="7776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C2 current limits VS proposal for a new Stage 4</a:t>
            </a:r>
            <a:endParaRPr lang="en-US" altLang="fr-FR" sz="1800" b="1" dirty="0">
              <a:latin typeface="Arial" charset="0"/>
            </a:endParaRPr>
          </a:p>
        </p:txBody>
      </p:sp>
      <p:sp>
        <p:nvSpPr>
          <p:cNvPr id="12" name="Rectangle 11"/>
          <p:cNvSpPr/>
          <p:nvPr/>
        </p:nvSpPr>
        <p:spPr>
          <a:xfrm>
            <a:off x="6804248" y="3795886"/>
            <a:ext cx="1959191" cy="215444"/>
          </a:xfrm>
          <a:prstGeom prst="rect">
            <a:avLst/>
          </a:prstGeom>
        </p:spPr>
        <p:txBody>
          <a:bodyPr wrap="none">
            <a:spAutoFit/>
          </a:bodyPr>
          <a:lstStyle/>
          <a:p>
            <a:pPr algn="r"/>
            <a:r>
              <a:rPr lang="en-US" sz="800" dirty="0"/>
              <a:t>Based on VACO database (April 2017)</a:t>
            </a:r>
          </a:p>
        </p:txBody>
      </p:sp>
      <p:sp>
        <p:nvSpPr>
          <p:cNvPr id="14" name="ZoneTexte 13"/>
          <p:cNvSpPr txBox="1"/>
          <p:nvPr/>
        </p:nvSpPr>
        <p:spPr>
          <a:xfrm>
            <a:off x="3923928" y="1390005"/>
            <a:ext cx="3528516" cy="461665"/>
          </a:xfrm>
          <a:prstGeom prst="rect">
            <a:avLst/>
          </a:prstGeom>
          <a:noFill/>
        </p:spPr>
        <p:txBody>
          <a:bodyPr wrap="square" rtlCol="0">
            <a:spAutoFit/>
          </a:bodyPr>
          <a:lstStyle/>
          <a:p>
            <a:r>
              <a:rPr lang="en-US" sz="1200" b="1" dirty="0" smtClean="0"/>
              <a:t>DIFFERENCE BETWEEN CURRENT LIMITS AND WHAT PROPOSED FOR A NEW </a:t>
            </a:r>
            <a:r>
              <a:rPr lang="en-US" sz="1200" b="1" dirty="0" smtClean="0">
                <a:solidFill>
                  <a:srgbClr val="FF0000"/>
                </a:solidFill>
              </a:rPr>
              <a:t>STAGE 4</a:t>
            </a:r>
            <a:endParaRPr lang="en-US" sz="1200" b="1" dirty="0">
              <a:solidFill>
                <a:srgbClr val="FF0000"/>
              </a:solidFill>
            </a:endParaRPr>
          </a:p>
        </p:txBody>
      </p:sp>
      <p:sp>
        <p:nvSpPr>
          <p:cNvPr id="15" name="Accolade ouvrante 14"/>
          <p:cNvSpPr/>
          <p:nvPr/>
        </p:nvSpPr>
        <p:spPr>
          <a:xfrm rot="5400000">
            <a:off x="4968044" y="879562"/>
            <a:ext cx="144016" cy="2088232"/>
          </a:xfrm>
          <a:prstGeom prst="leftBrace">
            <a:avLst>
              <a:gd name="adj1" fmla="val 47487"/>
              <a:gd name="adj2" fmla="val 50230"/>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BE"/>
          </a:p>
        </p:txBody>
      </p:sp>
      <p:sp>
        <p:nvSpPr>
          <p:cNvPr id="18" name="TextBox 20"/>
          <p:cNvSpPr txBox="1"/>
          <p:nvPr/>
        </p:nvSpPr>
        <p:spPr>
          <a:xfrm>
            <a:off x="828137" y="4136181"/>
            <a:ext cx="7416271" cy="307777"/>
          </a:xfrm>
          <a:prstGeom prst="rect">
            <a:avLst/>
          </a:prstGeom>
          <a:noFill/>
          <a:ln w="28575">
            <a:solidFill>
              <a:srgbClr val="FF0000"/>
            </a:solidFill>
          </a:ln>
        </p:spPr>
        <p:txBody>
          <a:bodyPr wrap="square" rtlCol="0">
            <a:spAutoFit/>
          </a:bodyPr>
          <a:lstStyle/>
          <a:p>
            <a:pPr marL="285750" indent="-285750" algn="ctr"/>
            <a:r>
              <a:rPr lang="en-US" sz="1400" b="1" dirty="0" smtClean="0"/>
              <a:t>MORE THAN 97% OF CURRENT MARKET WOULD BE ELIMINATED</a:t>
            </a:r>
          </a:p>
        </p:txBody>
      </p:sp>
      <p:sp>
        <p:nvSpPr>
          <p:cNvPr id="19" name="TextBox 20"/>
          <p:cNvSpPr txBox="1"/>
          <p:nvPr/>
        </p:nvSpPr>
        <p:spPr>
          <a:xfrm>
            <a:off x="251520" y="771550"/>
            <a:ext cx="6567824" cy="307777"/>
          </a:xfrm>
          <a:prstGeom prst="rect">
            <a:avLst/>
          </a:prstGeom>
          <a:noFill/>
          <a:ln w="28575">
            <a:noFill/>
          </a:ln>
        </p:spPr>
        <p:txBody>
          <a:bodyPr wrap="none" rtlCol="0">
            <a:spAutoFit/>
          </a:bodyPr>
          <a:lstStyle/>
          <a:p>
            <a:pPr marL="285750" indent="-285750"/>
            <a:r>
              <a:rPr lang="en-US" sz="1400" dirty="0" smtClean="0"/>
              <a:t>Only </a:t>
            </a:r>
            <a:r>
              <a:rPr lang="en-US" sz="1400" b="1" dirty="0" smtClean="0"/>
              <a:t>2.3 % </a:t>
            </a:r>
            <a:r>
              <a:rPr lang="en-US" sz="1400" dirty="0" smtClean="0"/>
              <a:t>(</a:t>
            </a:r>
            <a:r>
              <a:rPr lang="en-US" sz="1400" b="1" dirty="0" smtClean="0">
                <a:solidFill>
                  <a:srgbClr val="FF0000"/>
                </a:solidFill>
              </a:rPr>
              <a:t>54 out of the 2318</a:t>
            </a:r>
            <a:r>
              <a:rPr lang="en-US" sz="1400" dirty="0" smtClean="0"/>
              <a:t>) of the C2 tires meet the proposed Stage 4 limits</a:t>
            </a:r>
          </a:p>
        </p:txBody>
      </p:sp>
    </p:spTree>
    <p:extLst>
      <p:ext uri="{BB962C8B-B14F-4D97-AF65-F5344CB8AC3E}">
        <p14:creationId xmlns:p14="http://schemas.microsoft.com/office/powerpoint/2010/main" val="172083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3 S3.jpg"/>
          <p:cNvPicPr>
            <a:picLocks noChangeAspect="1"/>
          </p:cNvPicPr>
          <p:nvPr/>
        </p:nvPicPr>
        <p:blipFill>
          <a:blip r:embed="rId3" cstate="print"/>
          <a:stretch>
            <a:fillRect/>
          </a:stretch>
        </p:blipFill>
        <p:spPr>
          <a:xfrm>
            <a:off x="251520" y="1851670"/>
            <a:ext cx="8476321" cy="1944216"/>
          </a:xfrm>
          <a:prstGeom prst="rect">
            <a:avLst/>
          </a:prstGeom>
        </p:spPr>
      </p:pic>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13</a:t>
            </a:r>
            <a:endParaRPr lang="en-US" altLang="fr-FR" sz="1300" dirty="0">
              <a:latin typeface="Arial" charset="0"/>
            </a:endParaRPr>
          </a:p>
        </p:txBody>
      </p:sp>
      <p:sp>
        <p:nvSpPr>
          <p:cNvPr id="14340" name="Espace réservé du pied de page 1"/>
          <p:cNvSpPr txBox="1">
            <a:spLocks/>
          </p:cNvSpPr>
          <p:nvPr/>
        </p:nvSpPr>
        <p:spPr bwMode="auto">
          <a:xfrm>
            <a:off x="179388" y="123825"/>
            <a:ext cx="7776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C3 current limits VS proposal for a new Stage 3</a:t>
            </a:r>
            <a:endParaRPr lang="en-US" altLang="fr-FR" sz="1800" b="1" dirty="0">
              <a:latin typeface="Arial" charset="0"/>
            </a:endParaRPr>
          </a:p>
        </p:txBody>
      </p:sp>
      <p:sp>
        <p:nvSpPr>
          <p:cNvPr id="2" name="ZoneTexte 1"/>
          <p:cNvSpPr txBox="1"/>
          <p:nvPr/>
        </p:nvSpPr>
        <p:spPr>
          <a:xfrm>
            <a:off x="179388" y="627534"/>
            <a:ext cx="8065020" cy="461665"/>
          </a:xfrm>
          <a:prstGeom prst="rect">
            <a:avLst/>
          </a:prstGeom>
          <a:noFill/>
        </p:spPr>
        <p:txBody>
          <a:bodyPr wrap="square" rtlCol="0">
            <a:spAutoFit/>
          </a:bodyPr>
          <a:lstStyle/>
          <a:p>
            <a:r>
              <a:rPr lang="en-US" sz="1200" dirty="0">
                <a:solidFill>
                  <a:srgbClr val="FF0000"/>
                </a:solidFill>
              </a:rPr>
              <a:t>The claim in GRB-66-03 </a:t>
            </a:r>
            <a:r>
              <a:rPr lang="en-US" sz="1200" dirty="0"/>
              <a:t>“The proposed limits are technically achievable, as in 2016 around 50% of the new tyres meet the limits proposed.” </a:t>
            </a:r>
            <a:r>
              <a:rPr lang="en-US" sz="1200" dirty="0">
                <a:solidFill>
                  <a:srgbClr val="FF0000"/>
                </a:solidFill>
              </a:rPr>
              <a:t>cannot be </a:t>
            </a:r>
            <a:r>
              <a:rPr lang="en-US" sz="1200" dirty="0" smtClean="0">
                <a:solidFill>
                  <a:srgbClr val="FF0000"/>
                </a:solidFill>
              </a:rPr>
              <a:t>confirmed in its entirety</a:t>
            </a:r>
            <a:r>
              <a:rPr lang="en-US" sz="1200" dirty="0" smtClean="0"/>
              <a:t>.</a:t>
            </a:r>
            <a:endParaRPr lang="en-US" sz="1200" dirty="0"/>
          </a:p>
        </p:txBody>
      </p:sp>
      <p:sp>
        <p:nvSpPr>
          <p:cNvPr id="11" name="TextBox 20"/>
          <p:cNvSpPr txBox="1"/>
          <p:nvPr/>
        </p:nvSpPr>
        <p:spPr>
          <a:xfrm>
            <a:off x="395536" y="4011910"/>
            <a:ext cx="7632848" cy="538609"/>
          </a:xfrm>
          <a:prstGeom prst="rect">
            <a:avLst/>
          </a:prstGeom>
          <a:noFill/>
          <a:ln w="28575">
            <a:solidFill>
              <a:srgbClr val="FF0000"/>
            </a:solidFill>
          </a:ln>
        </p:spPr>
        <p:txBody>
          <a:bodyPr wrap="square" rtlCol="0">
            <a:spAutoFit/>
          </a:bodyPr>
          <a:lstStyle/>
          <a:p>
            <a:pPr marL="285750" indent="-285750">
              <a:buFont typeface="Wingdings" panose="05000000000000000000" pitchFamily="2" charset="2"/>
              <a:buChar char="Ø"/>
            </a:pPr>
            <a:r>
              <a:rPr lang="en-US" sz="1400" b="1" dirty="0" smtClean="0"/>
              <a:t>47.2 %</a:t>
            </a:r>
            <a:r>
              <a:rPr lang="en-US" sz="1400" dirty="0" smtClean="0"/>
              <a:t> (551 out of the 1168) of the C3 tires meet the proposed Stage 3 limits*</a:t>
            </a:r>
          </a:p>
          <a:p>
            <a:pPr marL="539750" indent="-177800">
              <a:lnSpc>
                <a:spcPct val="150000"/>
              </a:lnSpc>
            </a:pPr>
            <a:r>
              <a:rPr lang="en-US" sz="1000" b="1" dirty="0" smtClean="0">
                <a:solidFill>
                  <a:srgbClr val="FF0000"/>
                </a:solidFill>
              </a:rPr>
              <a:t>* Specific detailed analyses should be made to assess the proposed limits within specific applications / axle fitment</a:t>
            </a:r>
            <a:endParaRPr lang="en-US" sz="1000" b="1" dirty="0" smtClean="0"/>
          </a:p>
        </p:txBody>
      </p:sp>
      <p:sp>
        <p:nvSpPr>
          <p:cNvPr id="12" name="Rectangle 11"/>
          <p:cNvSpPr/>
          <p:nvPr/>
        </p:nvSpPr>
        <p:spPr>
          <a:xfrm>
            <a:off x="6804248" y="3795886"/>
            <a:ext cx="1959191" cy="215444"/>
          </a:xfrm>
          <a:prstGeom prst="rect">
            <a:avLst/>
          </a:prstGeom>
        </p:spPr>
        <p:txBody>
          <a:bodyPr wrap="none">
            <a:spAutoFit/>
          </a:bodyPr>
          <a:lstStyle/>
          <a:p>
            <a:pPr algn="r"/>
            <a:r>
              <a:rPr lang="en-US" sz="800" dirty="0"/>
              <a:t>Based on VACO database (April 2017)</a:t>
            </a:r>
          </a:p>
        </p:txBody>
      </p:sp>
      <p:sp>
        <p:nvSpPr>
          <p:cNvPr id="17" name="ZoneTexte 16"/>
          <p:cNvSpPr txBox="1"/>
          <p:nvPr/>
        </p:nvSpPr>
        <p:spPr>
          <a:xfrm>
            <a:off x="3923928" y="1317997"/>
            <a:ext cx="3528516" cy="461665"/>
          </a:xfrm>
          <a:prstGeom prst="rect">
            <a:avLst/>
          </a:prstGeom>
          <a:noFill/>
        </p:spPr>
        <p:txBody>
          <a:bodyPr wrap="square" rtlCol="0">
            <a:spAutoFit/>
          </a:bodyPr>
          <a:lstStyle/>
          <a:p>
            <a:r>
              <a:rPr lang="en-US" sz="1200" b="1" dirty="0" smtClean="0"/>
              <a:t>DIFFERENCE BETWEEN CURRENT LIMITS AND WHAT PROPOSED FOR A NEW </a:t>
            </a:r>
            <a:r>
              <a:rPr lang="en-US" sz="1200" b="1" dirty="0" smtClean="0">
                <a:solidFill>
                  <a:srgbClr val="FF0000"/>
                </a:solidFill>
              </a:rPr>
              <a:t>STAGE 3</a:t>
            </a:r>
            <a:endParaRPr lang="en-US" sz="1200" b="1" dirty="0">
              <a:solidFill>
                <a:srgbClr val="FF0000"/>
              </a:solidFill>
            </a:endParaRPr>
          </a:p>
        </p:txBody>
      </p:sp>
      <p:sp>
        <p:nvSpPr>
          <p:cNvPr id="18" name="Accolade ouvrante 17"/>
          <p:cNvSpPr/>
          <p:nvPr/>
        </p:nvSpPr>
        <p:spPr>
          <a:xfrm rot="5400000">
            <a:off x="5508104" y="915566"/>
            <a:ext cx="144016" cy="1872208"/>
          </a:xfrm>
          <a:prstGeom prst="leftBrace">
            <a:avLst>
              <a:gd name="adj1" fmla="val 47487"/>
              <a:gd name="adj2" fmla="val 50230"/>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BE"/>
          </a:p>
        </p:txBody>
      </p:sp>
      <p:sp>
        <p:nvSpPr>
          <p:cNvPr id="20" name="Ellipse 19"/>
          <p:cNvSpPr/>
          <p:nvPr/>
        </p:nvSpPr>
        <p:spPr>
          <a:xfrm>
            <a:off x="6894000" y="2826000"/>
            <a:ext cx="3600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6894000" y="3186000"/>
            <a:ext cx="3600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Ellipse 28"/>
          <p:cNvSpPr/>
          <p:nvPr/>
        </p:nvSpPr>
        <p:spPr>
          <a:xfrm>
            <a:off x="7992000" y="2826000"/>
            <a:ext cx="3600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p:cNvSpPr/>
          <p:nvPr/>
        </p:nvSpPr>
        <p:spPr>
          <a:xfrm>
            <a:off x="7992000" y="3186000"/>
            <a:ext cx="3600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avec flèche 18"/>
          <p:cNvCxnSpPr/>
          <p:nvPr/>
        </p:nvCxnSpPr>
        <p:spPr>
          <a:xfrm flipH="1" flipV="1">
            <a:off x="7308304" y="3291830"/>
            <a:ext cx="504056"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7812360" y="3291830"/>
            <a:ext cx="144016"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83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C3 S4.jpg"/>
          <p:cNvPicPr>
            <a:picLocks noChangeAspect="1"/>
          </p:cNvPicPr>
          <p:nvPr/>
        </p:nvPicPr>
        <p:blipFill>
          <a:blip r:embed="rId3" cstate="print"/>
          <a:stretch>
            <a:fillRect/>
          </a:stretch>
        </p:blipFill>
        <p:spPr>
          <a:xfrm>
            <a:off x="252000" y="1924258"/>
            <a:ext cx="8496464" cy="1854461"/>
          </a:xfrm>
          <a:prstGeom prst="rect">
            <a:avLst/>
          </a:prstGeom>
        </p:spPr>
      </p:pic>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14</a:t>
            </a:r>
            <a:endParaRPr lang="en-US" altLang="fr-FR" sz="1300" dirty="0">
              <a:latin typeface="Arial" charset="0"/>
            </a:endParaRPr>
          </a:p>
        </p:txBody>
      </p:sp>
      <p:sp>
        <p:nvSpPr>
          <p:cNvPr id="14340" name="Espace réservé du pied de page 1"/>
          <p:cNvSpPr txBox="1">
            <a:spLocks/>
          </p:cNvSpPr>
          <p:nvPr/>
        </p:nvSpPr>
        <p:spPr bwMode="auto">
          <a:xfrm>
            <a:off x="179388" y="123825"/>
            <a:ext cx="7776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C3 current limits VS proposal for a new Stage 4</a:t>
            </a:r>
            <a:endParaRPr lang="en-US" altLang="fr-FR" sz="1800" b="1" dirty="0">
              <a:latin typeface="Arial" charset="0"/>
            </a:endParaRPr>
          </a:p>
        </p:txBody>
      </p:sp>
      <p:sp>
        <p:nvSpPr>
          <p:cNvPr id="12" name="Rectangle 11"/>
          <p:cNvSpPr/>
          <p:nvPr/>
        </p:nvSpPr>
        <p:spPr>
          <a:xfrm>
            <a:off x="6804248" y="3796466"/>
            <a:ext cx="1959191" cy="215444"/>
          </a:xfrm>
          <a:prstGeom prst="rect">
            <a:avLst/>
          </a:prstGeom>
        </p:spPr>
        <p:txBody>
          <a:bodyPr wrap="none">
            <a:spAutoFit/>
          </a:bodyPr>
          <a:lstStyle/>
          <a:p>
            <a:pPr algn="r"/>
            <a:r>
              <a:rPr lang="en-US" sz="800" dirty="0"/>
              <a:t>Based on VACO database (April 2017)</a:t>
            </a:r>
          </a:p>
        </p:txBody>
      </p:sp>
      <p:sp>
        <p:nvSpPr>
          <p:cNvPr id="14" name="ZoneTexte 13"/>
          <p:cNvSpPr txBox="1"/>
          <p:nvPr/>
        </p:nvSpPr>
        <p:spPr>
          <a:xfrm>
            <a:off x="3923928" y="1318577"/>
            <a:ext cx="3528516" cy="461665"/>
          </a:xfrm>
          <a:prstGeom prst="rect">
            <a:avLst/>
          </a:prstGeom>
          <a:noFill/>
        </p:spPr>
        <p:txBody>
          <a:bodyPr wrap="square" rtlCol="0">
            <a:spAutoFit/>
          </a:bodyPr>
          <a:lstStyle/>
          <a:p>
            <a:r>
              <a:rPr lang="en-US" sz="1200" b="1" dirty="0" smtClean="0"/>
              <a:t>DIFFERENCE BETWEEN CURRENT LIMITS AND WHAT PROPOSED FOR A NEW </a:t>
            </a:r>
            <a:r>
              <a:rPr lang="en-US" sz="1200" b="1" dirty="0" smtClean="0">
                <a:solidFill>
                  <a:srgbClr val="FF0000"/>
                </a:solidFill>
              </a:rPr>
              <a:t>STAGE 4</a:t>
            </a:r>
            <a:endParaRPr lang="en-US" sz="1200" b="1" dirty="0">
              <a:solidFill>
                <a:srgbClr val="FF0000"/>
              </a:solidFill>
            </a:endParaRPr>
          </a:p>
        </p:txBody>
      </p:sp>
      <p:sp>
        <p:nvSpPr>
          <p:cNvPr id="15" name="Accolade ouvrante 14"/>
          <p:cNvSpPr/>
          <p:nvPr/>
        </p:nvSpPr>
        <p:spPr>
          <a:xfrm rot="5400000">
            <a:off x="5508104" y="916146"/>
            <a:ext cx="144016" cy="1872208"/>
          </a:xfrm>
          <a:prstGeom prst="leftBrace">
            <a:avLst>
              <a:gd name="adj1" fmla="val 47487"/>
              <a:gd name="adj2" fmla="val 50230"/>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BE"/>
          </a:p>
        </p:txBody>
      </p:sp>
      <p:sp>
        <p:nvSpPr>
          <p:cNvPr id="18" name="TextBox 20"/>
          <p:cNvSpPr txBox="1"/>
          <p:nvPr/>
        </p:nvSpPr>
        <p:spPr>
          <a:xfrm>
            <a:off x="251520" y="771550"/>
            <a:ext cx="6567824" cy="307777"/>
          </a:xfrm>
          <a:prstGeom prst="rect">
            <a:avLst/>
          </a:prstGeom>
          <a:noFill/>
          <a:ln w="28575">
            <a:noFill/>
          </a:ln>
        </p:spPr>
        <p:txBody>
          <a:bodyPr wrap="none" rtlCol="0">
            <a:spAutoFit/>
          </a:bodyPr>
          <a:lstStyle/>
          <a:p>
            <a:pPr marL="285750" indent="-285750"/>
            <a:r>
              <a:rPr lang="en-US" sz="1400" dirty="0" smtClean="0"/>
              <a:t>Only </a:t>
            </a:r>
            <a:r>
              <a:rPr lang="en-US" sz="1400" b="1" dirty="0" smtClean="0"/>
              <a:t>8.0 %</a:t>
            </a:r>
            <a:r>
              <a:rPr lang="en-US" sz="1400" dirty="0" smtClean="0"/>
              <a:t> (</a:t>
            </a:r>
            <a:r>
              <a:rPr lang="en-US" sz="1400" b="1" dirty="0" smtClean="0">
                <a:solidFill>
                  <a:srgbClr val="FF0000"/>
                </a:solidFill>
              </a:rPr>
              <a:t>93 out of the 1168</a:t>
            </a:r>
            <a:r>
              <a:rPr lang="en-US" sz="1400" dirty="0" smtClean="0"/>
              <a:t>) of the C3 tires meet the proposed Stage 4 limits</a:t>
            </a:r>
          </a:p>
        </p:txBody>
      </p:sp>
      <p:sp>
        <p:nvSpPr>
          <p:cNvPr id="19" name="TextBox 20"/>
          <p:cNvSpPr txBox="1"/>
          <p:nvPr/>
        </p:nvSpPr>
        <p:spPr>
          <a:xfrm>
            <a:off x="251520" y="4155926"/>
            <a:ext cx="8568952" cy="307777"/>
          </a:xfrm>
          <a:prstGeom prst="rect">
            <a:avLst/>
          </a:prstGeom>
          <a:noFill/>
          <a:ln w="28575">
            <a:solidFill>
              <a:srgbClr val="FF0000"/>
            </a:solidFill>
          </a:ln>
        </p:spPr>
        <p:txBody>
          <a:bodyPr wrap="square" rtlCol="0">
            <a:spAutoFit/>
          </a:bodyPr>
          <a:lstStyle/>
          <a:p>
            <a:pPr marL="285750" indent="-285750" algn="ctr"/>
            <a:r>
              <a:rPr lang="en-US" sz="1400" b="1" dirty="0" smtClean="0"/>
              <a:t>MORE THAN 99% OF CURRENT MARKET FOR SPECIFIC APPLICATIONS WOULD BE ELIMINATED</a:t>
            </a:r>
          </a:p>
        </p:txBody>
      </p:sp>
      <p:sp>
        <p:nvSpPr>
          <p:cNvPr id="22" name="Ellipse 21"/>
          <p:cNvSpPr/>
          <p:nvPr/>
        </p:nvSpPr>
        <p:spPr>
          <a:xfrm>
            <a:off x="8010000" y="2844000"/>
            <a:ext cx="3600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p:cNvSpPr/>
          <p:nvPr/>
        </p:nvSpPr>
        <p:spPr>
          <a:xfrm>
            <a:off x="8010000" y="3186000"/>
            <a:ext cx="3600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20835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fr-FR" dirty="0" smtClean="0"/>
              <a:t>T h e   </a:t>
            </a:r>
            <a:r>
              <a:rPr lang="fr-FR" dirty="0" err="1" smtClean="0"/>
              <a:t>E</a:t>
            </a:r>
            <a:r>
              <a:rPr lang="fr-FR" dirty="0" smtClean="0"/>
              <a:t> u r o p e a n   T y r e   a n d   R i m   T e c h n i c a l   O r g a n i s a t i o n</a:t>
            </a:r>
            <a:endParaRPr lang="fr-FR" dirty="0"/>
          </a:p>
        </p:txBody>
      </p:sp>
      <p:sp>
        <p:nvSpPr>
          <p:cNvPr id="3" name="Slide Number Placeholder 2"/>
          <p:cNvSpPr>
            <a:spLocks noGrp="1"/>
          </p:cNvSpPr>
          <p:nvPr>
            <p:ph type="sldNum" sz="quarter" idx="11"/>
          </p:nvPr>
        </p:nvSpPr>
        <p:spPr/>
        <p:txBody>
          <a:bodyPr/>
          <a:lstStyle/>
          <a:p>
            <a:pPr>
              <a:defRPr/>
            </a:pPr>
            <a:r>
              <a:rPr lang="fr-FR" dirty="0" smtClean="0"/>
              <a:t>15</a:t>
            </a:r>
            <a:endParaRPr lang="fr-FR" sz="1200" b="0" dirty="0"/>
          </a:p>
        </p:txBody>
      </p:sp>
      <p:sp>
        <p:nvSpPr>
          <p:cNvPr id="5" name="TextBox 4"/>
          <p:cNvSpPr txBox="1"/>
          <p:nvPr/>
        </p:nvSpPr>
        <p:spPr>
          <a:xfrm>
            <a:off x="251520" y="771550"/>
            <a:ext cx="8100392" cy="3685624"/>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1400" dirty="0" smtClean="0">
                <a:latin typeface="Calibri" panose="020F0502020204030204" pitchFamily="34" charset="0"/>
              </a:rPr>
              <a:t>The </a:t>
            </a:r>
            <a:r>
              <a:rPr lang="en-US" sz="1400" dirty="0">
                <a:latin typeface="Calibri" panose="020F0502020204030204" pitchFamily="34" charset="0"/>
              </a:rPr>
              <a:t>claim in GRB-66-03 “</a:t>
            </a:r>
            <a:r>
              <a:rPr lang="en-US" sz="1400" i="1" dirty="0">
                <a:latin typeface="Calibri" panose="020F0502020204030204" pitchFamily="34" charset="0"/>
              </a:rPr>
              <a:t>The proposed limits are technically achievable, as in 2016 around 50% of the new tyres meet the limits proposed</a:t>
            </a:r>
            <a:r>
              <a:rPr lang="en-US" sz="1400" dirty="0">
                <a:latin typeface="Calibri" panose="020F0502020204030204" pitchFamily="34" charset="0"/>
              </a:rPr>
              <a:t>.” cannot be </a:t>
            </a:r>
            <a:r>
              <a:rPr lang="en-US" sz="1400" dirty="0" smtClean="0">
                <a:latin typeface="Calibri" panose="020F0502020204030204" pitchFamily="34" charset="0"/>
              </a:rPr>
              <a:t>confirmed:</a:t>
            </a:r>
            <a:endParaRPr lang="en-US" sz="1400" dirty="0">
              <a:latin typeface="Calibri" panose="020F0502020204030204" pitchFamily="34" charset="0"/>
            </a:endParaRPr>
          </a:p>
          <a:p>
            <a:pPr marL="625475" lvl="1" indent="-285750">
              <a:spcAft>
                <a:spcPts val="600"/>
              </a:spcAft>
              <a:buFont typeface="Wingdings" panose="05000000000000000000" pitchFamily="2" charset="2"/>
              <a:buChar char="v"/>
            </a:pPr>
            <a:r>
              <a:rPr lang="en-US" sz="1400" b="1" u="sng" dirty="0" smtClean="0">
                <a:latin typeface="Calibri" panose="020F0502020204030204" pitchFamily="34" charset="0"/>
              </a:rPr>
              <a:t>The data subset used</a:t>
            </a:r>
            <a:r>
              <a:rPr lang="en-US" sz="1400" b="1" dirty="0" smtClean="0">
                <a:latin typeface="Calibri" panose="020F0502020204030204" pitchFamily="34" charset="0"/>
              </a:rPr>
              <a:t> </a:t>
            </a:r>
            <a:r>
              <a:rPr lang="en-US" sz="1400" dirty="0" smtClean="0">
                <a:latin typeface="Calibri" panose="020F0502020204030204" pitchFamily="34" charset="0"/>
              </a:rPr>
              <a:t>for the NL limit proposal </a:t>
            </a:r>
            <a:r>
              <a:rPr lang="en-US" sz="1400" b="1" u="sng" dirty="0" smtClean="0">
                <a:latin typeface="Calibri" panose="020F0502020204030204" pitchFamily="34" charset="0"/>
              </a:rPr>
              <a:t>has some limitations</a:t>
            </a:r>
            <a:r>
              <a:rPr lang="en-US" sz="1400" dirty="0" smtClean="0">
                <a:latin typeface="Calibri" panose="020F0502020204030204" pitchFamily="34" charset="0"/>
              </a:rPr>
              <a:t>:</a:t>
            </a:r>
          </a:p>
          <a:p>
            <a:pPr marL="895350" lvl="2" indent="-176213">
              <a:spcAft>
                <a:spcPts val="600"/>
              </a:spcAft>
              <a:buFont typeface="Arial" panose="020B0604020202020204" pitchFamily="34" charset="0"/>
              <a:buChar char="•"/>
              <a:tabLst>
                <a:tab pos="896938" algn="l"/>
              </a:tabLst>
            </a:pPr>
            <a:r>
              <a:rPr lang="en-US" sz="1250" b="1" dirty="0" smtClean="0">
                <a:latin typeface="Calibri" panose="020F0502020204030204" pitchFamily="34" charset="0"/>
              </a:rPr>
              <a:t>the filters applied by NL to the database are reducing the representativeness</a:t>
            </a:r>
            <a:r>
              <a:rPr lang="en-US" sz="1250" dirty="0">
                <a:latin typeface="Calibri" panose="020F0502020204030204" pitchFamily="34" charset="0"/>
              </a:rPr>
              <a:t> </a:t>
            </a:r>
            <a:r>
              <a:rPr lang="en-US" sz="1250" dirty="0" smtClean="0">
                <a:latin typeface="Calibri" panose="020F0502020204030204" pitchFamily="34" charset="0"/>
              </a:rPr>
              <a:t>especially considering that we need to refer to UN 1958 agreement </a:t>
            </a:r>
            <a:r>
              <a:rPr lang="en-US" sz="1250" dirty="0" err="1" smtClean="0">
                <a:latin typeface="Calibri" panose="020F0502020204030204" pitchFamily="34" charset="0"/>
              </a:rPr>
              <a:t>tyre</a:t>
            </a:r>
            <a:r>
              <a:rPr lang="en-US" sz="1250" dirty="0" smtClean="0">
                <a:latin typeface="Calibri" panose="020F0502020204030204" pitchFamily="34" charset="0"/>
              </a:rPr>
              <a:t> population (in terms of both size and brands);</a:t>
            </a:r>
          </a:p>
          <a:p>
            <a:pPr marL="895350" lvl="2" indent="-176213">
              <a:spcAft>
                <a:spcPts val="1200"/>
              </a:spcAft>
              <a:buFont typeface="Arial" panose="020B0604020202020204" pitchFamily="34" charset="0"/>
              <a:buChar char="•"/>
            </a:pPr>
            <a:r>
              <a:rPr lang="en-US" sz="1250" b="1" dirty="0" smtClean="0">
                <a:latin typeface="Calibri" panose="020F0502020204030204" pitchFamily="34" charset="0"/>
              </a:rPr>
              <a:t>some of the database data are not correct or inaccurate</a:t>
            </a:r>
            <a:r>
              <a:rPr lang="en-US" sz="1250" dirty="0" smtClean="0">
                <a:latin typeface="Calibri" panose="020F0502020204030204" pitchFamily="34" charset="0"/>
              </a:rPr>
              <a:t>: for example some of 3PMSF or TRACTION markings are incorrectly reported.</a:t>
            </a:r>
          </a:p>
          <a:p>
            <a:pPr marL="625475" lvl="1" indent="-285750">
              <a:spcAft>
                <a:spcPts val="600"/>
              </a:spcAft>
              <a:buFont typeface="Wingdings" panose="05000000000000000000" pitchFamily="2" charset="2"/>
              <a:buChar char="v"/>
            </a:pPr>
            <a:r>
              <a:rPr lang="en-US" sz="1400" b="1" u="sng" dirty="0" smtClean="0">
                <a:latin typeface="Calibri" panose="020F0502020204030204" pitchFamily="34" charset="0"/>
              </a:rPr>
              <a:t>The methodology</a:t>
            </a:r>
            <a:r>
              <a:rPr lang="en-US" sz="1400" dirty="0">
                <a:latin typeface="Calibri" panose="020F0502020204030204" pitchFamily="34" charset="0"/>
              </a:rPr>
              <a:t> </a:t>
            </a:r>
            <a:r>
              <a:rPr lang="en-US" sz="1400" dirty="0" smtClean="0">
                <a:latin typeface="Calibri" panose="020F0502020204030204" pitchFamily="34" charset="0"/>
              </a:rPr>
              <a:t>to derive from the data subset the proposed </a:t>
            </a:r>
            <a:r>
              <a:rPr lang="en-US" sz="1400" dirty="0">
                <a:latin typeface="Calibri" panose="020F0502020204030204" pitchFamily="34" charset="0"/>
              </a:rPr>
              <a:t>limits, </a:t>
            </a:r>
            <a:r>
              <a:rPr lang="en-US" sz="1400" b="1" u="sng" dirty="0">
                <a:latin typeface="Calibri" panose="020F0502020204030204" pitchFamily="34" charset="0"/>
              </a:rPr>
              <a:t>is </a:t>
            </a:r>
            <a:r>
              <a:rPr lang="en-US" sz="1400" b="1" u="sng" dirty="0" smtClean="0">
                <a:latin typeface="Calibri" panose="020F0502020204030204" pitchFamily="34" charset="0"/>
              </a:rPr>
              <a:t>not correct</a:t>
            </a:r>
            <a:r>
              <a:rPr lang="en-US" sz="1400" dirty="0">
                <a:latin typeface="Calibri" panose="020F0502020204030204" pitchFamily="34" charset="0"/>
              </a:rPr>
              <a:t>:</a:t>
            </a:r>
          </a:p>
          <a:p>
            <a:pPr marL="900113" lvl="2" indent="-180975">
              <a:spcAft>
                <a:spcPts val="600"/>
              </a:spcAft>
              <a:buFont typeface="Arial" panose="020B0604020202020204" pitchFamily="34" charset="0"/>
              <a:buChar char="•"/>
              <a:tabLst>
                <a:tab pos="896938" algn="l"/>
              </a:tabLst>
            </a:pPr>
            <a:r>
              <a:rPr lang="en-US" sz="1250" b="1" dirty="0" smtClean="0">
                <a:latin typeface="Calibri" panose="020F0502020204030204" pitchFamily="34" charset="0"/>
              </a:rPr>
              <a:t>as overall analysis</a:t>
            </a:r>
            <a:r>
              <a:rPr lang="en-US" sz="1250" dirty="0" smtClean="0">
                <a:latin typeface="Calibri" panose="020F0502020204030204" pitchFamily="34" charset="0"/>
              </a:rPr>
              <a:t>: even using the VACO database, the assessment is not analyzing each-single-tire performance: for example by accurate analysis of the data, it appears that we cannot even consider the </a:t>
            </a:r>
            <a:r>
              <a:rPr lang="en-US" sz="1250" dirty="0" err="1" smtClean="0">
                <a:latin typeface="Calibri" panose="020F0502020204030204" pitchFamily="34" charset="0"/>
              </a:rPr>
              <a:t>tyre</a:t>
            </a:r>
            <a:r>
              <a:rPr lang="en-US" sz="1250" dirty="0" smtClean="0">
                <a:latin typeface="Calibri" panose="020F0502020204030204" pitchFamily="34" charset="0"/>
              </a:rPr>
              <a:t> classes (C1, C2 or C3) as a whole, because doing so the specific products/applications would be neglected, and they are not interchangeable (i.e. a trailer </a:t>
            </a:r>
            <a:r>
              <a:rPr lang="en-US" sz="1250" dirty="0" err="1" smtClean="0">
                <a:latin typeface="Calibri" panose="020F0502020204030204" pitchFamily="34" charset="0"/>
              </a:rPr>
              <a:t>tyre</a:t>
            </a:r>
            <a:r>
              <a:rPr lang="en-US" sz="1250" dirty="0" smtClean="0">
                <a:latin typeface="Calibri" panose="020F0502020204030204" pitchFamily="34" charset="0"/>
              </a:rPr>
              <a:t> and a drive </a:t>
            </a:r>
            <a:r>
              <a:rPr lang="en-US" sz="1250" dirty="0" err="1" smtClean="0">
                <a:latin typeface="Calibri" panose="020F0502020204030204" pitchFamily="34" charset="0"/>
              </a:rPr>
              <a:t>tyre</a:t>
            </a:r>
            <a:r>
              <a:rPr lang="en-US" sz="1250" dirty="0" smtClean="0">
                <a:latin typeface="Calibri" panose="020F0502020204030204" pitchFamily="34" charset="0"/>
              </a:rPr>
              <a:t> cannot serve the same purpose);</a:t>
            </a:r>
          </a:p>
          <a:p>
            <a:pPr marL="900113" lvl="2" indent="-180975">
              <a:spcAft>
                <a:spcPts val="600"/>
              </a:spcAft>
              <a:buFont typeface="Arial" panose="020B0604020202020204" pitchFamily="34" charset="0"/>
              <a:buChar char="•"/>
              <a:tabLst>
                <a:tab pos="896938" algn="l"/>
              </a:tabLst>
            </a:pPr>
            <a:r>
              <a:rPr lang="en-US" sz="1250" b="1" dirty="0" smtClean="0">
                <a:latin typeface="Calibri" panose="020F0502020204030204" pitchFamily="34" charset="0"/>
              </a:rPr>
              <a:t>as </a:t>
            </a:r>
            <a:r>
              <a:rPr lang="en-US" sz="1250" b="1" dirty="0">
                <a:latin typeface="Calibri" panose="020F0502020204030204" pitchFamily="34" charset="0"/>
              </a:rPr>
              <a:t>impact </a:t>
            </a:r>
            <a:r>
              <a:rPr lang="en-US" sz="1250" b="1" dirty="0" smtClean="0">
                <a:latin typeface="Calibri" panose="020F0502020204030204" pitchFamily="34" charset="0"/>
              </a:rPr>
              <a:t>assessment</a:t>
            </a:r>
            <a:r>
              <a:rPr lang="en-US" sz="1250" dirty="0" smtClean="0">
                <a:latin typeface="Calibri" panose="020F0502020204030204" pitchFamily="34" charset="0"/>
              </a:rPr>
              <a:t>: </a:t>
            </a:r>
            <a:r>
              <a:rPr lang="en-US" sz="1250" dirty="0">
                <a:latin typeface="Calibri" panose="020F0502020204030204" pitchFamily="34" charset="0"/>
              </a:rPr>
              <a:t>the size-only assessment is not taking into account the actual effect on the </a:t>
            </a:r>
            <a:r>
              <a:rPr lang="en-US" sz="1250" dirty="0" smtClean="0">
                <a:latin typeface="Calibri" panose="020F0502020204030204" pitchFamily="34" charset="0"/>
              </a:rPr>
              <a:t>market, </a:t>
            </a:r>
            <a:r>
              <a:rPr lang="en-US" sz="1250" dirty="0">
                <a:latin typeface="Calibri" panose="020F0502020204030204" pitchFamily="34" charset="0"/>
              </a:rPr>
              <a:t>considering the market popularity of each size. There is a risk that vehicle owners will not be able to purchase new tires for their existing vehicles</a:t>
            </a:r>
            <a:r>
              <a:rPr lang="en-US" sz="1250" dirty="0" smtClean="0">
                <a:latin typeface="Calibri" panose="020F0502020204030204" pitchFamily="34" charset="0"/>
              </a:rPr>
              <a:t>. A deeper data analysis will be needed also in this perspective.</a:t>
            </a:r>
            <a:endParaRPr lang="en-GB" sz="1250" dirty="0">
              <a:latin typeface="Calibri" panose="020F0502020204030204" pitchFamily="34" charset="0"/>
            </a:endParaRPr>
          </a:p>
        </p:txBody>
      </p:sp>
      <p:sp>
        <p:nvSpPr>
          <p:cNvPr id="9" name="Espace réservé du pied de page 1"/>
          <p:cNvSpPr txBox="1">
            <a:spLocks/>
          </p:cNvSpPr>
          <p:nvPr/>
        </p:nvSpPr>
        <p:spPr bwMode="auto">
          <a:xfrm>
            <a:off x="179388" y="123825"/>
            <a:ext cx="691289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Conclusions</a:t>
            </a:r>
            <a:endParaRPr lang="en-US" altLang="fr-FR" sz="1800" b="1" dirty="0">
              <a:latin typeface="Arial" charset="0"/>
            </a:endParaRPr>
          </a:p>
        </p:txBody>
      </p:sp>
    </p:spTree>
    <p:extLst>
      <p:ext uri="{BB962C8B-B14F-4D97-AF65-F5344CB8AC3E}">
        <p14:creationId xmlns:p14="http://schemas.microsoft.com/office/powerpoint/2010/main" val="2056038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1</a:t>
            </a:r>
            <a:endParaRPr lang="en-US" altLang="fr-FR" sz="1300" dirty="0">
              <a:latin typeface="Arial" charset="0"/>
            </a:endParaRPr>
          </a:p>
        </p:txBody>
      </p:sp>
      <p:sp>
        <p:nvSpPr>
          <p:cNvPr id="14340" name="Espace réservé du pied de page 1"/>
          <p:cNvSpPr txBox="1">
            <a:spLocks/>
          </p:cNvSpPr>
          <p:nvPr/>
        </p:nvSpPr>
        <p:spPr bwMode="auto">
          <a:xfrm>
            <a:off x="179388" y="123825"/>
            <a:ext cx="784899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Documents presented by the Netherlands during the 66</a:t>
            </a:r>
            <a:r>
              <a:rPr lang="en-US" altLang="fr-FR" sz="1800" b="1" baseline="30000" dirty="0" smtClean="0">
                <a:latin typeface="Arial" charset="0"/>
              </a:rPr>
              <a:t>th</a:t>
            </a:r>
            <a:r>
              <a:rPr lang="en-US" altLang="fr-FR" sz="1800" b="1" dirty="0" smtClean="0">
                <a:latin typeface="Arial" charset="0"/>
              </a:rPr>
              <a:t> GRB</a:t>
            </a:r>
            <a:endParaRPr lang="en-US" altLang="fr-FR" sz="1800" b="1" dirty="0">
              <a:latin typeface="Arial" charset="0"/>
            </a:endParaRPr>
          </a:p>
        </p:txBody>
      </p:sp>
      <p:sp>
        <p:nvSpPr>
          <p:cNvPr id="10" name="ZoneTexte 9"/>
          <p:cNvSpPr txBox="1"/>
          <p:nvPr/>
        </p:nvSpPr>
        <p:spPr>
          <a:xfrm>
            <a:off x="179388" y="627534"/>
            <a:ext cx="1944340" cy="584775"/>
          </a:xfrm>
          <a:prstGeom prst="rect">
            <a:avLst/>
          </a:prstGeom>
          <a:noFill/>
        </p:spPr>
        <p:txBody>
          <a:bodyPr wrap="square" rtlCol="0">
            <a:spAutoFit/>
          </a:bodyPr>
          <a:lstStyle/>
          <a:p>
            <a:r>
              <a:rPr lang="fr-BE" sz="1600" b="1" dirty="0" smtClean="0"/>
              <a:t>GRB-66-01</a:t>
            </a:r>
            <a:r>
              <a:rPr lang="fr-BE" sz="1600" dirty="0" smtClean="0"/>
              <a:t> </a:t>
            </a:r>
            <a:r>
              <a:rPr lang="fr-BE" sz="1600" dirty="0" err="1" smtClean="0"/>
              <a:t>Tyres</a:t>
            </a:r>
            <a:r>
              <a:rPr lang="fr-BE" sz="1600" dirty="0" smtClean="0"/>
              <a:t> in Europe</a:t>
            </a:r>
            <a:endParaRPr lang="en-US" sz="1600" dirty="0"/>
          </a:p>
        </p:txBody>
      </p:sp>
      <p:sp>
        <p:nvSpPr>
          <p:cNvPr id="11" name="ZoneTexte 10"/>
          <p:cNvSpPr txBox="1"/>
          <p:nvPr/>
        </p:nvSpPr>
        <p:spPr>
          <a:xfrm>
            <a:off x="2700000" y="627534"/>
            <a:ext cx="2088232" cy="1323439"/>
          </a:xfrm>
          <a:prstGeom prst="rect">
            <a:avLst/>
          </a:prstGeom>
          <a:noFill/>
        </p:spPr>
        <p:txBody>
          <a:bodyPr wrap="square" rtlCol="0">
            <a:spAutoFit/>
          </a:bodyPr>
          <a:lstStyle/>
          <a:p>
            <a:r>
              <a:rPr lang="en-US" sz="1600" b="1" dirty="0" smtClean="0"/>
              <a:t>GRB-66-03</a:t>
            </a:r>
            <a:r>
              <a:rPr lang="en-US" sz="1600" dirty="0" smtClean="0"/>
              <a:t> Proposal for amendments to the 02 series of amendments to Regulation No. 117</a:t>
            </a:r>
            <a:endParaRPr lang="en-US" sz="1600" dirty="0"/>
          </a:p>
        </p:txBody>
      </p:sp>
      <p:sp>
        <p:nvSpPr>
          <p:cNvPr id="12" name="ZoneTexte 11"/>
          <p:cNvSpPr txBox="1"/>
          <p:nvPr/>
        </p:nvSpPr>
        <p:spPr>
          <a:xfrm>
            <a:off x="5220000" y="627534"/>
            <a:ext cx="2088000" cy="584775"/>
          </a:xfrm>
          <a:prstGeom prst="rect">
            <a:avLst/>
          </a:prstGeom>
          <a:noFill/>
        </p:spPr>
        <p:txBody>
          <a:bodyPr wrap="square" rtlCol="0">
            <a:spAutoFit/>
          </a:bodyPr>
          <a:lstStyle/>
          <a:p>
            <a:r>
              <a:rPr lang="en-US" sz="1600" b="1" dirty="0" smtClean="0"/>
              <a:t>GRB-66-05</a:t>
            </a:r>
            <a:r>
              <a:rPr lang="en-US" sz="1600" dirty="0" smtClean="0"/>
              <a:t> Road surface </a:t>
            </a:r>
            <a:r>
              <a:rPr lang="en-US" sz="1600" dirty="0" err="1" smtClean="0"/>
              <a:t>labelling</a:t>
            </a:r>
            <a:endParaRPr lang="en-US" sz="1600" dirty="0"/>
          </a:p>
        </p:txBody>
      </p:sp>
      <p:pic>
        <p:nvPicPr>
          <p:cNvPr id="13" name="Image 12" descr="GRB66-1 cover.jpg"/>
          <p:cNvPicPr>
            <a:picLocks noChangeAspect="1"/>
          </p:cNvPicPr>
          <p:nvPr/>
        </p:nvPicPr>
        <p:blipFill>
          <a:blip r:embed="rId3" cstate="print"/>
          <a:stretch>
            <a:fillRect/>
          </a:stretch>
        </p:blipFill>
        <p:spPr>
          <a:xfrm>
            <a:off x="323688" y="1193775"/>
            <a:ext cx="1440000" cy="2026047"/>
          </a:xfrm>
          <a:prstGeom prst="rect">
            <a:avLst/>
          </a:prstGeom>
        </p:spPr>
      </p:pic>
      <p:pic>
        <p:nvPicPr>
          <p:cNvPr id="14" name="Image 13" descr="GRB66-3.jpg"/>
          <p:cNvPicPr>
            <a:picLocks noChangeAspect="1"/>
          </p:cNvPicPr>
          <p:nvPr/>
        </p:nvPicPr>
        <p:blipFill>
          <a:blip r:embed="rId4" cstate="print"/>
          <a:stretch>
            <a:fillRect/>
          </a:stretch>
        </p:blipFill>
        <p:spPr>
          <a:xfrm>
            <a:off x="2843968" y="1925404"/>
            <a:ext cx="1440000" cy="2014498"/>
          </a:xfrm>
          <a:prstGeom prst="rect">
            <a:avLst/>
          </a:prstGeom>
        </p:spPr>
      </p:pic>
      <p:pic>
        <p:nvPicPr>
          <p:cNvPr id="15" name="Image 14" descr="GRB66-5.jpg"/>
          <p:cNvPicPr>
            <a:picLocks noChangeAspect="1"/>
          </p:cNvPicPr>
          <p:nvPr/>
        </p:nvPicPr>
        <p:blipFill>
          <a:blip r:embed="rId5" cstate="print"/>
          <a:stretch>
            <a:fillRect/>
          </a:stretch>
        </p:blipFill>
        <p:spPr>
          <a:xfrm>
            <a:off x="5364088" y="1203598"/>
            <a:ext cx="1440000" cy="2016000"/>
          </a:xfrm>
          <a:prstGeom prst="rect">
            <a:avLst/>
          </a:prstGeom>
        </p:spPr>
      </p:pic>
      <p:sp>
        <p:nvSpPr>
          <p:cNvPr id="16" name="ZoneTexte 15"/>
          <p:cNvSpPr txBox="1"/>
          <p:nvPr/>
        </p:nvSpPr>
        <p:spPr>
          <a:xfrm>
            <a:off x="4572000" y="3579862"/>
            <a:ext cx="4320480" cy="830997"/>
          </a:xfrm>
          <a:prstGeom prst="rect">
            <a:avLst/>
          </a:prstGeom>
          <a:noFill/>
          <a:ln w="19050">
            <a:solidFill>
              <a:srgbClr val="FF0000"/>
            </a:solidFill>
          </a:ln>
        </p:spPr>
        <p:txBody>
          <a:bodyPr wrap="square" rtlCol="0">
            <a:spAutoFit/>
          </a:bodyPr>
          <a:lstStyle/>
          <a:p>
            <a:pPr algn="ctr"/>
            <a:r>
              <a:rPr lang="en-US" sz="1600" b="1" dirty="0" smtClean="0">
                <a:solidFill>
                  <a:srgbClr val="FF0000"/>
                </a:solidFill>
              </a:rPr>
              <a:t>The following analysis will only address the </a:t>
            </a:r>
            <a:r>
              <a:rPr lang="en-US" sz="1600" b="1" dirty="0" err="1" smtClean="0">
                <a:solidFill>
                  <a:srgbClr val="FF0000"/>
                </a:solidFill>
              </a:rPr>
              <a:t>tyre</a:t>
            </a:r>
            <a:r>
              <a:rPr lang="en-US" sz="1600" b="1" dirty="0" smtClean="0">
                <a:solidFill>
                  <a:srgbClr val="FF0000"/>
                </a:solidFill>
              </a:rPr>
              <a:t> limits proposed in documents GRB-66-01 and GRB-66-03</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a:latin typeface="Arial" charset="0"/>
              </a:rPr>
              <a:t>2</a:t>
            </a:r>
          </a:p>
        </p:txBody>
      </p:sp>
      <p:sp>
        <p:nvSpPr>
          <p:cNvPr id="14340" name="Espace réservé du pied de page 1"/>
          <p:cNvSpPr txBox="1">
            <a:spLocks/>
          </p:cNvSpPr>
          <p:nvPr/>
        </p:nvSpPr>
        <p:spPr bwMode="auto">
          <a:xfrm>
            <a:off x="179388" y="123825"/>
            <a:ext cx="784899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Current limits and timeline in EU REGULATION (EC) No 661/2009</a:t>
            </a:r>
            <a:endParaRPr lang="en-US" altLang="fr-FR" sz="1800" b="1" dirty="0">
              <a:latin typeface="Arial" charset="0"/>
            </a:endParaRPr>
          </a:p>
        </p:txBody>
      </p:sp>
      <p:pic>
        <p:nvPicPr>
          <p:cNvPr id="65" name="Image 64" descr="Timeline 661.jpg"/>
          <p:cNvPicPr>
            <a:picLocks noChangeAspect="1"/>
          </p:cNvPicPr>
          <p:nvPr/>
        </p:nvPicPr>
        <p:blipFill>
          <a:blip r:embed="rId3" cstate="print"/>
          <a:stretch>
            <a:fillRect/>
          </a:stretch>
        </p:blipFill>
        <p:spPr>
          <a:xfrm>
            <a:off x="251520" y="648000"/>
            <a:ext cx="3312368" cy="2242632"/>
          </a:xfrm>
          <a:prstGeom prst="rect">
            <a:avLst/>
          </a:prstGeom>
        </p:spPr>
      </p:pic>
      <p:pic>
        <p:nvPicPr>
          <p:cNvPr id="7" name="Image 6" descr="Current limits C1.jpg"/>
          <p:cNvPicPr>
            <a:picLocks noChangeAspect="1"/>
          </p:cNvPicPr>
          <p:nvPr/>
        </p:nvPicPr>
        <p:blipFill>
          <a:blip r:embed="rId4" cstate="print"/>
          <a:stretch>
            <a:fillRect/>
          </a:stretch>
        </p:blipFill>
        <p:spPr>
          <a:xfrm>
            <a:off x="251840" y="3075806"/>
            <a:ext cx="2880000" cy="1518243"/>
          </a:xfrm>
          <a:prstGeom prst="rect">
            <a:avLst/>
          </a:prstGeom>
        </p:spPr>
      </p:pic>
      <p:pic>
        <p:nvPicPr>
          <p:cNvPr id="8" name="Image 7" descr="Current limits C2.jpg"/>
          <p:cNvPicPr>
            <a:picLocks noChangeAspect="1"/>
          </p:cNvPicPr>
          <p:nvPr/>
        </p:nvPicPr>
        <p:blipFill>
          <a:blip r:embed="rId5" cstate="print"/>
          <a:stretch>
            <a:fillRect/>
          </a:stretch>
        </p:blipFill>
        <p:spPr>
          <a:xfrm>
            <a:off x="3131840" y="2767092"/>
            <a:ext cx="2880000" cy="1820882"/>
          </a:xfrm>
          <a:prstGeom prst="rect">
            <a:avLst/>
          </a:prstGeom>
        </p:spPr>
      </p:pic>
      <p:pic>
        <p:nvPicPr>
          <p:cNvPr id="9" name="Image 8" descr="Current limits C3.jpg"/>
          <p:cNvPicPr>
            <a:picLocks noChangeAspect="1"/>
          </p:cNvPicPr>
          <p:nvPr/>
        </p:nvPicPr>
        <p:blipFill>
          <a:blip r:embed="rId6" cstate="print"/>
          <a:stretch>
            <a:fillRect/>
          </a:stretch>
        </p:blipFill>
        <p:spPr>
          <a:xfrm>
            <a:off x="6012160" y="2355726"/>
            <a:ext cx="2880000" cy="2230987"/>
          </a:xfrm>
          <a:prstGeom prst="rect">
            <a:avLst/>
          </a:prstGeom>
        </p:spPr>
      </p:pic>
      <p:sp>
        <p:nvSpPr>
          <p:cNvPr id="10" name="ZoneTexte 9"/>
          <p:cNvSpPr txBox="1"/>
          <p:nvPr/>
        </p:nvSpPr>
        <p:spPr>
          <a:xfrm>
            <a:off x="4067944" y="1020673"/>
            <a:ext cx="3456384" cy="830997"/>
          </a:xfrm>
          <a:prstGeom prst="rect">
            <a:avLst/>
          </a:prstGeom>
          <a:noFill/>
          <a:ln w="19050">
            <a:solidFill>
              <a:schemeClr val="tx1"/>
            </a:solidFill>
          </a:ln>
        </p:spPr>
        <p:txBody>
          <a:bodyPr wrap="square" rtlCol="0">
            <a:spAutoFit/>
          </a:bodyPr>
          <a:lstStyle/>
          <a:p>
            <a:pPr algn="ctr"/>
            <a:r>
              <a:rPr lang="en-US" sz="1600" b="1" dirty="0" smtClean="0"/>
              <a:t>EU Regulation (EC) No 661/2009 is directly linked to</a:t>
            </a:r>
          </a:p>
          <a:p>
            <a:pPr algn="ctr"/>
            <a:r>
              <a:rPr lang="en-US" sz="1600" b="1" dirty="0" smtClean="0"/>
              <a:t>UN Regulation No 117.02</a:t>
            </a: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3</a:t>
            </a:r>
            <a:endParaRPr lang="en-US" altLang="fr-FR" sz="1300" dirty="0">
              <a:latin typeface="Arial" charset="0"/>
            </a:endParaRPr>
          </a:p>
        </p:txBody>
      </p:sp>
      <p:sp>
        <p:nvSpPr>
          <p:cNvPr id="14340" name="Espace réservé du pied de page 1"/>
          <p:cNvSpPr txBox="1">
            <a:spLocks/>
          </p:cNvSpPr>
          <p:nvPr/>
        </p:nvSpPr>
        <p:spPr bwMode="auto">
          <a:xfrm>
            <a:off x="179388" y="123825"/>
            <a:ext cx="784899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a:latin typeface="Arial" charset="0"/>
              </a:rPr>
              <a:t>Extract </a:t>
            </a:r>
            <a:r>
              <a:rPr lang="en-US" altLang="fr-FR" sz="1800" b="1" dirty="0" smtClean="0">
                <a:latin typeface="Arial" charset="0"/>
              </a:rPr>
              <a:t>GRB-66-01 </a:t>
            </a:r>
            <a:endParaRPr lang="en-US" altLang="fr-FR" sz="1800" b="1" dirty="0">
              <a:latin typeface="Arial" charset="0"/>
            </a:endParaRPr>
          </a:p>
        </p:txBody>
      </p:sp>
      <p:sp>
        <p:nvSpPr>
          <p:cNvPr id="2" name="ZoneTexte 1"/>
          <p:cNvSpPr txBox="1"/>
          <p:nvPr/>
        </p:nvSpPr>
        <p:spPr>
          <a:xfrm>
            <a:off x="258488" y="3766269"/>
            <a:ext cx="6833791" cy="461665"/>
          </a:xfrm>
          <a:prstGeom prst="rect">
            <a:avLst/>
          </a:prstGeom>
          <a:noFill/>
        </p:spPr>
        <p:txBody>
          <a:bodyPr wrap="square" rtlCol="0">
            <a:spAutoFit/>
          </a:bodyPr>
          <a:lstStyle/>
          <a:p>
            <a:r>
              <a:rPr lang="en-US" sz="800" dirty="0"/>
              <a:t>[1] GRB-59-11 - (The Netherlands) Tyre noise data</a:t>
            </a:r>
            <a:r>
              <a:rPr lang="en-US" sz="800" dirty="0" smtClean="0"/>
              <a:t>.</a:t>
            </a:r>
          </a:p>
          <a:p>
            <a:r>
              <a:rPr lang="en-US" sz="800" dirty="0" smtClean="0"/>
              <a:t>[3] GRB-60-08 - (Netherlands) Tyre noise limits of EC/661/2009 and ECE R117: Evaluation based on sold tyres in the Netherlands</a:t>
            </a:r>
          </a:p>
          <a:p>
            <a:r>
              <a:rPr lang="en-US" sz="800" dirty="0" smtClean="0"/>
              <a:t>[</a:t>
            </a:r>
            <a:r>
              <a:rPr lang="en-US" sz="800" dirty="0"/>
              <a:t>5] GRB-60-12 and GRB-60-08-Add.1 - (Netherlands) Shifts in tyre sound levels between 2007 and 2013</a:t>
            </a:r>
          </a:p>
        </p:txBody>
      </p:sp>
      <p:sp>
        <p:nvSpPr>
          <p:cNvPr id="4" name="ZoneTexte 3"/>
          <p:cNvSpPr txBox="1"/>
          <p:nvPr/>
        </p:nvSpPr>
        <p:spPr>
          <a:xfrm>
            <a:off x="246335" y="870861"/>
            <a:ext cx="5948783" cy="569387"/>
          </a:xfrm>
          <a:prstGeom prst="rect">
            <a:avLst/>
          </a:prstGeom>
          <a:noFill/>
        </p:spPr>
        <p:txBody>
          <a:bodyPr wrap="square" rtlCol="0">
            <a:spAutoFit/>
          </a:bodyPr>
          <a:lstStyle/>
          <a:p>
            <a:r>
              <a:rPr lang="en-US" sz="1100" b="1" dirty="0"/>
              <a:t>2.1 Tightening of the EU tyre limit values </a:t>
            </a:r>
          </a:p>
          <a:p>
            <a:r>
              <a:rPr lang="en-US" sz="1000" dirty="0"/>
              <a:t>To explore what tyre limits would be possible M+P investigated the sales of tyres in the Netherlands and their tyre label values (Ref [1], [3], [5]), see figures 2. </a:t>
            </a:r>
          </a:p>
        </p:txBody>
      </p:sp>
      <p:sp>
        <p:nvSpPr>
          <p:cNvPr id="5" name="ZoneTexte 4"/>
          <p:cNvSpPr txBox="1"/>
          <p:nvPr/>
        </p:nvSpPr>
        <p:spPr>
          <a:xfrm>
            <a:off x="246336" y="1547026"/>
            <a:ext cx="5948783" cy="1169551"/>
          </a:xfrm>
          <a:prstGeom prst="rect">
            <a:avLst/>
          </a:prstGeom>
          <a:noFill/>
        </p:spPr>
        <p:txBody>
          <a:bodyPr wrap="square" rtlCol="0">
            <a:spAutoFit/>
          </a:bodyPr>
          <a:lstStyle/>
          <a:p>
            <a:r>
              <a:rPr lang="en-US" sz="1000" dirty="0"/>
              <a:t>Based on the outcome of these research projects one could imagine two further stages of tightening the tyre limits. The suggested limits for the short term could be set such that around 50% of the tyres sold in 2016 would comply with the limits as given in Stage 3. One could say that Stage 3 limits would follow technology. The top 20% of the tyres sold in 2016 would be the basis for the suggested limits for the longer term as given in Stage 4. Stage 4 limits would push technology. These percentages are taken from the data analysis of 2016 tyre label data (see figure 2). The affiliated percentage of compliant tyres, following Dutch statistics1, are given in table I, table II and table III. </a:t>
            </a:r>
          </a:p>
        </p:txBody>
      </p:sp>
      <p:sp>
        <p:nvSpPr>
          <p:cNvPr id="6" name="ZoneTexte 5"/>
          <p:cNvSpPr txBox="1"/>
          <p:nvPr/>
        </p:nvSpPr>
        <p:spPr>
          <a:xfrm>
            <a:off x="251519" y="2809840"/>
            <a:ext cx="5943599" cy="553998"/>
          </a:xfrm>
          <a:prstGeom prst="rect">
            <a:avLst/>
          </a:prstGeom>
          <a:noFill/>
        </p:spPr>
        <p:txBody>
          <a:bodyPr wrap="square" rtlCol="0">
            <a:spAutoFit/>
          </a:bodyPr>
          <a:lstStyle/>
          <a:p>
            <a:r>
              <a:rPr lang="en-US" sz="1000" dirty="0"/>
              <a:t>1 Note: although the used statistics are Dutch, the market in the Netherlands reflects the European market. The data are in agreement with data from Denmark (Danish Road Safety Agency, 15th July 2016, reaction to the Commission after the 132nd meeting of the WGMV, 5th July 2016)) </a:t>
            </a:r>
          </a:p>
        </p:txBody>
      </p:sp>
      <p:pic>
        <p:nvPicPr>
          <p:cNvPr id="9" name="Image 8" descr="GRB66-1.jpg"/>
          <p:cNvPicPr>
            <a:picLocks noChangeAspect="1"/>
          </p:cNvPicPr>
          <p:nvPr/>
        </p:nvPicPr>
        <p:blipFill>
          <a:blip r:embed="rId3" cstate="print"/>
          <a:stretch>
            <a:fillRect/>
          </a:stretch>
        </p:blipFill>
        <p:spPr>
          <a:xfrm>
            <a:off x="6300192" y="1059582"/>
            <a:ext cx="2521418" cy="35283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4</a:t>
            </a:r>
            <a:endParaRPr lang="en-US" altLang="fr-FR" sz="1300" dirty="0">
              <a:latin typeface="Arial" charset="0"/>
            </a:endParaRPr>
          </a:p>
        </p:txBody>
      </p:sp>
      <p:sp>
        <p:nvSpPr>
          <p:cNvPr id="14340" name="Espace réservé du pied de page 1"/>
          <p:cNvSpPr txBox="1">
            <a:spLocks/>
          </p:cNvSpPr>
          <p:nvPr/>
        </p:nvSpPr>
        <p:spPr bwMode="auto">
          <a:xfrm>
            <a:off x="179388" y="123825"/>
            <a:ext cx="594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a:latin typeface="Arial" charset="0"/>
              </a:rPr>
              <a:t>Extract </a:t>
            </a:r>
            <a:r>
              <a:rPr lang="en-US" altLang="fr-FR" sz="1800" b="1" dirty="0" smtClean="0">
                <a:latin typeface="Arial" charset="0"/>
              </a:rPr>
              <a:t>GRB 62-11-Rev.1</a:t>
            </a:r>
            <a:endParaRPr lang="en-US" altLang="fr-FR" sz="1800" b="1" dirty="0">
              <a:latin typeface="Arial" charset="0"/>
            </a:endParaRPr>
          </a:p>
        </p:txBody>
      </p:sp>
      <p:sp>
        <p:nvSpPr>
          <p:cNvPr id="8" name="TextBox 9"/>
          <p:cNvSpPr txBox="1"/>
          <p:nvPr/>
        </p:nvSpPr>
        <p:spPr>
          <a:xfrm>
            <a:off x="533400" y="2743200"/>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95536" y="1146318"/>
            <a:ext cx="3888432" cy="2937430"/>
          </a:xfrm>
          <a:prstGeom prst="rect">
            <a:avLst/>
          </a:prstGeom>
          <a:noFill/>
          <a:ln w="9525">
            <a:noFill/>
            <a:miter lim="800000"/>
            <a:headEnd/>
            <a:tailEnd/>
          </a:ln>
        </p:spPr>
      </p:pic>
      <p:pic>
        <p:nvPicPr>
          <p:cNvPr id="1027" name="Picture 3"/>
          <p:cNvPicPr>
            <a:picLocks noChangeArrowheads="1"/>
          </p:cNvPicPr>
          <p:nvPr/>
        </p:nvPicPr>
        <p:blipFill>
          <a:blip r:embed="rId4" cstate="print"/>
          <a:srcRect/>
          <a:stretch>
            <a:fillRect/>
          </a:stretch>
        </p:blipFill>
        <p:spPr bwMode="auto">
          <a:xfrm>
            <a:off x="4644440" y="1146318"/>
            <a:ext cx="3888000" cy="2937600"/>
          </a:xfrm>
          <a:prstGeom prst="rect">
            <a:avLst/>
          </a:prstGeom>
          <a:noFill/>
          <a:ln w="9525">
            <a:noFill/>
            <a:miter lim="800000"/>
            <a:headEnd/>
            <a:tailEnd/>
          </a:ln>
        </p:spPr>
      </p:pic>
    </p:spTree>
    <p:extLst>
      <p:ext uri="{BB962C8B-B14F-4D97-AF65-F5344CB8AC3E}">
        <p14:creationId xmlns:p14="http://schemas.microsoft.com/office/powerpoint/2010/main" val="307311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5</a:t>
            </a:r>
            <a:endParaRPr lang="en-US" altLang="fr-FR" sz="1300" dirty="0">
              <a:latin typeface="Arial" charset="0"/>
            </a:endParaRPr>
          </a:p>
        </p:txBody>
      </p:sp>
      <p:sp>
        <p:nvSpPr>
          <p:cNvPr id="14340" name="Espace réservé du pied de page 1"/>
          <p:cNvSpPr txBox="1">
            <a:spLocks/>
          </p:cNvSpPr>
          <p:nvPr/>
        </p:nvSpPr>
        <p:spPr bwMode="auto">
          <a:xfrm>
            <a:off x="179388" y="123825"/>
            <a:ext cx="684088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New Limits and Data Selection as taken from GRB-66-01</a:t>
            </a:r>
            <a:endParaRPr lang="en-US" altLang="fr-FR" sz="1800" b="1" dirty="0">
              <a:latin typeface="Arial" charset="0"/>
            </a:endParaRPr>
          </a:p>
        </p:txBody>
      </p:sp>
      <p:sp>
        <p:nvSpPr>
          <p:cNvPr id="2" name="ZoneTexte 1"/>
          <p:cNvSpPr txBox="1"/>
          <p:nvPr/>
        </p:nvSpPr>
        <p:spPr>
          <a:xfrm>
            <a:off x="3995937" y="2571750"/>
            <a:ext cx="5112567" cy="215444"/>
          </a:xfrm>
          <a:prstGeom prst="rect">
            <a:avLst/>
          </a:prstGeom>
          <a:noFill/>
        </p:spPr>
        <p:txBody>
          <a:bodyPr wrap="square" rtlCol="0">
            <a:spAutoFit/>
          </a:bodyPr>
          <a:lstStyle/>
          <a:p>
            <a:r>
              <a:rPr lang="en-US" sz="800" b="1" u="sng" dirty="0" smtClean="0">
                <a:solidFill>
                  <a:srgbClr val="FF0000"/>
                </a:solidFill>
              </a:rPr>
              <a:t>percentage </a:t>
            </a:r>
            <a:r>
              <a:rPr lang="en-US" sz="800" b="1" u="sng" dirty="0">
                <a:solidFill>
                  <a:srgbClr val="FF0000"/>
                </a:solidFill>
              </a:rPr>
              <a:t>of compliant tyres is based on 2016 tyre label data of “top 6” brands (91% of sales in </a:t>
            </a:r>
            <a:r>
              <a:rPr lang="en-US" sz="800" b="1" u="sng" dirty="0" smtClean="0">
                <a:solidFill>
                  <a:srgbClr val="FF0000"/>
                </a:solidFill>
              </a:rPr>
              <a:t>NL)</a:t>
            </a:r>
            <a:endParaRPr lang="en-US" sz="800" b="1" u="sng"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99" y="680467"/>
            <a:ext cx="3669306" cy="166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329" y="680467"/>
            <a:ext cx="3729317" cy="167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2790312"/>
            <a:ext cx="3729317" cy="165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11"/>
          <p:cNvCxnSpPr/>
          <p:nvPr/>
        </p:nvCxnSpPr>
        <p:spPr>
          <a:xfrm>
            <a:off x="4355976" y="2355726"/>
            <a:ext cx="25922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5652120" y="2355726"/>
            <a:ext cx="72008" cy="288032"/>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23528" y="2355726"/>
            <a:ext cx="25922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2" idx="1"/>
          </p:cNvCxnSpPr>
          <p:nvPr/>
        </p:nvCxnSpPr>
        <p:spPr>
          <a:xfrm>
            <a:off x="1547664" y="2355726"/>
            <a:ext cx="2448273" cy="32374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51520" y="4443958"/>
            <a:ext cx="25922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660232" y="3673356"/>
            <a:ext cx="2016224" cy="338554"/>
          </a:xfrm>
          <a:prstGeom prst="rect">
            <a:avLst/>
          </a:prstGeom>
          <a:noFill/>
        </p:spPr>
        <p:txBody>
          <a:bodyPr wrap="square" rtlCol="0">
            <a:spAutoFit/>
          </a:bodyPr>
          <a:lstStyle/>
          <a:p>
            <a:pPr algn="ctr"/>
            <a:r>
              <a:rPr lang="en-US" sz="800" b="1" dirty="0" smtClean="0">
                <a:solidFill>
                  <a:srgbClr val="FF0000"/>
                </a:solidFill>
              </a:rPr>
              <a:t>NOT A SIGNIFICATIVE SAMPLE!</a:t>
            </a:r>
          </a:p>
          <a:p>
            <a:pPr algn="ctr"/>
            <a:r>
              <a:rPr lang="en-US" sz="800" b="1" dirty="0" smtClean="0">
                <a:solidFill>
                  <a:srgbClr val="FF0000"/>
                </a:solidFill>
              </a:rPr>
              <a:t>(see next slide)</a:t>
            </a:r>
            <a:endParaRPr lang="en-US" sz="800" b="1" dirty="0">
              <a:solidFill>
                <a:srgbClr val="FF0000"/>
              </a:solidFill>
            </a:endParaRPr>
          </a:p>
        </p:txBody>
      </p:sp>
      <p:sp>
        <p:nvSpPr>
          <p:cNvPr id="24" name="Flèche vers le bas 23"/>
          <p:cNvSpPr/>
          <p:nvPr/>
        </p:nvSpPr>
        <p:spPr>
          <a:xfrm rot="16200000">
            <a:off x="6588224" y="3745364"/>
            <a:ext cx="216024" cy="21602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Flèche vers le bas 24"/>
          <p:cNvSpPr/>
          <p:nvPr/>
        </p:nvSpPr>
        <p:spPr>
          <a:xfrm>
            <a:off x="5220072" y="2787774"/>
            <a:ext cx="216024" cy="21602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p:cNvPicPr>
            <a:picLocks noChangeAspect="1" noChangeArrowheads="1"/>
          </p:cNvPicPr>
          <p:nvPr/>
        </p:nvPicPr>
        <p:blipFill>
          <a:blip r:embed="rId6" cstate="print"/>
          <a:srcRect/>
          <a:stretch>
            <a:fillRect/>
          </a:stretch>
        </p:blipFill>
        <p:spPr bwMode="auto">
          <a:xfrm>
            <a:off x="4367073" y="3075806"/>
            <a:ext cx="2005127" cy="1512168"/>
          </a:xfrm>
          <a:prstGeom prst="rect">
            <a:avLst/>
          </a:prstGeom>
          <a:noFill/>
          <a:ln w="9525">
            <a:noFill/>
            <a:miter lim="800000"/>
            <a:headEnd/>
            <a:tailEnd/>
          </a:ln>
        </p:spPr>
      </p:pic>
    </p:spTree>
    <p:extLst>
      <p:ext uri="{BB962C8B-B14F-4D97-AF65-F5344CB8AC3E}">
        <p14:creationId xmlns:p14="http://schemas.microsoft.com/office/powerpoint/2010/main" val="3977071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6</a:t>
            </a:r>
            <a:endParaRPr lang="en-US" altLang="fr-FR" sz="1300" dirty="0">
              <a:latin typeface="Arial" charset="0"/>
            </a:endParaRPr>
          </a:p>
        </p:txBody>
      </p:sp>
      <p:sp>
        <p:nvSpPr>
          <p:cNvPr id="14340" name="Espace réservé du pied de page 1"/>
          <p:cNvSpPr txBox="1">
            <a:spLocks/>
          </p:cNvSpPr>
          <p:nvPr/>
        </p:nvSpPr>
        <p:spPr bwMode="auto">
          <a:xfrm>
            <a:off x="179388" y="123825"/>
            <a:ext cx="594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Representativeness of C1 data used by NL study</a:t>
            </a:r>
            <a:endParaRPr lang="en-US" altLang="fr-FR" sz="1800" b="1" dirty="0">
              <a:latin typeface="Arial" charset="0"/>
            </a:endParaRPr>
          </a:p>
        </p:txBody>
      </p:sp>
      <p:sp>
        <p:nvSpPr>
          <p:cNvPr id="9" name="Rounded Rectangle 3"/>
          <p:cNvSpPr/>
          <p:nvPr/>
        </p:nvSpPr>
        <p:spPr bwMode="auto">
          <a:xfrm>
            <a:off x="311331" y="1192510"/>
            <a:ext cx="7680193" cy="2819400"/>
          </a:xfrm>
          <a:prstGeom prst="roundRect">
            <a:avLst>
              <a:gd name="adj" fmla="val 36305"/>
            </a:avLst>
          </a:prstGeom>
          <a:noFill/>
          <a:ln w="25400" cap="flat" cmpd="sng" algn="ctr">
            <a:solidFill>
              <a:srgbClr val="008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ounded Rectangle 4"/>
          <p:cNvSpPr/>
          <p:nvPr/>
        </p:nvSpPr>
        <p:spPr bwMode="auto">
          <a:xfrm>
            <a:off x="638156" y="1469988"/>
            <a:ext cx="5042009" cy="2257329"/>
          </a:xfrm>
          <a:prstGeom prst="roundRect">
            <a:avLst>
              <a:gd name="adj" fmla="val 36305"/>
            </a:avLst>
          </a:prstGeom>
          <a:noFill/>
          <a:ln w="25400" cap="flat" cmpd="sng" algn="ctr">
            <a:solidFill>
              <a:srgbClr val="3333CC"/>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ounded Rectangle 5"/>
          <p:cNvSpPr/>
          <p:nvPr/>
        </p:nvSpPr>
        <p:spPr bwMode="auto">
          <a:xfrm flipV="1">
            <a:off x="1711234" y="3003764"/>
            <a:ext cx="622663" cy="238746"/>
          </a:xfrm>
          <a:prstGeom prst="roundRect">
            <a:avLst>
              <a:gd name="adj" fmla="val 50000"/>
            </a:avLst>
          </a:prstGeom>
          <a:noFill/>
          <a:ln w="25400" cap="flat" cmpd="sng" algn="ctr">
            <a:solidFill>
              <a:srgbClr val="FF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 name="TextBox 6"/>
          <p:cNvSpPr txBox="1">
            <a:spLocks noChangeArrowheads="1"/>
          </p:cNvSpPr>
          <p:nvPr/>
        </p:nvSpPr>
        <p:spPr bwMode="auto">
          <a:xfrm>
            <a:off x="1143000" y="2358097"/>
            <a:ext cx="2255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1" i="1" u="none" strike="noStrike" kern="0" cap="none" spc="0" normalizeH="0" baseline="0" noProof="0" dirty="0">
                <a:ln>
                  <a:noFill/>
                </a:ln>
                <a:solidFill>
                  <a:srgbClr val="FF0000"/>
                </a:solidFill>
                <a:effectLst/>
                <a:uLnTx/>
                <a:uFillTx/>
                <a:latin typeface="Arial" panose="020B0604020202020204" pitchFamily="34" charset="0"/>
              </a:rPr>
              <a:t>C1 tire subset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FF0000"/>
                </a:solidFill>
                <a:effectLst/>
                <a:uLnTx/>
                <a:uFillTx/>
                <a:latin typeface="Arial" panose="020B0604020202020204" pitchFamily="34" charset="0"/>
              </a:rPr>
              <a:t>(760 labels = 3.8%)</a:t>
            </a:r>
          </a:p>
        </p:txBody>
      </p:sp>
      <p:sp>
        <p:nvSpPr>
          <p:cNvPr id="13" name="TextBox 8"/>
          <p:cNvSpPr txBox="1">
            <a:spLocks noChangeArrowheads="1"/>
          </p:cNvSpPr>
          <p:nvPr/>
        </p:nvSpPr>
        <p:spPr bwMode="auto">
          <a:xfrm>
            <a:off x="1774370" y="1485894"/>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1" i="1" u="none" strike="noStrike" kern="0" cap="none" spc="0" normalizeH="0" baseline="0" noProof="0" dirty="0">
                <a:ln>
                  <a:noFill/>
                </a:ln>
                <a:solidFill>
                  <a:srgbClr val="3333CC"/>
                </a:solidFill>
                <a:effectLst/>
                <a:uLnTx/>
                <a:uFillTx/>
                <a:latin typeface="Arial" panose="020B0604020202020204" pitchFamily="34" charset="0"/>
              </a:rPr>
              <a:t>C1 database of NL market (VACO)</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1" u="none" strike="noStrike" kern="0" cap="none" spc="0" normalizeH="0" baseline="0" noProof="0" dirty="0" smtClean="0">
                <a:ln>
                  <a:noFill/>
                </a:ln>
                <a:solidFill>
                  <a:srgbClr val="3333CC"/>
                </a:solidFill>
                <a:effectLst/>
                <a:uLnTx/>
                <a:uFillTx/>
                <a:latin typeface="Arial" panose="020B0604020202020204" pitchFamily="34" charset="0"/>
              </a:rPr>
              <a:t>(&gt;20000 </a:t>
            </a:r>
            <a:r>
              <a:rPr kumimoji="0" lang="en-US" altLang="en-US" sz="1400" b="0" i="1" u="none" strike="noStrike" kern="0" cap="none" spc="0" normalizeH="0" baseline="0" noProof="0" dirty="0">
                <a:ln>
                  <a:noFill/>
                </a:ln>
                <a:solidFill>
                  <a:srgbClr val="3333CC"/>
                </a:solidFill>
                <a:effectLst/>
                <a:uLnTx/>
                <a:uFillTx/>
                <a:latin typeface="Arial" panose="020B0604020202020204" pitchFamily="34" charset="0"/>
              </a:rPr>
              <a:t>labels = 100%)</a:t>
            </a:r>
          </a:p>
        </p:txBody>
      </p:sp>
      <p:sp>
        <p:nvSpPr>
          <p:cNvPr id="14" name="TextBox 9"/>
          <p:cNvSpPr txBox="1">
            <a:spLocks noChangeArrowheads="1"/>
          </p:cNvSpPr>
          <p:nvPr/>
        </p:nvSpPr>
        <p:spPr bwMode="auto">
          <a:xfrm>
            <a:off x="1259632" y="940700"/>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1" i="1" u="none" strike="noStrike" kern="0" cap="none" spc="0" normalizeH="0" baseline="0" noProof="0" dirty="0">
                <a:ln>
                  <a:noFill/>
                </a:ln>
                <a:solidFill>
                  <a:srgbClr val="008000"/>
                </a:solidFill>
                <a:effectLst/>
                <a:uLnTx/>
                <a:uFillTx/>
                <a:latin typeface="Arial" panose="020B0604020202020204" pitchFamily="34" charset="0"/>
              </a:rPr>
              <a:t>C1 database of EU </a:t>
            </a:r>
            <a:r>
              <a:rPr kumimoji="0" lang="en-US" altLang="en-US" sz="1400" b="1" i="1" u="none" strike="noStrike" kern="0" cap="none" spc="0" normalizeH="0" baseline="0" noProof="0" dirty="0" smtClean="0">
                <a:ln>
                  <a:noFill/>
                </a:ln>
                <a:solidFill>
                  <a:srgbClr val="008000"/>
                </a:solidFill>
                <a:effectLst/>
                <a:uLnTx/>
                <a:uFillTx/>
                <a:latin typeface="Arial" panose="020B0604020202020204" pitchFamily="34" charset="0"/>
              </a:rPr>
              <a:t>market</a:t>
            </a:r>
            <a:r>
              <a:rPr kumimoji="0" lang="en-US" altLang="en-US" sz="1400" i="1" u="none" strike="noStrike" kern="0" cap="none" spc="0" normalizeH="0" baseline="0" noProof="0" dirty="0" smtClean="0">
                <a:ln>
                  <a:noFill/>
                </a:ln>
                <a:solidFill>
                  <a:srgbClr val="008000"/>
                </a:solidFill>
                <a:effectLst/>
                <a:uLnTx/>
                <a:uFillTx/>
                <a:latin typeface="Arial" panose="020B0604020202020204" pitchFamily="34" charset="0"/>
              </a:rPr>
              <a:t> (≈60000 labels)</a:t>
            </a:r>
            <a:r>
              <a:rPr kumimoji="0" lang="en-US" altLang="en-US" sz="1400" b="1" i="1" u="none" strike="noStrike" kern="0" cap="none" spc="0" normalizeH="0" baseline="0" noProof="0" dirty="0" smtClean="0">
                <a:ln>
                  <a:noFill/>
                </a:ln>
                <a:solidFill>
                  <a:srgbClr val="008000"/>
                </a:solidFill>
                <a:effectLst/>
                <a:uLnTx/>
                <a:uFillTx/>
                <a:latin typeface="Arial" panose="020B0604020202020204" pitchFamily="34" charset="0"/>
              </a:rPr>
              <a:t> </a:t>
            </a:r>
            <a:endParaRPr kumimoji="0" lang="en-US" altLang="en-US" sz="1400" b="1" i="1" u="none" strike="noStrike" kern="0" cap="none" spc="0" normalizeH="0" baseline="0" noProof="0" dirty="0">
              <a:ln>
                <a:noFill/>
              </a:ln>
              <a:solidFill>
                <a:srgbClr val="008000"/>
              </a:solidFill>
              <a:effectLst/>
              <a:uLnTx/>
              <a:uFillTx/>
              <a:latin typeface="Arial" panose="020B0604020202020204" pitchFamily="34" charset="0"/>
            </a:endParaRPr>
          </a:p>
        </p:txBody>
      </p:sp>
      <p:sp>
        <p:nvSpPr>
          <p:cNvPr id="15" name="TextBox 3"/>
          <p:cNvSpPr txBox="1"/>
          <p:nvPr/>
        </p:nvSpPr>
        <p:spPr>
          <a:xfrm>
            <a:off x="179512" y="4371950"/>
            <a:ext cx="8712967" cy="307777"/>
          </a:xfrm>
          <a:prstGeom prst="rect">
            <a:avLst/>
          </a:prstGeom>
          <a:noFill/>
        </p:spPr>
        <p:txBody>
          <a:bodyPr wrap="square" rtlCol="0">
            <a:spAutoFit/>
          </a:bodyPr>
          <a:lstStyle/>
          <a:p>
            <a:r>
              <a:rPr lang="en-US" sz="1400" b="1" dirty="0"/>
              <a:t>96.2% of labels on the NL market in sizes and of brands which are not considered in the </a:t>
            </a:r>
            <a:r>
              <a:rPr lang="en-US" sz="1400" b="1" dirty="0" smtClean="0"/>
              <a:t>subset</a:t>
            </a:r>
            <a:endParaRPr lang="en-US" sz="1400" b="1" dirty="0"/>
          </a:p>
        </p:txBody>
      </p:sp>
      <p:cxnSp>
        <p:nvCxnSpPr>
          <p:cNvPr id="16" name="Straight Arrow Connector 5"/>
          <p:cNvCxnSpPr>
            <a:stCxn id="15" idx="0"/>
          </p:cNvCxnSpPr>
          <p:nvPr/>
        </p:nvCxnSpPr>
        <p:spPr>
          <a:xfrm flipH="1" flipV="1">
            <a:off x="4381500" y="2553672"/>
            <a:ext cx="154496" cy="18182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3"/>
          <p:cNvSpPr/>
          <p:nvPr/>
        </p:nvSpPr>
        <p:spPr bwMode="auto">
          <a:xfrm>
            <a:off x="107504" y="899899"/>
            <a:ext cx="8856983" cy="3400043"/>
          </a:xfrm>
          <a:prstGeom prst="roundRect">
            <a:avLst>
              <a:gd name="adj" fmla="val 36305"/>
            </a:avLst>
          </a:prstGeom>
          <a:noFill/>
          <a:ln w="25400" cap="flat" cmpd="sng" algn="ctr">
            <a:solidFill>
              <a:schemeClr val="tx1"/>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 name="TextBox 9"/>
          <p:cNvSpPr txBox="1">
            <a:spLocks noChangeArrowheads="1"/>
          </p:cNvSpPr>
          <p:nvPr/>
        </p:nvSpPr>
        <p:spPr bwMode="auto">
          <a:xfrm>
            <a:off x="3453421" y="627534"/>
            <a:ext cx="4574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1" i="1" u="none" strike="noStrike" kern="0" cap="none" spc="0" normalizeH="0" baseline="0" noProof="0" dirty="0">
                <a:ln>
                  <a:noFill/>
                </a:ln>
                <a:effectLst/>
                <a:uLnTx/>
                <a:uFillTx/>
                <a:latin typeface="Arial" panose="020B0604020202020204" pitchFamily="34" charset="0"/>
              </a:rPr>
              <a:t>C1 </a:t>
            </a:r>
            <a:r>
              <a:rPr kumimoji="0" lang="en-US" altLang="en-US" sz="1400" b="1" i="1" u="none" strike="noStrike" kern="0" cap="none" spc="0" normalizeH="0" baseline="0" noProof="0" dirty="0" smtClean="0">
                <a:ln>
                  <a:noFill/>
                </a:ln>
                <a:effectLst/>
                <a:uLnTx/>
                <a:uFillTx/>
                <a:latin typeface="Arial" panose="020B0604020202020204" pitchFamily="34" charset="0"/>
              </a:rPr>
              <a:t>tyres in 1958 </a:t>
            </a:r>
            <a:r>
              <a:rPr kumimoji="0" lang="en-US" altLang="en-US" sz="1400" b="1" i="1" u="none" strike="noStrike" kern="0" cap="none" spc="0" normalizeH="0" baseline="0" noProof="0" dirty="0" err="1" smtClean="0">
                <a:ln>
                  <a:noFill/>
                </a:ln>
                <a:effectLst/>
                <a:uLnTx/>
                <a:uFillTx/>
                <a:latin typeface="Arial" panose="020B0604020202020204" pitchFamily="34" charset="0"/>
              </a:rPr>
              <a:t>Agr</a:t>
            </a:r>
            <a:r>
              <a:rPr kumimoji="0" lang="en-US" altLang="en-US" sz="1400" b="1" i="1" u="none" strike="noStrike" kern="0" cap="none" spc="0" normalizeH="0" baseline="0" noProof="0" dirty="0" smtClean="0">
                <a:ln>
                  <a:noFill/>
                </a:ln>
                <a:effectLst/>
                <a:uLnTx/>
                <a:uFillTx/>
                <a:latin typeface="Arial" panose="020B0604020202020204" pitchFamily="34" charset="0"/>
              </a:rPr>
              <a:t>. Contracting Parties Countries</a:t>
            </a:r>
            <a:endParaRPr kumimoji="0" lang="en-US" altLang="en-US" sz="1400" b="1" i="1" u="none" strike="noStrike" kern="0" cap="none" spc="0" normalizeH="0" baseline="0" noProof="0" dirty="0">
              <a:ln>
                <a:noFill/>
              </a:ln>
              <a:effectLst/>
              <a:uLnTx/>
              <a:uFillTx/>
              <a:latin typeface="Arial" panose="020B0604020202020204" pitchFamily="34" charset="0"/>
            </a:endParaRPr>
          </a:p>
        </p:txBody>
      </p:sp>
    </p:spTree>
    <p:extLst>
      <p:ext uri="{BB962C8B-B14F-4D97-AF65-F5344CB8AC3E}">
        <p14:creationId xmlns:p14="http://schemas.microsoft.com/office/powerpoint/2010/main" val="283338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7</a:t>
            </a:r>
            <a:endParaRPr lang="en-US" altLang="fr-FR" sz="1300" dirty="0">
              <a:latin typeface="Arial" charset="0"/>
            </a:endParaRPr>
          </a:p>
        </p:txBody>
      </p:sp>
      <p:sp>
        <p:nvSpPr>
          <p:cNvPr id="14340" name="Espace réservé du pied de page 1"/>
          <p:cNvSpPr txBox="1">
            <a:spLocks/>
          </p:cNvSpPr>
          <p:nvPr/>
        </p:nvSpPr>
        <p:spPr bwMode="auto">
          <a:xfrm>
            <a:off x="179388" y="123825"/>
            <a:ext cx="594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Data validity</a:t>
            </a:r>
            <a:endParaRPr lang="en-US" altLang="fr-FR" sz="1800" b="1" dirty="0">
              <a:latin typeface="Arial" charset="0"/>
            </a:endParaRPr>
          </a:p>
        </p:txBody>
      </p:sp>
      <p:sp>
        <p:nvSpPr>
          <p:cNvPr id="2" name="ZoneTexte 1"/>
          <p:cNvSpPr txBox="1"/>
          <p:nvPr/>
        </p:nvSpPr>
        <p:spPr>
          <a:xfrm>
            <a:off x="180000" y="627534"/>
            <a:ext cx="7848871" cy="1077218"/>
          </a:xfrm>
          <a:prstGeom prst="rect">
            <a:avLst/>
          </a:prstGeom>
          <a:noFill/>
        </p:spPr>
        <p:txBody>
          <a:bodyPr wrap="square" rtlCol="0">
            <a:spAutoFit/>
          </a:bodyPr>
          <a:lstStyle/>
          <a:p>
            <a:r>
              <a:rPr lang="en-US" sz="1600" dirty="0" smtClean="0"/>
              <a:t>Data correctness for 3PMSF marking in the VACO database has been analyzed.</a:t>
            </a:r>
          </a:p>
          <a:p>
            <a:r>
              <a:rPr lang="en-US" sz="1600" dirty="0" smtClean="0"/>
              <a:t>For example, within ETRTO Members a check was done and the following resulted for </a:t>
            </a:r>
            <a:r>
              <a:rPr lang="en-US" sz="1600" dirty="0"/>
              <a:t>C3 </a:t>
            </a:r>
            <a:r>
              <a:rPr lang="en-US" sz="1600" dirty="0" smtClean="0"/>
              <a:t>tyres</a:t>
            </a:r>
            <a:r>
              <a:rPr lang="en-US" sz="1600" dirty="0"/>
              <a:t>: </a:t>
            </a:r>
            <a:r>
              <a:rPr lang="en-US" sz="1600" b="1" dirty="0"/>
              <a:t>21%</a:t>
            </a:r>
            <a:r>
              <a:rPr lang="en-US" sz="1600" dirty="0"/>
              <a:t> of all 1084 checked </a:t>
            </a:r>
            <a:r>
              <a:rPr lang="en-US" sz="1600" dirty="0" smtClean="0"/>
              <a:t>tyres </a:t>
            </a:r>
            <a:r>
              <a:rPr lang="en-US" sz="1600" dirty="0"/>
              <a:t>have a </a:t>
            </a:r>
            <a:r>
              <a:rPr lang="en-US" sz="1600" b="1" dirty="0"/>
              <a:t>wrong 3PMSF marking</a:t>
            </a:r>
            <a:r>
              <a:rPr lang="en-US" sz="1600" dirty="0"/>
              <a:t> in the VACO database</a:t>
            </a:r>
            <a:r>
              <a:rPr lang="en-US" sz="1600" dirty="0" smtClean="0"/>
              <a:t>.</a:t>
            </a:r>
            <a:endParaRPr lang="en-US" sz="1600" dirty="0"/>
          </a:p>
        </p:txBody>
      </p:sp>
      <p:pic>
        <p:nvPicPr>
          <p:cNvPr id="7" name="Image 6" descr="3PMSF.jpg"/>
          <p:cNvPicPr>
            <a:picLocks noChangeAspect="1"/>
          </p:cNvPicPr>
          <p:nvPr/>
        </p:nvPicPr>
        <p:blipFill>
          <a:blip r:embed="rId3" cstate="print"/>
          <a:stretch>
            <a:fillRect/>
          </a:stretch>
        </p:blipFill>
        <p:spPr>
          <a:xfrm>
            <a:off x="312035" y="1915599"/>
            <a:ext cx="8436429" cy="1736271"/>
          </a:xfrm>
          <a:prstGeom prst="rect">
            <a:avLst/>
          </a:prstGeom>
        </p:spPr>
      </p:pic>
      <p:sp>
        <p:nvSpPr>
          <p:cNvPr id="8" name="ZoneTexte 7"/>
          <p:cNvSpPr txBox="1"/>
          <p:nvPr/>
        </p:nvSpPr>
        <p:spPr>
          <a:xfrm>
            <a:off x="323528" y="4043848"/>
            <a:ext cx="8424936" cy="400110"/>
          </a:xfrm>
          <a:prstGeom prst="rect">
            <a:avLst/>
          </a:prstGeom>
          <a:noFill/>
          <a:ln w="28575">
            <a:solidFill>
              <a:srgbClr val="FF0000"/>
            </a:solidFill>
          </a:ln>
        </p:spPr>
        <p:txBody>
          <a:bodyPr wrap="square" rtlCol="0">
            <a:spAutoFit/>
          </a:bodyPr>
          <a:lstStyle/>
          <a:p>
            <a:pPr algn="ctr"/>
            <a:r>
              <a:rPr lang="fr-BE" sz="2000" b="1" dirty="0" smtClean="0"/>
              <a:t>INACCURACIES EXIST AND NEED TO BE CONSIDERED</a:t>
            </a:r>
            <a:endParaRPr lang="fr-BE" sz="2000" b="1" dirty="0"/>
          </a:p>
        </p:txBody>
      </p:sp>
    </p:spTree>
    <p:extLst>
      <p:ext uri="{BB962C8B-B14F-4D97-AF65-F5344CB8AC3E}">
        <p14:creationId xmlns:p14="http://schemas.microsoft.com/office/powerpoint/2010/main" val="239866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200" dirty="0">
                <a:latin typeface="Arial" charset="0"/>
              </a:rPr>
              <a:t>T h e   </a:t>
            </a:r>
            <a:r>
              <a:rPr lang="en-US" altLang="fr-FR" sz="1200" dirty="0" err="1">
                <a:latin typeface="Arial" charset="0"/>
              </a:rPr>
              <a:t>E</a:t>
            </a:r>
            <a:r>
              <a:rPr lang="en-US" altLang="fr-FR" sz="1200" dirty="0">
                <a:latin typeface="Arial" charset="0"/>
              </a:rPr>
              <a:t> u r o p e a n   T y r e   a n d   R </a:t>
            </a:r>
            <a:r>
              <a:rPr lang="en-US" altLang="fr-FR" sz="1200" dirty="0" err="1">
                <a:latin typeface="Arial" charset="0"/>
              </a:rPr>
              <a:t>i</a:t>
            </a:r>
            <a:r>
              <a:rPr lang="en-US" altLang="fr-FR" sz="1200" dirty="0">
                <a:latin typeface="Arial" charset="0"/>
              </a:rPr>
              <a:t> m   T e c h n </a:t>
            </a:r>
            <a:r>
              <a:rPr lang="en-US" altLang="fr-FR" sz="1200" dirty="0" err="1">
                <a:latin typeface="Arial" charset="0"/>
              </a:rPr>
              <a:t>i</a:t>
            </a:r>
            <a:r>
              <a:rPr lang="en-US" altLang="fr-FR" sz="1200" dirty="0">
                <a:latin typeface="Arial" charset="0"/>
              </a:rPr>
              <a:t> c a l   O r g a n </a:t>
            </a:r>
            <a:r>
              <a:rPr lang="en-US" altLang="fr-FR" sz="1200" dirty="0" err="1">
                <a:latin typeface="Arial" charset="0"/>
              </a:rPr>
              <a:t>i</a:t>
            </a:r>
            <a:r>
              <a:rPr lang="en-US" altLang="fr-FR" sz="1200" dirty="0">
                <a:latin typeface="Arial" charset="0"/>
              </a:rPr>
              <a:t> s a t </a:t>
            </a:r>
            <a:r>
              <a:rPr lang="en-US" altLang="fr-FR" sz="1200" dirty="0" err="1">
                <a:latin typeface="Arial" charset="0"/>
              </a:rPr>
              <a:t>i</a:t>
            </a:r>
            <a:r>
              <a:rPr lang="en-US" altLang="fr-FR" sz="1200" dirty="0">
                <a:latin typeface="Arial" charset="0"/>
              </a:rPr>
              <a:t> o n</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300" dirty="0" smtClean="0">
                <a:latin typeface="Arial" charset="0"/>
              </a:rPr>
              <a:t>8</a:t>
            </a:r>
            <a:endParaRPr lang="en-US" altLang="fr-FR" sz="1300" dirty="0">
              <a:latin typeface="Arial" charset="0"/>
            </a:endParaRPr>
          </a:p>
        </p:txBody>
      </p:sp>
      <p:sp>
        <p:nvSpPr>
          <p:cNvPr id="14340" name="Espace réservé du pied de page 1"/>
          <p:cNvSpPr txBox="1">
            <a:spLocks/>
          </p:cNvSpPr>
          <p:nvPr/>
        </p:nvSpPr>
        <p:spPr bwMode="auto">
          <a:xfrm>
            <a:off x="179388" y="123825"/>
            <a:ext cx="820903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charset="0"/>
              </a:defRPr>
            </a:lvl1pPr>
            <a:lvl2pPr marL="742950" indent="-285750" eaLnBrk="0" hangingPunct="0">
              <a:spcBef>
                <a:spcPct val="20000"/>
              </a:spcBef>
              <a:buChar char="–"/>
              <a:defRPr sz="2800">
                <a:solidFill>
                  <a:schemeClr val="tx1"/>
                </a:solidFill>
                <a:latin typeface="Times" charset="0"/>
              </a:defRPr>
            </a:lvl2pPr>
            <a:lvl3pPr marL="1143000" indent="-228600" eaLnBrk="0" hangingPunct="0">
              <a:spcBef>
                <a:spcPct val="20000"/>
              </a:spcBef>
              <a:buChar char="•"/>
              <a:defRPr sz="2400">
                <a:solidFill>
                  <a:schemeClr val="tx1"/>
                </a:solidFill>
                <a:latin typeface="Times" charset="0"/>
              </a:defRPr>
            </a:lvl3pPr>
            <a:lvl4pPr marL="1600200" indent="-228600" eaLnBrk="0" hangingPunct="0">
              <a:spcBef>
                <a:spcPct val="20000"/>
              </a:spcBef>
              <a:buChar char="–"/>
              <a:defRPr sz="2000">
                <a:solidFill>
                  <a:schemeClr val="tx1"/>
                </a:solidFill>
                <a:latin typeface="Times" charset="0"/>
              </a:defRPr>
            </a:lvl4pPr>
            <a:lvl5pPr marL="2057400" indent="-228600" eaLnBrk="0" hangingPunct="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fr-FR" sz="1800" b="1" dirty="0" smtClean="0">
                <a:latin typeface="Arial" charset="0"/>
              </a:rPr>
              <a:t>Data validity</a:t>
            </a:r>
            <a:endParaRPr lang="en-US" altLang="fr-FR" sz="1800" b="1" dirty="0">
              <a:latin typeface="Arial" charset="0"/>
            </a:endParaRPr>
          </a:p>
        </p:txBody>
      </p:sp>
      <p:sp>
        <p:nvSpPr>
          <p:cNvPr id="2" name="ZoneTexte 1"/>
          <p:cNvSpPr txBox="1"/>
          <p:nvPr/>
        </p:nvSpPr>
        <p:spPr>
          <a:xfrm>
            <a:off x="179388" y="627534"/>
            <a:ext cx="8065020" cy="1323439"/>
          </a:xfrm>
          <a:prstGeom prst="rect">
            <a:avLst/>
          </a:prstGeom>
          <a:noFill/>
        </p:spPr>
        <p:txBody>
          <a:bodyPr wrap="square" rtlCol="0">
            <a:spAutoFit/>
          </a:bodyPr>
          <a:lstStyle/>
          <a:p>
            <a:r>
              <a:rPr lang="en-US" sz="1600" dirty="0"/>
              <a:t>The VACO database does not indicate which C2 and C3 </a:t>
            </a:r>
            <a:r>
              <a:rPr lang="en-US" sz="1600" dirty="0" smtClean="0"/>
              <a:t>tyres </a:t>
            </a:r>
            <a:r>
              <a:rPr lang="en-US" sz="1600" dirty="0"/>
              <a:t>are </a:t>
            </a:r>
            <a:r>
              <a:rPr lang="en-US" sz="1600" dirty="0" smtClean="0"/>
              <a:t>“TRACTION” </a:t>
            </a:r>
            <a:r>
              <a:rPr lang="en-US" sz="1600" dirty="0"/>
              <a:t>marked. The study presented by </a:t>
            </a:r>
            <a:r>
              <a:rPr lang="en-US" sz="1600" dirty="0" smtClean="0"/>
              <a:t>the </a:t>
            </a:r>
            <a:r>
              <a:rPr lang="en-US" sz="1600" dirty="0"/>
              <a:t>Netherlands (GRB-60-03) assumes that </a:t>
            </a:r>
            <a:r>
              <a:rPr lang="en-US" sz="1600" dirty="0" smtClean="0"/>
              <a:t>tyres </a:t>
            </a:r>
            <a:r>
              <a:rPr lang="en-US" sz="1600" dirty="0"/>
              <a:t>which are intended for use on the “drive axle” have the “Traction” marking. This assumption leads to a significant overestimation of the number of “Traction” marked tires. The impact of this inaccuracy needs to be considered.</a:t>
            </a:r>
          </a:p>
        </p:txBody>
      </p:sp>
      <p:sp>
        <p:nvSpPr>
          <p:cNvPr id="7" name="TextBox 6"/>
          <p:cNvSpPr txBox="1"/>
          <p:nvPr/>
        </p:nvSpPr>
        <p:spPr>
          <a:xfrm>
            <a:off x="323528" y="2211710"/>
            <a:ext cx="8001000" cy="1477328"/>
          </a:xfrm>
          <a:prstGeom prst="rect">
            <a:avLst/>
          </a:prstGeom>
          <a:noFill/>
        </p:spPr>
        <p:txBody>
          <a:bodyPr wrap="square" rtlCol="0">
            <a:spAutoFit/>
          </a:bodyPr>
          <a:lstStyle/>
          <a:p>
            <a:pPr marL="285750" indent="-285750">
              <a:buFont typeface="Wingdings" panose="05000000000000000000" pitchFamily="2" charset="2"/>
              <a:buChar char="Ø"/>
            </a:pPr>
            <a:r>
              <a:rPr lang="en-US" b="1" dirty="0"/>
              <a:t>Assumption in NL study: </a:t>
            </a:r>
            <a:r>
              <a:rPr lang="en-US" dirty="0"/>
              <a:t>49.5 % of all C3 </a:t>
            </a:r>
            <a:r>
              <a:rPr lang="en-US" dirty="0" smtClean="0"/>
              <a:t>tyres </a:t>
            </a:r>
            <a:r>
              <a:rPr lang="en-US" dirty="0"/>
              <a:t>have “Traction” marking and get a 2 dB(A) noise allowance </a:t>
            </a:r>
          </a:p>
          <a:p>
            <a:endParaRPr lang="en-US" dirty="0"/>
          </a:p>
          <a:p>
            <a:pPr marL="285750" indent="-285750">
              <a:buFont typeface="Wingdings" panose="05000000000000000000" pitchFamily="2" charset="2"/>
              <a:buChar char="Ø"/>
            </a:pPr>
            <a:r>
              <a:rPr lang="en-US" b="1" dirty="0"/>
              <a:t>Validation by ETRTO members:</a:t>
            </a:r>
            <a:r>
              <a:rPr lang="en-US" dirty="0"/>
              <a:t> 25.2% of the 1084 checked C3 </a:t>
            </a:r>
            <a:r>
              <a:rPr lang="en-US" dirty="0" smtClean="0"/>
              <a:t>tyres </a:t>
            </a:r>
            <a:r>
              <a:rPr lang="en-US" dirty="0"/>
              <a:t>from the VACO database (April 2017) have in reality a “Traction” marking</a:t>
            </a:r>
          </a:p>
        </p:txBody>
      </p:sp>
      <p:sp>
        <p:nvSpPr>
          <p:cNvPr id="8" name="ZoneTexte 7"/>
          <p:cNvSpPr txBox="1"/>
          <p:nvPr/>
        </p:nvSpPr>
        <p:spPr>
          <a:xfrm>
            <a:off x="323528" y="4043848"/>
            <a:ext cx="8424936" cy="400110"/>
          </a:xfrm>
          <a:prstGeom prst="rect">
            <a:avLst/>
          </a:prstGeom>
          <a:noFill/>
          <a:ln w="28575">
            <a:solidFill>
              <a:srgbClr val="FF0000"/>
            </a:solidFill>
          </a:ln>
        </p:spPr>
        <p:txBody>
          <a:bodyPr wrap="square" rtlCol="0">
            <a:spAutoFit/>
          </a:bodyPr>
          <a:lstStyle/>
          <a:p>
            <a:pPr algn="ctr"/>
            <a:r>
              <a:rPr lang="fr-BE" sz="2000" b="1" dirty="0" smtClean="0"/>
              <a:t>WRONG ASSUMPTIONS WILL CREATE WRONG CONCLUSIONS</a:t>
            </a:r>
            <a:endParaRPr lang="fr-BE" sz="2000" b="1" dirty="0"/>
          </a:p>
        </p:txBody>
      </p:sp>
    </p:spTree>
    <p:extLst>
      <p:ext uri="{BB962C8B-B14F-4D97-AF65-F5344CB8AC3E}">
        <p14:creationId xmlns:p14="http://schemas.microsoft.com/office/powerpoint/2010/main" val="1467704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ETRTO">
  <a:themeElements>
    <a:clrScheme name="ETR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TRT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R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R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R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R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R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R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RT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R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R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R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R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R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4793</TotalTime>
  <Words>2113</Words>
  <Application>Microsoft Office PowerPoint</Application>
  <PresentationFormat>On-screen Show (16:9)</PresentationFormat>
  <Paragraphs>133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ETRTO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Michelin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EU-25 CO2 emission reduction.  Potential of action through tyre-related solutions. 2008 - 2020</dc:title>
  <dc:creator>F079484</dc:creator>
  <cp:lastModifiedBy>Konstantin Glukhenkiy</cp:lastModifiedBy>
  <cp:revision>257</cp:revision>
  <cp:lastPrinted>2017-07-06T05:49:11Z</cp:lastPrinted>
  <dcterms:created xsi:type="dcterms:W3CDTF">2005-07-26T08:50:10Z</dcterms:created>
  <dcterms:modified xsi:type="dcterms:W3CDTF">2018-01-22T10:24:42Z</dcterms:modified>
</cp:coreProperties>
</file>